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93" r:id="rId3"/>
    <p:sldId id="294" r:id="rId4"/>
    <p:sldId id="295" r:id="rId5"/>
    <p:sldId id="330" r:id="rId6"/>
    <p:sldId id="332" r:id="rId7"/>
    <p:sldId id="331" r:id="rId8"/>
    <p:sldId id="336" r:id="rId9"/>
    <p:sldId id="334" r:id="rId10"/>
    <p:sldId id="338" r:id="rId11"/>
    <p:sldId id="340" r:id="rId12"/>
    <p:sldId id="351" r:id="rId13"/>
    <p:sldId id="348" r:id="rId14"/>
    <p:sldId id="364" r:id="rId15"/>
    <p:sldId id="356" r:id="rId16"/>
    <p:sldId id="3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728"/>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E155D-F458-2546-BF75-AA3B1B57E044}" type="datetimeFigureOut">
              <a:rPr lang="en-GB" smtClean="0"/>
              <a:t>26/08/2020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399C4-D967-6746-9E48-BA8EC72F9B7B}" type="slidenum">
              <a:rPr lang="en-GB" smtClean="0"/>
              <a:t>‹#›</a:t>
            </a:fld>
            <a:endParaRPr lang="en-GB"/>
          </a:p>
        </p:txBody>
      </p:sp>
    </p:spTree>
    <p:extLst>
      <p:ext uri="{BB962C8B-B14F-4D97-AF65-F5344CB8AC3E}">
        <p14:creationId xmlns:p14="http://schemas.microsoft.com/office/powerpoint/2010/main" val="227606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3958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98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985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206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4047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8818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187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c6af311c4_0_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4c6af311c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1532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443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6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474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646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920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253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Photo’s taken from </a:t>
            </a:r>
            <a:r>
              <a:rPr lang="en-GB" dirty="0" err="1"/>
              <a:t>Pexels</a:t>
            </a:r>
            <a:endParaRPr dirty="0"/>
          </a:p>
        </p:txBody>
      </p:sp>
    </p:spTree>
    <p:extLst>
      <p:ext uri="{BB962C8B-B14F-4D97-AF65-F5344CB8AC3E}">
        <p14:creationId xmlns:p14="http://schemas.microsoft.com/office/powerpoint/2010/main" val="383770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FD8B-69C4-F74B-8178-D0E0169651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93C9A94-BFC2-5F42-BCE2-F48084FB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1BCA579-35D0-CB4D-9CB8-49EB6D1206A9}"/>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5BB45D13-4C37-D241-AABB-8155D3FCE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946D87-7074-1B45-B72F-D665AD9F6C9C}"/>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145893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26AD-B473-C242-A1B4-722DAE2F82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A6F2AAF-E3C3-794B-AED2-1932CBAE97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FDF0E2-E8E6-0544-9177-96799B539E0C}"/>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FF948467-442C-874F-BE51-81298CF86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55C85-905D-654B-8C92-C01D6F874CAA}"/>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9195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D5186-E018-784C-86D1-0CCCF75BCC0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63C45A3-2BB3-DA4A-A352-7DE065DF19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129BBA-E658-5646-AA1A-5265ADBB0FE6}"/>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4399D083-B2FB-3C4C-9F29-F8710ACCD4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E9BCF-BC72-EC4E-82CC-25763D7EA4A6}"/>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97458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1220-D991-E949-843C-DD984D97AB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FA36B5-45DF-E84C-9375-0F87A8FEC8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01C350-D011-7D4C-80AD-5646CFD504EF}"/>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427D9C21-06EC-3C47-8499-9F2D4DBA6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4C4B8-7B12-3845-A994-7290B59CED78}"/>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06077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FB87-F9B5-5448-A92E-731CF635A6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A16DE27-B008-234F-9684-CA4FB0A096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2C3420-ADA7-A34F-8CB2-FD082D4A3B8B}"/>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EABE35E2-E821-4943-A0B9-EF825A4729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6A4F83-BD04-0D4F-89B9-788F80E4CAD0}"/>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183673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B1D0-E89C-D945-98AE-1DD6789635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F92CC95-84F7-554D-9CA4-40B032C502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56CC056-6550-6549-B6B3-0305716EC4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F24360E-2034-2640-A299-C14E7B8C6037}"/>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6" name="Footer Placeholder 5">
            <a:extLst>
              <a:ext uri="{FF2B5EF4-FFF2-40B4-BE49-F238E27FC236}">
                <a16:creationId xmlns:a16="http://schemas.microsoft.com/office/drawing/2014/main" id="{CD250284-4D8C-0A46-9C6C-EC867AAA4A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B49FA9-7E79-E749-B864-018C8B5B8DAC}"/>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32070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DFDB-5F3D-624D-9B93-F451B5F53C0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20CA1C5-2D7A-C44C-A0B7-59348376D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6145EB-D6B1-7E4F-BA57-74E26E4E9B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FEC916D-3747-D142-86F0-A106EC7B7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9B5CB4-A787-584E-9D5B-6320D2E797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8116D5D-40DA-7149-9C57-C6A30FF11B62}"/>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8" name="Footer Placeholder 7">
            <a:extLst>
              <a:ext uri="{FF2B5EF4-FFF2-40B4-BE49-F238E27FC236}">
                <a16:creationId xmlns:a16="http://schemas.microsoft.com/office/drawing/2014/main" id="{182DDCCE-9A33-E144-B9BF-595017F631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C2200E-9583-BD4D-9BB6-5E951746457F}"/>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63676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2B68-ADEC-C74C-8A83-A062E358E57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D3181D9-6110-A342-A091-C32E6CC5601F}"/>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4" name="Footer Placeholder 3">
            <a:extLst>
              <a:ext uri="{FF2B5EF4-FFF2-40B4-BE49-F238E27FC236}">
                <a16:creationId xmlns:a16="http://schemas.microsoft.com/office/drawing/2014/main" id="{3090D7FA-BA7F-F344-9D84-47D4328C87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BBBC6C-B4B3-0146-999A-74B5C3A172BA}"/>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13760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D247F-ACCF-364D-997D-F3FFE23CD2C1}"/>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3" name="Footer Placeholder 2">
            <a:extLst>
              <a:ext uri="{FF2B5EF4-FFF2-40B4-BE49-F238E27FC236}">
                <a16:creationId xmlns:a16="http://schemas.microsoft.com/office/drawing/2014/main" id="{50126B28-3E8E-A14B-BEFF-A1A7DED5ED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EA8A9E-BF96-134A-8F0C-DFC9B0838B1A}"/>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89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DF5E-854B-934E-9601-1CE0B489F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80B080D-2B64-264A-A0D1-54D662773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60C753C-59A0-0541-8966-82B370F62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3AB57A-CF5A-004E-AF76-79E2D422E5AE}"/>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6" name="Footer Placeholder 5">
            <a:extLst>
              <a:ext uri="{FF2B5EF4-FFF2-40B4-BE49-F238E27FC236}">
                <a16:creationId xmlns:a16="http://schemas.microsoft.com/office/drawing/2014/main" id="{BC00D6E0-E087-254C-B1AF-F5CECBA179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A7A67-E284-4D4E-B97E-21E6A2FDB5ED}"/>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317029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CBF6-6B9B-2A4F-8D9D-96B358BA34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94B1C01-2646-6248-BA35-6B67CE800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E4E31D-2FAF-DF4C-9F52-6C3CB6A20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9F7ED8-45AC-AE45-8FC2-BE97116E7465}"/>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6" name="Footer Placeholder 5">
            <a:extLst>
              <a:ext uri="{FF2B5EF4-FFF2-40B4-BE49-F238E27FC236}">
                <a16:creationId xmlns:a16="http://schemas.microsoft.com/office/drawing/2014/main" id="{A3FD32E2-D203-724E-BDF8-BF54C36763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314F62-99BE-414A-B7CD-B0C522812335}"/>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94081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63BAA-C64B-0B4F-B689-59E0A86FF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3123CA1-BE94-7F42-A292-C2F9E8D2D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EC3B65-E1CD-7A4E-B9C4-583DBF7FB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4FB8A830-EC4A-8841-8AA0-F148E7B6A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8D8154-201F-714B-8A37-314591F27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312E5-E50D-C744-827E-569151CC429D}" type="slidenum">
              <a:rPr lang="en-GB" smtClean="0"/>
              <a:t>‹#›</a:t>
            </a:fld>
            <a:endParaRPr lang="en-GB"/>
          </a:p>
        </p:txBody>
      </p:sp>
    </p:spTree>
    <p:extLst>
      <p:ext uri="{BB962C8B-B14F-4D97-AF65-F5344CB8AC3E}">
        <p14:creationId xmlns:p14="http://schemas.microsoft.com/office/powerpoint/2010/main" val="367392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niezlaakcja.pl/images/pdf/EN.pdf" TargetMode="External"/><Relationship Id="rId3" Type="http://schemas.openxmlformats.org/officeDocument/2006/relationships/hyperlink" Target="https://theconversation.com/coronavirus-weekly-racism-covid-19-and-the-inequality-that-fuels-these-parallel-pandemics-140255" TargetMode="External"/><Relationship Id="rId7" Type="http://schemas.openxmlformats.org/officeDocument/2006/relationships/hyperlink" Target="https://www.ifs.org.uk/inequality/covid-19-and-inequalities/"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britishscienceassociation.org/news/new-survey-results-almost-9-in-10-young-people-feel-scientists-and-politicians-are-leaving-them-out-of-the-covid-19-conversation?gclid=Cj0KCQjw-O35BRDVARIsAJU5mQVITu4Vhg57bFN8NJqZTFvdT0B2jThL_DtrN73a14vxCaghULfxElsaAlzTEALw_wcB" TargetMode="External"/><Relationship Id="rId5" Type="http://schemas.openxmlformats.org/officeDocument/2006/relationships/hyperlink" Target="https://www.inclusionlondon.org.uk/wp-content/uploads/2020/06/Abandoned-Forgotten-and-Ignored-Final-1.pdf" TargetMode="External"/><Relationship Id="rId4" Type="http://schemas.openxmlformats.org/officeDocument/2006/relationships/hyperlink" Target="https://unfoundation.org/blog/post/shadow-pandemic-how-covid19-crisis-exacerbating-gender-inequal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715337" y="285845"/>
            <a:ext cx="1379321" cy="447003"/>
          </a:xfrm>
          <a:prstGeom prst="rect">
            <a:avLst/>
          </a:prstGeom>
          <a:noFill/>
          <a:ln>
            <a:noFill/>
          </a:ln>
        </p:spPr>
      </p:pic>
      <p:sp>
        <p:nvSpPr>
          <p:cNvPr id="55" name="Google Shape;55;p13"/>
          <p:cNvSpPr/>
          <p:nvPr/>
        </p:nvSpPr>
        <p:spPr>
          <a:xfrm rot="10800000" flipH="1">
            <a:off x="1890746" y="1065766"/>
            <a:ext cx="8394462" cy="43873"/>
          </a:xfrm>
          <a:prstGeom prst="rect">
            <a:avLst/>
          </a:prstGeom>
          <a:solidFill>
            <a:srgbClr val="4FA0C1"/>
          </a:solidFill>
          <a:ln>
            <a:noFill/>
          </a:ln>
        </p:spPr>
        <p:txBody>
          <a:bodyPr spcFirstLastPara="1" wrap="square" lIns="78190" tIns="78190" rIns="78190" bIns="78190" anchor="ctr" anchorCtr="0">
            <a:noAutofit/>
          </a:bodyPr>
          <a:lstStyle/>
          <a:p>
            <a:endParaRPr sz="1539">
              <a:solidFill>
                <a:srgbClr val="ED6E29"/>
              </a:solidFill>
            </a:endParaRPr>
          </a:p>
        </p:txBody>
      </p:sp>
      <p:sp>
        <p:nvSpPr>
          <p:cNvPr id="56" name="Google Shape;56;p13"/>
          <p:cNvSpPr/>
          <p:nvPr/>
        </p:nvSpPr>
        <p:spPr>
          <a:xfrm rot="10800000" flipH="1">
            <a:off x="1890746" y="6279272"/>
            <a:ext cx="8394462" cy="43873"/>
          </a:xfrm>
          <a:prstGeom prst="rect">
            <a:avLst/>
          </a:prstGeom>
          <a:solidFill>
            <a:srgbClr val="4FA0C1"/>
          </a:solidFill>
          <a:ln>
            <a:noFill/>
          </a:ln>
        </p:spPr>
        <p:txBody>
          <a:bodyPr spcFirstLastPara="1" wrap="square" lIns="78190" tIns="78190" rIns="78190" bIns="78190" anchor="ctr" anchorCtr="0">
            <a:noAutofit/>
          </a:bodyPr>
          <a:lstStyle/>
          <a:p>
            <a:endParaRPr sz="1539">
              <a:solidFill>
                <a:srgbClr val="ED6E29"/>
              </a:solidFill>
            </a:endParaRPr>
          </a:p>
        </p:txBody>
      </p:sp>
      <p:sp>
        <p:nvSpPr>
          <p:cNvPr id="58" name="Google Shape;58;p13"/>
          <p:cNvSpPr txBox="1"/>
          <p:nvPr/>
        </p:nvSpPr>
        <p:spPr>
          <a:xfrm>
            <a:off x="237002" y="304103"/>
            <a:ext cx="7063676"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r>
              <a:rPr lang="it" sz="1197" dirty="0">
                <a:solidFill>
                  <a:srgbClr val="4FA0C1"/>
                </a:solidFill>
                <a:latin typeface="Arial"/>
                <a:ea typeface="Prompt"/>
                <a:cs typeface="Arial"/>
                <a:sym typeface="Arial"/>
              </a:rPr>
              <a:t>  </a:t>
            </a:r>
            <a:r>
              <a:rPr lang="it" sz="1539" b="1" dirty="0">
                <a:solidFill>
                  <a:srgbClr val="4FA0C1"/>
                </a:solidFill>
                <a:latin typeface="Prompt"/>
                <a:ea typeface="Prompt"/>
                <a:cs typeface="Prompt"/>
                <a:sym typeface="Prompt"/>
              </a:rPr>
              <a:t>Teaching Learning Uni</a:t>
            </a:r>
            <a:r>
              <a:rPr lang="en-GB" sz="1539" b="1" dirty="0">
                <a:solidFill>
                  <a:srgbClr val="4FA0C1"/>
                </a:solidFill>
                <a:latin typeface="Prompt"/>
                <a:ea typeface="Prompt"/>
                <a:cs typeface="Prompt"/>
                <a:sym typeface="Prompt"/>
              </a:rPr>
              <a:t>t  </a:t>
            </a:r>
          </a:p>
          <a:p>
            <a:pPr>
              <a:buClr>
                <a:srgbClr val="000000"/>
              </a:buClr>
              <a:buSzPts val="1100"/>
            </a:pPr>
            <a:endParaRPr sz="1197" dirty="0">
              <a:solidFill>
                <a:srgbClr val="4FA0C1"/>
              </a:solidFill>
              <a:latin typeface="Arial"/>
              <a:ea typeface="Arial"/>
              <a:cs typeface="Arial"/>
              <a:sym typeface="Arial"/>
            </a:endParaRPr>
          </a:p>
        </p:txBody>
      </p:sp>
      <p:sp>
        <p:nvSpPr>
          <p:cNvPr id="59" name="Google Shape;59;p13"/>
          <p:cNvSpPr/>
          <p:nvPr/>
        </p:nvSpPr>
        <p:spPr>
          <a:xfrm>
            <a:off x="3618524" y="1321729"/>
            <a:ext cx="5715097" cy="4291709"/>
          </a:xfrm>
          <a:prstGeom prst="wedgeRectCallout">
            <a:avLst>
              <a:gd name="adj1" fmla="val -19831"/>
              <a:gd name="adj2" fmla="val 50787"/>
            </a:avLst>
          </a:prstGeom>
          <a:solidFill>
            <a:srgbClr val="CC0000"/>
          </a:solidFill>
          <a:ln>
            <a:noFill/>
          </a:ln>
        </p:spPr>
        <p:txBody>
          <a:bodyPr spcFirstLastPara="1" wrap="square" lIns="78190" tIns="78190" rIns="78190" bIns="78190" anchor="ctr" anchorCtr="0">
            <a:noAutofit/>
          </a:bodyPr>
          <a:lstStyle/>
          <a:p>
            <a:endParaRPr sz="1539"/>
          </a:p>
        </p:txBody>
      </p:sp>
      <p:sp>
        <p:nvSpPr>
          <p:cNvPr id="60" name="Google Shape;60;p13"/>
          <p:cNvSpPr txBox="1"/>
          <p:nvPr/>
        </p:nvSpPr>
        <p:spPr>
          <a:xfrm>
            <a:off x="4121591" y="1775474"/>
            <a:ext cx="4513124" cy="3345818"/>
          </a:xfrm>
          <a:prstGeom prst="rect">
            <a:avLst/>
          </a:prstGeom>
          <a:noFill/>
          <a:ln>
            <a:noFill/>
          </a:ln>
        </p:spPr>
        <p:txBody>
          <a:bodyPr spcFirstLastPara="1" wrap="square" lIns="78190" tIns="78190" rIns="78190" bIns="78190" anchor="t" anchorCtr="0">
            <a:noAutofit/>
          </a:bodyPr>
          <a:lstStyle/>
          <a:p>
            <a:pPr algn="ctr"/>
            <a:r>
              <a:rPr lang="en-GB" sz="4000" b="1" dirty="0">
                <a:solidFill>
                  <a:schemeClr val="bg1"/>
                </a:solidFill>
                <a:latin typeface="Raleway" panose="020B0604020202020204" charset="0"/>
              </a:rPr>
              <a:t>How can we reduce global inequalities post Covid-19? </a:t>
            </a:r>
          </a:p>
        </p:txBody>
      </p:sp>
      <p:sp>
        <p:nvSpPr>
          <p:cNvPr id="61" name="Google Shape;61;p13"/>
          <p:cNvSpPr/>
          <p:nvPr/>
        </p:nvSpPr>
        <p:spPr>
          <a:xfrm>
            <a:off x="365197" y="2104360"/>
            <a:ext cx="2535658" cy="1165179"/>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pic>
        <p:nvPicPr>
          <p:cNvPr id="63" name="Google Shape;63;p13"/>
          <p:cNvPicPr preferRelativeResize="0"/>
          <p:nvPr/>
        </p:nvPicPr>
        <p:blipFill>
          <a:blip r:embed="rId4">
            <a:alphaModFix/>
          </a:blip>
          <a:stretch>
            <a:fillRect/>
          </a:stretch>
        </p:blipFill>
        <p:spPr>
          <a:xfrm>
            <a:off x="9467840" y="5941367"/>
            <a:ext cx="817362" cy="286077"/>
          </a:xfrm>
          <a:prstGeom prst="rect">
            <a:avLst/>
          </a:prstGeom>
          <a:noFill/>
          <a:ln>
            <a:noFill/>
          </a:ln>
        </p:spPr>
      </p:pic>
      <p:sp>
        <p:nvSpPr>
          <p:cNvPr id="11" name="Google Shape;77;p14">
            <a:extLst>
              <a:ext uri="{FF2B5EF4-FFF2-40B4-BE49-F238E27FC236}">
                <a16:creationId xmlns:a16="http://schemas.microsoft.com/office/drawing/2014/main" id="{AF6C0F69-7FC8-474B-8C3C-72F5DF5F6246}"/>
              </a:ext>
            </a:extLst>
          </p:cNvPr>
          <p:cNvSpPr txBox="1"/>
          <p:nvPr/>
        </p:nvSpPr>
        <p:spPr>
          <a:xfrm>
            <a:off x="866597" y="2463476"/>
            <a:ext cx="1149355" cy="446945"/>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en-GB" sz="2052" dirty="0">
                <a:solidFill>
                  <a:schemeClr val="bg1"/>
                </a:solidFill>
                <a:latin typeface="Raleway ExtraBold"/>
                <a:ea typeface="Raleway ExtraBold"/>
                <a:cs typeface="Raleway ExtraBold"/>
                <a:sym typeface="Raleway ExtraBold"/>
              </a:rPr>
              <a:t>SDG: 10</a:t>
            </a:r>
            <a:endParaRPr sz="1539" dirty="0">
              <a:solidFill>
                <a:schemeClr val="bg1"/>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196212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A3487427-8673-B549-A2C3-D7AE4BD4EE73}"/>
              </a:ext>
            </a:extLst>
          </p:cNvPr>
          <p:cNvPicPr>
            <a:picLocks noChangeAspect="1"/>
          </p:cNvPicPr>
          <p:nvPr/>
        </p:nvPicPr>
        <p:blipFill>
          <a:blip r:embed="rId3"/>
          <a:stretch>
            <a:fillRect/>
          </a:stretch>
        </p:blipFill>
        <p:spPr>
          <a:xfrm rot="517288">
            <a:off x="8908164" y="2059090"/>
            <a:ext cx="3424094" cy="235039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3B60EA11-DCA4-7F48-B6C7-6235B254D11C}"/>
              </a:ext>
            </a:extLst>
          </p:cNvPr>
          <p:cNvPicPr>
            <a:picLocks noChangeAspect="1"/>
          </p:cNvPicPr>
          <p:nvPr/>
        </p:nvPicPr>
        <p:blipFill>
          <a:blip r:embed="rId4"/>
          <a:stretch>
            <a:fillRect/>
          </a:stretch>
        </p:blipFill>
        <p:spPr>
          <a:xfrm rot="693980">
            <a:off x="4420754" y="2017289"/>
            <a:ext cx="3303925" cy="2293945"/>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81850676-E361-9445-8F21-5741E0C404D0}"/>
              </a:ext>
            </a:extLst>
          </p:cNvPr>
          <p:cNvPicPr>
            <a:picLocks noChangeAspect="1"/>
          </p:cNvPicPr>
          <p:nvPr/>
        </p:nvPicPr>
        <p:blipFill>
          <a:blip r:embed="rId5"/>
          <a:stretch>
            <a:fillRect/>
          </a:stretch>
        </p:blipFill>
        <p:spPr>
          <a:xfrm rot="21115276">
            <a:off x="132973" y="2571964"/>
            <a:ext cx="3386218" cy="2131522"/>
          </a:xfrm>
          <a:prstGeom prst="rect">
            <a:avLst/>
          </a:prstGeom>
        </p:spPr>
      </p:pic>
      <p:pic>
        <p:nvPicPr>
          <p:cNvPr id="132" name="Google Shape;132;p16"/>
          <p:cNvPicPr preferRelativeResize="0"/>
          <p:nvPr/>
        </p:nvPicPr>
        <p:blipFill rotWithShape="1">
          <a:blip r:embed="rId6">
            <a:alphaModFix/>
          </a:blip>
          <a:srcRect/>
          <a:stretch/>
        </p:blipFill>
        <p:spPr>
          <a:xfrm>
            <a:off x="10383246" y="118651"/>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185615" y="67367"/>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000" b="1" dirty="0">
                <a:solidFill>
                  <a:srgbClr val="4FA0C1"/>
                </a:solidFill>
                <a:latin typeface="Prompt"/>
                <a:ea typeface="Prompt"/>
                <a:cs typeface="Prompt"/>
                <a:sym typeface="Prompt"/>
              </a:rPr>
              <a:t>// Reduced Inequalities //</a:t>
            </a:r>
            <a:endParaRPr sz="1000" dirty="0">
              <a:solidFill>
                <a:srgbClr val="4FA0C1"/>
              </a:solidFill>
              <a:latin typeface="Arial"/>
              <a:ea typeface="Arial"/>
              <a:cs typeface="Arial"/>
              <a:sym typeface="Arial"/>
            </a:endParaRPr>
          </a:p>
          <a:p>
            <a:pPr>
              <a:buClr>
                <a:srgbClr val="000000"/>
              </a:buClr>
              <a:buSzPts val="1100"/>
            </a:pPr>
            <a:r>
              <a:rPr lang="it" sz="1000" b="1" dirty="0">
                <a:solidFill>
                  <a:srgbClr val="4FA0C1"/>
                </a:solidFill>
                <a:latin typeface="Prompt"/>
                <a:ea typeface="Prompt"/>
                <a:cs typeface="Prompt"/>
                <a:sym typeface="Prompt"/>
              </a:rPr>
              <a:t>Teaching Learning Unit</a:t>
            </a:r>
            <a:endParaRPr sz="1000" dirty="0">
              <a:solidFill>
                <a:srgbClr val="4FA0C1"/>
              </a:solidFill>
              <a:latin typeface="Arial"/>
              <a:ea typeface="Arial"/>
              <a:cs typeface="Arial"/>
              <a:sym typeface="Arial"/>
            </a:endParaRPr>
          </a:p>
        </p:txBody>
      </p:sp>
      <p:sp>
        <p:nvSpPr>
          <p:cNvPr id="144" name="Google Shape;144;p16"/>
          <p:cNvSpPr txBox="1"/>
          <p:nvPr/>
        </p:nvSpPr>
        <p:spPr>
          <a:xfrm>
            <a:off x="8357216" y="239428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2341839" y="169007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1771926" y="530055"/>
            <a:ext cx="8301112"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275499" y="693031"/>
            <a:ext cx="11813719" cy="1371612"/>
          </a:xfrm>
          <a:prstGeom prst="rect">
            <a:avLst/>
          </a:prstGeom>
          <a:noFill/>
          <a:ln>
            <a:noFill/>
          </a:ln>
        </p:spPr>
        <p:txBody>
          <a:bodyPr spcFirstLastPara="1" wrap="square" lIns="78190" tIns="78190" rIns="78190" bIns="78190" anchor="t" anchorCtr="0">
            <a:noAutofit/>
          </a:bodyPr>
          <a:lstStyle/>
          <a:p>
            <a:pPr marL="75596">
              <a:defRPr/>
            </a:pPr>
            <a:r>
              <a:rPr lang="en-GB" b="1" dirty="0">
                <a:solidFill>
                  <a:schemeClr val="tx2">
                    <a:lumMod val="50000"/>
                  </a:schemeClr>
                </a:solidFill>
                <a:latin typeface="Raleway" panose="020B0604020202020204" charset="0"/>
              </a:rPr>
              <a:t>Group Activity – types of inequality</a:t>
            </a:r>
          </a:p>
          <a:p>
            <a:pPr marL="75596">
              <a:defRPr/>
            </a:pPr>
            <a:endParaRPr lang="en-GB" b="1" dirty="0">
              <a:solidFill>
                <a:srgbClr val="FF0000"/>
              </a:solidFill>
              <a:latin typeface="Raleway" panose="020B0604020202020204" charset="0"/>
            </a:endParaRPr>
          </a:p>
          <a:p>
            <a:pPr marL="75596">
              <a:defRPr/>
            </a:pPr>
            <a:r>
              <a:rPr lang="en-GB" b="1" dirty="0">
                <a:solidFill>
                  <a:srgbClr val="FF0000"/>
                </a:solidFill>
                <a:latin typeface="Raleway" panose="020B0604020202020204" charset="0"/>
              </a:rPr>
              <a:t>-Can you think of any characteristics or situations that may cause inequality?</a:t>
            </a:r>
          </a:p>
          <a:p>
            <a:pPr marL="75596">
              <a:defRPr/>
            </a:pPr>
            <a:endParaRPr lang="en-GB" sz="2800" b="1" dirty="0">
              <a:solidFill>
                <a:schemeClr val="tx2">
                  <a:lumMod val="50000"/>
                </a:schemeClr>
              </a:solidFill>
              <a:latin typeface="Raleway" panose="020B0604020202020204" charset="0"/>
            </a:endParaRPr>
          </a:p>
        </p:txBody>
      </p:sp>
      <p:sp>
        <p:nvSpPr>
          <p:cNvPr id="15" name="Google Shape;152;p16">
            <a:extLst>
              <a:ext uri="{FF2B5EF4-FFF2-40B4-BE49-F238E27FC236}">
                <a16:creationId xmlns:a16="http://schemas.microsoft.com/office/drawing/2014/main" id="{C8D75DD9-EDC7-1649-84E7-8EEF4977C7AA}"/>
              </a:ext>
            </a:extLst>
          </p:cNvPr>
          <p:cNvSpPr/>
          <p:nvPr/>
        </p:nvSpPr>
        <p:spPr>
          <a:xfrm rot="10800000" flipH="1">
            <a:off x="1762934" y="1773422"/>
            <a:ext cx="8301112"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 name="Rectangle 1">
            <a:extLst>
              <a:ext uri="{FF2B5EF4-FFF2-40B4-BE49-F238E27FC236}">
                <a16:creationId xmlns:a16="http://schemas.microsoft.com/office/drawing/2014/main" id="{C9D0C7E6-A372-8F44-B323-5B9CEEA1AA32}"/>
              </a:ext>
            </a:extLst>
          </p:cNvPr>
          <p:cNvSpPr/>
          <p:nvPr/>
        </p:nvSpPr>
        <p:spPr>
          <a:xfrm>
            <a:off x="336198" y="1956068"/>
            <a:ext cx="2054730" cy="369332"/>
          </a:xfrm>
          <a:prstGeom prst="rect">
            <a:avLst/>
          </a:prstGeom>
        </p:spPr>
        <p:txBody>
          <a:bodyPr wrap="none">
            <a:spAutoFit/>
          </a:bodyPr>
          <a:lstStyle/>
          <a:p>
            <a:pPr marL="75596">
              <a:defRPr/>
            </a:pPr>
            <a:r>
              <a:rPr lang="en-GB" b="1" dirty="0">
                <a:solidFill>
                  <a:schemeClr val="tx2">
                    <a:lumMod val="50000"/>
                  </a:schemeClr>
                </a:solidFill>
                <a:latin typeface="Raleway" panose="020B0604020202020204" charset="0"/>
              </a:rPr>
              <a:t>Other examples;</a:t>
            </a:r>
          </a:p>
        </p:txBody>
      </p:sp>
      <p:pic>
        <p:nvPicPr>
          <p:cNvPr id="10" name="Picture 9" descr="A screenshot of a cell phone&#10;&#10;Description automatically generated">
            <a:extLst>
              <a:ext uri="{FF2B5EF4-FFF2-40B4-BE49-F238E27FC236}">
                <a16:creationId xmlns:a16="http://schemas.microsoft.com/office/drawing/2014/main" id="{4F6E836B-7416-E745-A933-A5A2A72586C1}"/>
              </a:ext>
            </a:extLst>
          </p:cNvPr>
          <p:cNvPicPr>
            <a:picLocks noChangeAspect="1"/>
          </p:cNvPicPr>
          <p:nvPr/>
        </p:nvPicPr>
        <p:blipFill>
          <a:blip r:embed="rId7"/>
          <a:stretch>
            <a:fillRect/>
          </a:stretch>
        </p:blipFill>
        <p:spPr>
          <a:xfrm>
            <a:off x="2880539" y="4252789"/>
            <a:ext cx="2984484" cy="2018492"/>
          </a:xfrm>
          <a:prstGeom prst="rect">
            <a:avLst/>
          </a:prstGeom>
        </p:spPr>
      </p:pic>
      <p:pic>
        <p:nvPicPr>
          <p:cNvPr id="12" name="Picture 11" descr="A close up of a logo&#10;&#10;Description automatically generated">
            <a:extLst>
              <a:ext uri="{FF2B5EF4-FFF2-40B4-BE49-F238E27FC236}">
                <a16:creationId xmlns:a16="http://schemas.microsoft.com/office/drawing/2014/main" id="{90E1DAA2-9485-8B4B-8A5E-9018B1AA60C5}"/>
              </a:ext>
            </a:extLst>
          </p:cNvPr>
          <p:cNvPicPr>
            <a:picLocks noChangeAspect="1"/>
          </p:cNvPicPr>
          <p:nvPr/>
        </p:nvPicPr>
        <p:blipFill>
          <a:blip r:embed="rId8"/>
          <a:stretch>
            <a:fillRect/>
          </a:stretch>
        </p:blipFill>
        <p:spPr>
          <a:xfrm rot="413621">
            <a:off x="7034743" y="4284236"/>
            <a:ext cx="2984484" cy="2034439"/>
          </a:xfrm>
          <a:prstGeom prst="rect">
            <a:avLst/>
          </a:prstGeom>
        </p:spPr>
      </p:pic>
      <p:sp>
        <p:nvSpPr>
          <p:cNvPr id="13" name="Rectangle 12">
            <a:extLst>
              <a:ext uri="{FF2B5EF4-FFF2-40B4-BE49-F238E27FC236}">
                <a16:creationId xmlns:a16="http://schemas.microsoft.com/office/drawing/2014/main" id="{7D16E0B4-C18F-864B-A68C-C38B73931011}"/>
              </a:ext>
            </a:extLst>
          </p:cNvPr>
          <p:cNvSpPr/>
          <p:nvPr/>
        </p:nvSpPr>
        <p:spPr>
          <a:xfrm>
            <a:off x="185615" y="6380510"/>
            <a:ext cx="9661619" cy="369332"/>
          </a:xfrm>
          <a:prstGeom prst="rect">
            <a:avLst/>
          </a:prstGeom>
        </p:spPr>
        <p:txBody>
          <a:bodyPr wrap="none">
            <a:spAutoFit/>
          </a:bodyPr>
          <a:lstStyle/>
          <a:p>
            <a:r>
              <a:rPr lang="en-GB" b="1" dirty="0">
                <a:solidFill>
                  <a:srgbClr val="FF0000"/>
                </a:solidFill>
                <a:latin typeface="Raleway" panose="020B0604020202020204" charset="0"/>
              </a:rPr>
              <a:t>In your groups, can you think of any national and global examples of these inequalities?</a:t>
            </a:r>
          </a:p>
        </p:txBody>
      </p:sp>
    </p:spTree>
    <p:extLst>
      <p:ext uri="{BB962C8B-B14F-4D97-AF65-F5344CB8AC3E}">
        <p14:creationId xmlns:p14="http://schemas.microsoft.com/office/powerpoint/2010/main" val="41116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019058" y="263854"/>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313834" y="268133"/>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2003037" y="1096679"/>
            <a:ext cx="7776461" cy="907210"/>
          </a:xfrm>
          <a:prstGeom prst="rect">
            <a:avLst/>
          </a:prstGeom>
          <a:solidFill>
            <a:schemeClr val="accent5">
              <a:lumMod val="75000"/>
            </a:schemeClr>
          </a:solidFill>
          <a:ln>
            <a:noFill/>
          </a:ln>
        </p:spPr>
        <p:txBody>
          <a:bodyPr spcFirstLastPara="1" wrap="square" lIns="78190" tIns="78190" rIns="78190" bIns="78190" anchor="t" anchorCtr="0">
            <a:noAutofit/>
          </a:bodyPr>
          <a:lstStyle/>
          <a:p>
            <a:pPr>
              <a:buClr>
                <a:srgbClr val="000000"/>
              </a:buClr>
              <a:buSzPts val="1400"/>
            </a:pPr>
            <a:r>
              <a:rPr lang="en-US" sz="3600" b="1" dirty="0">
                <a:solidFill>
                  <a:schemeClr val="bg1"/>
                </a:solidFill>
                <a:latin typeface="Raleway" panose="020B0604020202020204" charset="0"/>
              </a:rPr>
              <a:t>Inequality in the UK post Covid-19</a:t>
            </a:r>
            <a:endParaRPr sz="3600" b="1" dirty="0">
              <a:solidFill>
                <a:schemeClr val="bg1"/>
              </a:solidFill>
              <a:latin typeface="Raleway" panose="020B0604020202020204" charset="0"/>
              <a:ea typeface="Prompt"/>
              <a:cs typeface="Prompt"/>
              <a:sym typeface="Prompt"/>
            </a:endParaRPr>
          </a:p>
        </p:txBody>
      </p:sp>
      <p:sp>
        <p:nvSpPr>
          <p:cNvPr id="152" name="Google Shape;152;p16"/>
          <p:cNvSpPr/>
          <p:nvPr/>
        </p:nvSpPr>
        <p:spPr>
          <a:xfrm rot="10800000" flipH="1">
            <a:off x="1283929" y="885437"/>
            <a:ext cx="9142514" cy="129312"/>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 name="Rectangle 14">
            <a:extLst>
              <a:ext uri="{FF2B5EF4-FFF2-40B4-BE49-F238E27FC236}">
                <a16:creationId xmlns:a16="http://schemas.microsoft.com/office/drawing/2014/main" id="{C1EB81FD-8E7B-A845-9684-67A2F727D4B8}"/>
              </a:ext>
            </a:extLst>
          </p:cNvPr>
          <p:cNvSpPr/>
          <p:nvPr/>
        </p:nvSpPr>
        <p:spPr>
          <a:xfrm>
            <a:off x="490386" y="3073790"/>
            <a:ext cx="4663121" cy="30477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rPr>
              <a:t>Lower earners in the UK are more likely to have worked in sectors that have been shut down since lockdown began in March meaning a significant drop in their families income</a:t>
            </a:r>
          </a:p>
          <a:p>
            <a:pPr marL="285750" indent="-285750">
              <a:buFont typeface="Arial" panose="020B0604020202020204" pitchFamily="34" charset="0"/>
              <a:buChar char="•"/>
            </a:pPr>
            <a:r>
              <a:rPr lang="en-GB" sz="1400" dirty="0">
                <a:solidFill>
                  <a:schemeClr val="tx1"/>
                </a:solidFill>
              </a:rPr>
              <a:t>BAME communities are the most likely to work in sectors recently locked down. Black communities are also both disproportionately in key worker occupations while also contracting the virus at far higher rates than their white counterparts.</a:t>
            </a:r>
          </a:p>
          <a:p>
            <a:pPr marL="285750" indent="-285750">
              <a:buFont typeface="Arial" panose="020B0604020202020204" pitchFamily="34" charset="0"/>
              <a:buChar char="•"/>
            </a:pPr>
            <a:r>
              <a:rPr lang="en-GB" sz="1400" dirty="0">
                <a:solidFill>
                  <a:schemeClr val="tx1"/>
                </a:solidFill>
              </a:rPr>
              <a:t>With sectors like hospitality under more pressure than ever, it appears a pandemic-fuelled financial crash might create a perfect storm for young people with fewer prospects and increased insecurity. </a:t>
            </a:r>
            <a:endParaRPr lang="en-GB" sz="1400" dirty="0">
              <a:solidFill>
                <a:schemeClr val="tx1"/>
              </a:solidFill>
              <a:latin typeface="Raleway" panose="020B0604020202020204" charset="0"/>
            </a:endParaRPr>
          </a:p>
        </p:txBody>
      </p:sp>
      <p:sp>
        <p:nvSpPr>
          <p:cNvPr id="17" name="Rectangle 16">
            <a:extLst>
              <a:ext uri="{FF2B5EF4-FFF2-40B4-BE49-F238E27FC236}">
                <a16:creationId xmlns:a16="http://schemas.microsoft.com/office/drawing/2014/main" id="{2C5EBB52-B6B3-AA4E-AF51-400B8A54B0A5}"/>
              </a:ext>
            </a:extLst>
          </p:cNvPr>
          <p:cNvSpPr/>
          <p:nvPr/>
        </p:nvSpPr>
        <p:spPr>
          <a:xfrm>
            <a:off x="5891267" y="3050942"/>
            <a:ext cx="5102798" cy="30705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400" dirty="0">
                <a:solidFill>
                  <a:schemeClr val="tx1"/>
                </a:solidFill>
              </a:rPr>
              <a:t>The poorest people in our society aren’t just more likely to be hit harder economically by the fallout from the pandemic, but are more likely to have poorer health outcomes too.</a:t>
            </a:r>
          </a:p>
          <a:p>
            <a:pPr marL="285750" indent="-285750">
              <a:buFont typeface="Arial" panose="020B0604020202020204" pitchFamily="34" charset="0"/>
              <a:buChar char="•"/>
            </a:pPr>
            <a:r>
              <a:rPr lang="en-GB" sz="1400" dirty="0">
                <a:solidFill>
                  <a:schemeClr val="tx1"/>
                </a:solidFill>
              </a:rPr>
              <a:t>Children home from school and living rooms transformed into temporary offices have resulted in the reinforcement of traditional gender roles, with mothers assuming more childcare and housework responsibilities than fathers.</a:t>
            </a:r>
            <a:r>
              <a:rPr lang="en-GB" sz="1400" dirty="0">
                <a:solidFill>
                  <a:schemeClr val="tx1"/>
                </a:solidFill>
                <a:highlight>
                  <a:srgbClr val="FFFF00"/>
                </a:highlight>
              </a:rPr>
              <a:t> </a:t>
            </a:r>
          </a:p>
          <a:p>
            <a:pPr marL="285750" indent="-285750">
              <a:buFont typeface="Arial" panose="020B0604020202020204" pitchFamily="34" charset="0"/>
              <a:buChar char="•"/>
            </a:pPr>
            <a:r>
              <a:rPr lang="en-GB" sz="1400" dirty="0">
                <a:solidFill>
                  <a:schemeClr val="tx1"/>
                </a:solidFill>
              </a:rPr>
              <a:t>Although almost all children and teenagers have been forced to learn from home as schools have shut across the country, there’s a divide in the effectiveness of remote education, depending on your socioeconomic status. 55% of families from the richest backgrounds report schools in the state sector providing online classes, while just 40% from the poorest families have said the same.</a:t>
            </a:r>
            <a:endParaRPr lang="en-GB" sz="1400" dirty="0">
              <a:solidFill>
                <a:schemeClr val="tx1"/>
              </a:solidFill>
              <a:highlight>
                <a:srgbClr val="FFFF00"/>
              </a:highlight>
            </a:endParaRPr>
          </a:p>
          <a:p>
            <a:endParaRPr lang="en-GB" sz="1400" dirty="0">
              <a:solidFill>
                <a:srgbClr val="595959"/>
              </a:solidFill>
              <a:highlight>
                <a:srgbClr val="FFFF00"/>
              </a:highlight>
              <a:latin typeface="Raleway" panose="020B0604020202020204" charset="0"/>
            </a:endParaRPr>
          </a:p>
          <a:p>
            <a:endParaRPr lang="en-GB" sz="1400" dirty="0">
              <a:solidFill>
                <a:srgbClr val="595959"/>
              </a:solidFill>
              <a:highlight>
                <a:srgbClr val="FFFF00"/>
              </a:highlight>
              <a:latin typeface="Raleway" panose="020B0604020202020204" charset="0"/>
            </a:endParaRPr>
          </a:p>
          <a:p>
            <a:endParaRPr lang="en-GB" dirty="0"/>
          </a:p>
        </p:txBody>
      </p:sp>
      <p:sp>
        <p:nvSpPr>
          <p:cNvPr id="2" name="Rectangle 1">
            <a:extLst>
              <a:ext uri="{FF2B5EF4-FFF2-40B4-BE49-F238E27FC236}">
                <a16:creationId xmlns:a16="http://schemas.microsoft.com/office/drawing/2014/main" id="{3EEC62B3-642E-FB45-80EA-026DC8DDF430}"/>
              </a:ext>
            </a:extLst>
          </p:cNvPr>
          <p:cNvSpPr/>
          <p:nvPr/>
        </p:nvSpPr>
        <p:spPr>
          <a:xfrm>
            <a:off x="1283929" y="2123566"/>
            <a:ext cx="9788814" cy="646331"/>
          </a:xfrm>
          <a:prstGeom prst="rect">
            <a:avLst/>
          </a:prstGeom>
        </p:spPr>
        <p:txBody>
          <a:bodyPr wrap="square">
            <a:spAutoFit/>
          </a:bodyPr>
          <a:lstStyle/>
          <a:p>
            <a:r>
              <a:rPr lang="en-GB" dirty="0"/>
              <a:t>In your groups you have provided lot’s of good examples of how inequality impacts the UK. But what does this look like after Covid-19?</a:t>
            </a:r>
          </a:p>
        </p:txBody>
      </p:sp>
      <p:sp>
        <p:nvSpPr>
          <p:cNvPr id="18" name="Rectangle 17">
            <a:extLst>
              <a:ext uri="{FF2B5EF4-FFF2-40B4-BE49-F238E27FC236}">
                <a16:creationId xmlns:a16="http://schemas.microsoft.com/office/drawing/2014/main" id="{925AE9C8-74E2-B349-9D69-388C6A6BA05F}"/>
              </a:ext>
            </a:extLst>
          </p:cNvPr>
          <p:cNvSpPr/>
          <p:nvPr/>
        </p:nvSpPr>
        <p:spPr>
          <a:xfrm>
            <a:off x="10250965" y="6488331"/>
            <a:ext cx="2678097" cy="276999"/>
          </a:xfrm>
          <a:prstGeom prst="rect">
            <a:avLst/>
          </a:prstGeom>
        </p:spPr>
        <p:txBody>
          <a:bodyPr wrap="square">
            <a:spAutoFit/>
          </a:bodyPr>
          <a:lstStyle/>
          <a:p>
            <a:r>
              <a:rPr lang="en-GB" sz="1200" b="0" i="0" dirty="0">
                <a:effectLst/>
                <a:latin typeface="Roboto"/>
              </a:rPr>
              <a:t>Global Citizens (2020)</a:t>
            </a:r>
            <a:endParaRPr lang="en-GB" sz="1200" dirty="0"/>
          </a:p>
        </p:txBody>
      </p:sp>
    </p:spTree>
    <p:extLst>
      <p:ext uri="{BB962C8B-B14F-4D97-AF65-F5344CB8AC3E}">
        <p14:creationId xmlns:p14="http://schemas.microsoft.com/office/powerpoint/2010/main" val="383168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10693" y="231169"/>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299586" y="5354774"/>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833864" y="3878639"/>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440479" y="253502"/>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dirty="0">
                <a:solidFill>
                  <a:schemeClr val="lt1"/>
                </a:solidFill>
                <a:latin typeface="Prompt"/>
                <a:ea typeface="Prompt"/>
                <a:cs typeface="Prompt"/>
                <a:sym typeface="Prompt"/>
              </a:rPr>
              <a:t>STEP 3</a:t>
            </a:r>
            <a:endParaRPr sz="2566" b="1" dirty="0">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3" name="Google Shape;153;p16"/>
          <p:cNvSpPr txBox="1"/>
          <p:nvPr/>
        </p:nvSpPr>
        <p:spPr>
          <a:xfrm>
            <a:off x="1965922" y="1683364"/>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sp>
        <p:nvSpPr>
          <p:cNvPr id="27" name="Google Shape;151;p16">
            <a:extLst>
              <a:ext uri="{FF2B5EF4-FFF2-40B4-BE49-F238E27FC236}">
                <a16:creationId xmlns:a16="http://schemas.microsoft.com/office/drawing/2014/main" id="{FBBBE2F6-F500-584A-9C71-128381B80082}"/>
              </a:ext>
            </a:extLst>
          </p:cNvPr>
          <p:cNvSpPr txBox="1"/>
          <p:nvPr/>
        </p:nvSpPr>
        <p:spPr>
          <a:xfrm>
            <a:off x="2972151" y="650396"/>
            <a:ext cx="6471485" cy="630169"/>
          </a:xfrm>
          <a:prstGeom prst="rect">
            <a:avLst/>
          </a:prstGeom>
          <a:solidFill>
            <a:schemeClr val="accent5">
              <a:lumMod val="75000"/>
            </a:schemeClr>
          </a:solidFill>
          <a:ln>
            <a:noFill/>
          </a:ln>
        </p:spPr>
        <p:txBody>
          <a:bodyPr spcFirstLastPara="1" wrap="square" lIns="78190" tIns="78190" rIns="78190" bIns="78190" anchor="t" anchorCtr="0">
            <a:noAutofit/>
          </a:bodyPr>
          <a:lstStyle/>
          <a:p>
            <a:pPr>
              <a:buClr>
                <a:srgbClr val="000000"/>
              </a:buClr>
              <a:buSzPts val="1400"/>
            </a:pPr>
            <a:r>
              <a:rPr lang="en-US" sz="3200" b="1" dirty="0">
                <a:solidFill>
                  <a:schemeClr val="bg1"/>
                </a:solidFill>
                <a:latin typeface="Raleway" panose="020B0604020202020204" charset="0"/>
              </a:rPr>
              <a:t>Global inequality post Covid-19</a:t>
            </a:r>
            <a:r>
              <a:rPr lang="en-US" sz="3600" b="1" dirty="0">
                <a:solidFill>
                  <a:schemeClr val="bg1"/>
                </a:solidFill>
                <a:latin typeface="Raleway" panose="020B0604020202020204" charset="0"/>
              </a:rPr>
              <a:t>?</a:t>
            </a:r>
            <a:endParaRPr sz="3600" b="1" dirty="0">
              <a:solidFill>
                <a:schemeClr val="bg1"/>
              </a:solidFill>
              <a:latin typeface="Raleway" panose="020B0604020202020204" charset="0"/>
              <a:ea typeface="Prompt"/>
              <a:cs typeface="Prompt"/>
              <a:sym typeface="Prompt"/>
            </a:endParaRPr>
          </a:p>
        </p:txBody>
      </p:sp>
      <p:sp>
        <p:nvSpPr>
          <p:cNvPr id="28" name="Rectangle 27">
            <a:extLst>
              <a:ext uri="{FF2B5EF4-FFF2-40B4-BE49-F238E27FC236}">
                <a16:creationId xmlns:a16="http://schemas.microsoft.com/office/drawing/2014/main" id="{5924F323-FFC8-3540-88E4-CD933C843FCA}"/>
              </a:ext>
            </a:extLst>
          </p:cNvPr>
          <p:cNvSpPr/>
          <p:nvPr/>
        </p:nvSpPr>
        <p:spPr>
          <a:xfrm>
            <a:off x="299447" y="2452230"/>
            <a:ext cx="5635778" cy="1568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Rohingya, Myanmar </a:t>
            </a:r>
            <a:r>
              <a:rPr lang="en-GB" sz="1400" dirty="0">
                <a:solidFill>
                  <a:schemeClr val="tx1"/>
                </a:solidFill>
              </a:rPr>
              <a:t>- The Rohingya have faced decades of discrimination and repression. They are one of the largest stateless populations in the world. About 900,000 Rohingya are currently living in overcrowded camps drastically increasing the risk of spreading Covid-19 with no healthcare, improper sanitation and inadequate education and access to health and safety information. </a:t>
            </a:r>
          </a:p>
        </p:txBody>
      </p:sp>
      <p:sp>
        <p:nvSpPr>
          <p:cNvPr id="29" name="Rectangle 28">
            <a:extLst>
              <a:ext uri="{FF2B5EF4-FFF2-40B4-BE49-F238E27FC236}">
                <a16:creationId xmlns:a16="http://schemas.microsoft.com/office/drawing/2014/main" id="{A46F2540-0AC9-4D48-8164-3997E4D1F162}"/>
              </a:ext>
            </a:extLst>
          </p:cNvPr>
          <p:cNvSpPr/>
          <p:nvPr/>
        </p:nvSpPr>
        <p:spPr>
          <a:xfrm>
            <a:off x="6298715" y="2448382"/>
            <a:ext cx="5352823" cy="156460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highlight>
                <a:srgbClr val="FFFF00"/>
              </a:highlight>
              <a:latin typeface="Raleway" panose="020B0604020202020204" charset="0"/>
            </a:endParaRPr>
          </a:p>
        </p:txBody>
      </p:sp>
      <p:sp>
        <p:nvSpPr>
          <p:cNvPr id="2" name="Rectangle 1">
            <a:extLst>
              <a:ext uri="{FF2B5EF4-FFF2-40B4-BE49-F238E27FC236}">
                <a16:creationId xmlns:a16="http://schemas.microsoft.com/office/drawing/2014/main" id="{28239098-83A1-334F-9A6F-0055B5739AF0}"/>
              </a:ext>
            </a:extLst>
          </p:cNvPr>
          <p:cNvSpPr/>
          <p:nvPr/>
        </p:nvSpPr>
        <p:spPr>
          <a:xfrm>
            <a:off x="346582" y="1493491"/>
            <a:ext cx="11572516" cy="923330"/>
          </a:xfrm>
          <a:prstGeom prst="rect">
            <a:avLst/>
          </a:prstGeom>
        </p:spPr>
        <p:txBody>
          <a:bodyPr wrap="square">
            <a:spAutoFit/>
          </a:bodyPr>
          <a:lstStyle/>
          <a:p>
            <a:r>
              <a:rPr lang="en-GB" b="0" i="0" dirty="0">
                <a:effectLst/>
                <a:latin typeface="Roboto"/>
              </a:rPr>
              <a:t>Whilst different countries all over the world face both similar and different challenges of inequality, Covid-19 has further exasperated these inequalities, as we know that it is often the most poorest and most vulnerable countries that are hit the hardest….</a:t>
            </a:r>
            <a:endParaRPr lang="en-GB" dirty="0"/>
          </a:p>
        </p:txBody>
      </p:sp>
      <p:sp>
        <p:nvSpPr>
          <p:cNvPr id="30" name="Rectangle 29">
            <a:extLst>
              <a:ext uri="{FF2B5EF4-FFF2-40B4-BE49-F238E27FC236}">
                <a16:creationId xmlns:a16="http://schemas.microsoft.com/office/drawing/2014/main" id="{8433CF82-BF72-D849-8E1B-BA9526A79EAE}"/>
              </a:ext>
            </a:extLst>
          </p:cNvPr>
          <p:cNvSpPr/>
          <p:nvPr/>
        </p:nvSpPr>
        <p:spPr>
          <a:xfrm>
            <a:off x="3113476" y="4717880"/>
            <a:ext cx="5643499" cy="192408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highlight>
                <a:srgbClr val="FFFF00"/>
              </a:highlight>
              <a:latin typeface="Raleway" panose="020B0604020202020204" charset="0"/>
            </a:endParaRPr>
          </a:p>
        </p:txBody>
      </p:sp>
      <p:sp>
        <p:nvSpPr>
          <p:cNvPr id="3" name="Rectangle 2">
            <a:extLst>
              <a:ext uri="{FF2B5EF4-FFF2-40B4-BE49-F238E27FC236}">
                <a16:creationId xmlns:a16="http://schemas.microsoft.com/office/drawing/2014/main" id="{8F4FB017-D9B7-1443-9A91-699B66952ECC}"/>
              </a:ext>
            </a:extLst>
          </p:cNvPr>
          <p:cNvSpPr/>
          <p:nvPr/>
        </p:nvSpPr>
        <p:spPr>
          <a:xfrm>
            <a:off x="6375720" y="2525616"/>
            <a:ext cx="5214293" cy="1384995"/>
          </a:xfrm>
          <a:prstGeom prst="rect">
            <a:avLst/>
          </a:prstGeom>
        </p:spPr>
        <p:txBody>
          <a:bodyPr wrap="square">
            <a:spAutoFit/>
          </a:bodyPr>
          <a:lstStyle/>
          <a:p>
            <a:r>
              <a:rPr lang="en-GB" sz="1400" b="1" i="0" dirty="0">
                <a:effectLst/>
              </a:rPr>
              <a:t>Beirut, Lebanon – </a:t>
            </a:r>
            <a:r>
              <a:rPr lang="en-GB" sz="1400" i="0" dirty="0">
                <a:effectLst/>
              </a:rPr>
              <a:t>After the recent explosion in the Port of Beirut, over 4,000 people were left injured and homeless. This has put increasing pressure on the healthcare system with hospitals having to turn patients away because they don’t have enough room. The Port that exploded was the epicentre for importing food and medicine needed to keep citizens healthy and protected from Covid-19. </a:t>
            </a:r>
            <a:endParaRPr lang="en-GB" sz="1400" b="1" dirty="0"/>
          </a:p>
        </p:txBody>
      </p:sp>
      <p:sp>
        <p:nvSpPr>
          <p:cNvPr id="4" name="Rectangle 3">
            <a:extLst>
              <a:ext uri="{FF2B5EF4-FFF2-40B4-BE49-F238E27FC236}">
                <a16:creationId xmlns:a16="http://schemas.microsoft.com/office/drawing/2014/main" id="{1C75E8C4-B05A-9F47-83AB-1F4620F4E5A9}"/>
              </a:ext>
            </a:extLst>
          </p:cNvPr>
          <p:cNvSpPr/>
          <p:nvPr/>
        </p:nvSpPr>
        <p:spPr>
          <a:xfrm>
            <a:off x="3158081" y="4920567"/>
            <a:ext cx="5643499" cy="1815882"/>
          </a:xfrm>
          <a:prstGeom prst="rect">
            <a:avLst/>
          </a:prstGeom>
        </p:spPr>
        <p:txBody>
          <a:bodyPr wrap="square">
            <a:spAutoFit/>
          </a:bodyPr>
          <a:lstStyle/>
          <a:p>
            <a:r>
              <a:rPr lang="en-GB" sz="1400" b="1" i="0" dirty="0">
                <a:effectLst/>
              </a:rPr>
              <a:t>United States of America </a:t>
            </a:r>
            <a:r>
              <a:rPr lang="en-GB" sz="1400" b="0" i="0" dirty="0">
                <a:effectLst/>
              </a:rPr>
              <a:t>– with many American citizens already struggling to afford adequate healthcare, many of them have been left without the money to pay for treatment if they contract Covid-19. This means that those American citizens from lower socioeconomic households are more likely to contract the virus due to being more likely employed in essential key worker jobs, unable to shield or self-isolate and less likely to receive the care they need when catching the virus. </a:t>
            </a:r>
            <a:endParaRPr lang="en-GB" sz="1400" dirty="0"/>
          </a:p>
          <a:p>
            <a:pPr algn="ctr"/>
            <a:endParaRPr lang="en-GB" sz="1400" dirty="0"/>
          </a:p>
        </p:txBody>
      </p:sp>
      <p:sp>
        <p:nvSpPr>
          <p:cNvPr id="32" name="Rectangle 31">
            <a:extLst>
              <a:ext uri="{FF2B5EF4-FFF2-40B4-BE49-F238E27FC236}">
                <a16:creationId xmlns:a16="http://schemas.microsoft.com/office/drawing/2014/main" id="{A9506204-3167-934A-8914-07EA76B45287}"/>
              </a:ext>
            </a:extLst>
          </p:cNvPr>
          <p:cNvSpPr/>
          <p:nvPr/>
        </p:nvSpPr>
        <p:spPr>
          <a:xfrm>
            <a:off x="9797219" y="6381780"/>
            <a:ext cx="2678097" cy="461665"/>
          </a:xfrm>
          <a:prstGeom prst="rect">
            <a:avLst/>
          </a:prstGeom>
        </p:spPr>
        <p:txBody>
          <a:bodyPr wrap="square">
            <a:spAutoFit/>
          </a:bodyPr>
          <a:lstStyle/>
          <a:p>
            <a:r>
              <a:rPr lang="en-GB" sz="1200" b="0" i="0" dirty="0">
                <a:effectLst/>
                <a:latin typeface="Roboto"/>
              </a:rPr>
              <a:t>United Nations (2020) and World Health Organisation (2020)</a:t>
            </a:r>
            <a:endParaRPr lang="en-GB" sz="1200" dirty="0"/>
          </a:p>
        </p:txBody>
      </p:sp>
      <p:sp>
        <p:nvSpPr>
          <p:cNvPr id="21" name="Rectangle 20">
            <a:extLst>
              <a:ext uri="{FF2B5EF4-FFF2-40B4-BE49-F238E27FC236}">
                <a16:creationId xmlns:a16="http://schemas.microsoft.com/office/drawing/2014/main" id="{80286CC5-427E-2045-8E13-F110B38350F3}"/>
              </a:ext>
            </a:extLst>
          </p:cNvPr>
          <p:cNvSpPr/>
          <p:nvPr/>
        </p:nvSpPr>
        <p:spPr>
          <a:xfrm>
            <a:off x="440479" y="4214937"/>
            <a:ext cx="11572516" cy="369332"/>
          </a:xfrm>
          <a:prstGeom prst="rect">
            <a:avLst/>
          </a:prstGeom>
        </p:spPr>
        <p:txBody>
          <a:bodyPr wrap="square">
            <a:spAutoFit/>
          </a:bodyPr>
          <a:lstStyle/>
          <a:p>
            <a:r>
              <a:rPr lang="en-GB" b="0" i="0" dirty="0">
                <a:effectLst/>
                <a:latin typeface="Roboto"/>
              </a:rPr>
              <a:t>However, </a:t>
            </a:r>
            <a:r>
              <a:rPr lang="en-GB" dirty="0">
                <a:latin typeface="Roboto"/>
              </a:rPr>
              <a:t>more affluent </a:t>
            </a:r>
            <a:r>
              <a:rPr lang="en-GB" b="0" i="0" dirty="0">
                <a:effectLst/>
                <a:latin typeface="Roboto"/>
              </a:rPr>
              <a:t>countries, much like the UK, are facing real challenges of inequality too…</a:t>
            </a:r>
            <a:endParaRPr lang="en-GB" dirty="0"/>
          </a:p>
        </p:txBody>
      </p:sp>
    </p:spTree>
    <p:extLst>
      <p:ext uri="{BB962C8B-B14F-4D97-AF65-F5344CB8AC3E}">
        <p14:creationId xmlns:p14="http://schemas.microsoft.com/office/powerpoint/2010/main" val="99622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542435" y="149070"/>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1923481" y="6597353"/>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135122" y="118649"/>
            <a:ext cx="2613633" cy="391774"/>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8" name="Google Shape;153;p16">
            <a:extLst>
              <a:ext uri="{FF2B5EF4-FFF2-40B4-BE49-F238E27FC236}">
                <a16:creationId xmlns:a16="http://schemas.microsoft.com/office/drawing/2014/main" id="{8278AEB4-E598-A847-ACB6-0D4E2F7FA3A5}"/>
              </a:ext>
            </a:extLst>
          </p:cNvPr>
          <p:cNvSpPr txBox="1"/>
          <p:nvPr/>
        </p:nvSpPr>
        <p:spPr>
          <a:xfrm>
            <a:off x="1261866" y="459066"/>
            <a:ext cx="9668267" cy="780554"/>
          </a:xfrm>
          <a:prstGeom prst="rect">
            <a:avLst/>
          </a:prstGeom>
          <a:noFill/>
          <a:ln>
            <a:noFill/>
          </a:ln>
        </p:spPr>
        <p:txBody>
          <a:bodyPr spcFirstLastPara="1" wrap="square" lIns="78190" tIns="78190" rIns="78190" bIns="78190" anchor="t" anchorCtr="0">
            <a:noAutofit/>
          </a:bodyPr>
          <a:lstStyle/>
          <a:p>
            <a:pPr algn="ctr"/>
            <a:r>
              <a:rPr lang="en-GB" sz="3600" b="1" dirty="0">
                <a:solidFill>
                  <a:srgbClr val="595959"/>
                </a:solidFill>
                <a:latin typeface="Raleway" panose="020B0604020202020204" charset="0"/>
              </a:rPr>
              <a:t>Raising Awareness Campaigns</a:t>
            </a:r>
          </a:p>
        </p:txBody>
      </p:sp>
      <p:sp>
        <p:nvSpPr>
          <p:cNvPr id="19" name="Content Placeholder 2">
            <a:extLst>
              <a:ext uri="{FF2B5EF4-FFF2-40B4-BE49-F238E27FC236}">
                <a16:creationId xmlns:a16="http://schemas.microsoft.com/office/drawing/2014/main" id="{1203BA3A-EA8B-544E-88E1-0E56BEBB765A}"/>
              </a:ext>
            </a:extLst>
          </p:cNvPr>
          <p:cNvSpPr txBox="1">
            <a:spLocks/>
          </p:cNvSpPr>
          <p:nvPr/>
        </p:nvSpPr>
        <p:spPr>
          <a:xfrm>
            <a:off x="-128647" y="1378724"/>
            <a:ext cx="12050403" cy="4796715"/>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01452" lvl="1">
              <a:defRPr/>
            </a:pPr>
            <a:r>
              <a:rPr lang="en-GB" sz="3307" b="1" dirty="0">
                <a:solidFill>
                  <a:srgbClr val="FF0000"/>
                </a:solidFill>
                <a:latin typeface="Raleway" panose="020B0604020202020204" charset="0"/>
              </a:rPr>
              <a:t>How can you raise awareness of these inequalities?</a:t>
            </a:r>
          </a:p>
          <a:p>
            <a:pPr marL="501452" lvl="1">
              <a:defRPr/>
            </a:pPr>
            <a:endParaRPr lang="en-GB" sz="3307" b="1" dirty="0">
              <a:solidFill>
                <a:srgbClr val="FF0000"/>
              </a:solidFill>
              <a:latin typeface="Raleway" panose="020B0604020202020204" charset="0"/>
            </a:endParaRPr>
          </a:p>
          <a:p>
            <a:pPr marL="1015802" lvl="1" indent="-514350" algn="just">
              <a:buAutoNum type="arabicPeriod"/>
              <a:defRPr/>
            </a:pPr>
            <a:r>
              <a:rPr lang="en-GB" sz="3307" dirty="0">
                <a:solidFill>
                  <a:schemeClr val="accent1"/>
                </a:solidFill>
                <a:latin typeface="Raleway" panose="020B0604020202020204" charset="0"/>
              </a:rPr>
              <a:t>In your groups, choose an inequality we have discussed in the session (examples = gender, disability, race etc).</a:t>
            </a:r>
          </a:p>
          <a:p>
            <a:pPr marL="501452" lvl="1" algn="just">
              <a:defRPr/>
            </a:pPr>
            <a:endParaRPr lang="en-GB" sz="3307" dirty="0">
              <a:solidFill>
                <a:schemeClr val="accent1"/>
              </a:solidFill>
              <a:latin typeface="Raleway" panose="020B0604020202020204" charset="0"/>
            </a:endParaRPr>
          </a:p>
          <a:p>
            <a:pPr marL="501452" lvl="1" algn="just">
              <a:defRPr/>
            </a:pPr>
            <a:r>
              <a:rPr lang="en-GB" sz="3307" dirty="0">
                <a:solidFill>
                  <a:srgbClr val="7030A0"/>
                </a:solidFill>
                <a:latin typeface="Raleway" panose="020B0604020202020204" charset="0"/>
              </a:rPr>
              <a:t>2.Research your chosen inequality to find out more starting with the resources provided</a:t>
            </a:r>
          </a:p>
          <a:p>
            <a:pPr marL="501452" lvl="1" algn="just">
              <a:defRPr/>
            </a:pPr>
            <a:endParaRPr lang="en-GB" sz="3307" b="1" dirty="0">
              <a:solidFill>
                <a:srgbClr val="7030A0"/>
              </a:solidFill>
              <a:latin typeface="Raleway" panose="020B0604020202020204" charset="0"/>
            </a:endParaRPr>
          </a:p>
          <a:p>
            <a:pPr marL="501452" lvl="1" algn="just">
              <a:defRPr/>
            </a:pPr>
            <a:r>
              <a:rPr lang="en-GB" sz="3307" dirty="0">
                <a:solidFill>
                  <a:schemeClr val="accent6">
                    <a:lumMod val="75000"/>
                  </a:schemeClr>
                </a:solidFill>
                <a:latin typeface="Raleway" panose="020B0604020202020204" charset="0"/>
              </a:rPr>
              <a:t>3. In your groups, plan an awareness campaign of your chosen inequality to spread awareness to others</a:t>
            </a:r>
          </a:p>
          <a:p>
            <a:pPr marL="501452" lvl="1" algn="just">
              <a:defRPr/>
            </a:pPr>
            <a:endParaRPr lang="en-GB" sz="3307" dirty="0">
              <a:solidFill>
                <a:schemeClr val="accent6">
                  <a:lumMod val="75000"/>
                </a:schemeClr>
              </a:solidFill>
              <a:latin typeface="Raleway" panose="020B0604020202020204" charset="0"/>
            </a:endParaRPr>
          </a:p>
          <a:p>
            <a:pPr marL="501452" lvl="1" algn="just">
              <a:defRPr/>
            </a:pPr>
            <a:r>
              <a:rPr lang="en-GB" sz="3307" dirty="0">
                <a:solidFill>
                  <a:srgbClr val="0070C0"/>
                </a:solidFill>
                <a:latin typeface="Raleway" panose="020B0604020202020204" charset="0"/>
              </a:rPr>
              <a:t>4. Feedback your ideas to the class</a:t>
            </a:r>
            <a:endParaRPr lang="en-GB" dirty="0">
              <a:solidFill>
                <a:srgbClr val="0070C0"/>
              </a:solidFill>
              <a:latin typeface="Raleway" panose="020B0604020202020204" charset="0"/>
            </a:endParaRPr>
          </a:p>
          <a:p>
            <a:pPr marL="3676962" lvl="8">
              <a:buClr>
                <a:schemeClr val="accent3"/>
              </a:buClr>
              <a:buFont typeface="Wingdings 3"/>
              <a:buChar char=""/>
              <a:defRPr/>
            </a:pPr>
            <a:endParaRPr lang="en-GB" dirty="0">
              <a:latin typeface="Raleway" panose="020B0604020202020204" charset="0"/>
            </a:endParaRPr>
          </a:p>
          <a:p>
            <a:pPr marL="453574">
              <a:buFont typeface="Wingdings"/>
              <a:buChar char=""/>
              <a:defRPr/>
            </a:pPr>
            <a:endParaRPr lang="en-GB" dirty="0">
              <a:latin typeface="Raleway" panose="020B0604020202020204" charset="0"/>
            </a:endParaRPr>
          </a:p>
        </p:txBody>
      </p:sp>
    </p:spTree>
    <p:extLst>
      <p:ext uri="{BB962C8B-B14F-4D97-AF65-F5344CB8AC3E}">
        <p14:creationId xmlns:p14="http://schemas.microsoft.com/office/powerpoint/2010/main" val="77432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3;p16">
            <a:extLst>
              <a:ext uri="{FF2B5EF4-FFF2-40B4-BE49-F238E27FC236}">
                <a16:creationId xmlns:a16="http://schemas.microsoft.com/office/drawing/2014/main" id="{D80867CA-6ABD-F842-8E38-79ACD7F6B904}"/>
              </a:ext>
            </a:extLst>
          </p:cNvPr>
          <p:cNvSpPr txBox="1"/>
          <p:nvPr/>
        </p:nvSpPr>
        <p:spPr>
          <a:xfrm>
            <a:off x="1261866" y="906256"/>
            <a:ext cx="9668267" cy="780554"/>
          </a:xfrm>
          <a:prstGeom prst="rect">
            <a:avLst/>
          </a:prstGeom>
          <a:noFill/>
          <a:ln>
            <a:noFill/>
          </a:ln>
        </p:spPr>
        <p:txBody>
          <a:bodyPr spcFirstLastPara="1" wrap="square" lIns="78190" tIns="78190" rIns="78190" bIns="78190" anchor="t" anchorCtr="0">
            <a:noAutofit/>
          </a:bodyPr>
          <a:lstStyle/>
          <a:p>
            <a:pPr algn="ctr"/>
            <a:r>
              <a:rPr lang="en-GB" sz="3600" b="1" dirty="0">
                <a:solidFill>
                  <a:srgbClr val="595959"/>
                </a:solidFill>
                <a:latin typeface="Raleway" panose="020B0604020202020204" charset="0"/>
              </a:rPr>
              <a:t>Raising Awareness Campaign Resources</a:t>
            </a:r>
          </a:p>
        </p:txBody>
      </p:sp>
      <p:sp>
        <p:nvSpPr>
          <p:cNvPr id="5" name="Google Shape;143;p16">
            <a:extLst>
              <a:ext uri="{FF2B5EF4-FFF2-40B4-BE49-F238E27FC236}">
                <a16:creationId xmlns:a16="http://schemas.microsoft.com/office/drawing/2014/main" id="{6A13949A-DF47-9545-BACB-97B6B6BED766}"/>
              </a:ext>
            </a:extLst>
          </p:cNvPr>
          <p:cNvSpPr txBox="1"/>
          <p:nvPr/>
        </p:nvSpPr>
        <p:spPr>
          <a:xfrm>
            <a:off x="135122" y="118649"/>
            <a:ext cx="2613633" cy="391774"/>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pic>
        <p:nvPicPr>
          <p:cNvPr id="6" name="Google Shape;132;p16">
            <a:extLst>
              <a:ext uri="{FF2B5EF4-FFF2-40B4-BE49-F238E27FC236}">
                <a16:creationId xmlns:a16="http://schemas.microsoft.com/office/drawing/2014/main" id="{8524FE26-8590-B64B-8F22-BE9DAF95AFCE}"/>
              </a:ext>
            </a:extLst>
          </p:cNvPr>
          <p:cNvPicPr preferRelativeResize="0"/>
          <p:nvPr/>
        </p:nvPicPr>
        <p:blipFill rotWithShape="1">
          <a:blip r:embed="rId2">
            <a:alphaModFix/>
          </a:blip>
          <a:srcRect/>
          <a:stretch/>
        </p:blipFill>
        <p:spPr>
          <a:xfrm>
            <a:off x="10542435" y="149070"/>
            <a:ext cx="1379321" cy="447003"/>
          </a:xfrm>
          <a:prstGeom prst="rect">
            <a:avLst/>
          </a:prstGeom>
          <a:noFill/>
          <a:ln>
            <a:noFill/>
          </a:ln>
        </p:spPr>
      </p:pic>
      <p:sp>
        <p:nvSpPr>
          <p:cNvPr id="9" name="Google Shape;153;p16">
            <a:extLst>
              <a:ext uri="{FF2B5EF4-FFF2-40B4-BE49-F238E27FC236}">
                <a16:creationId xmlns:a16="http://schemas.microsoft.com/office/drawing/2014/main" id="{EAB25AE8-E62D-9E4D-9718-C8AB565DC88E}"/>
              </a:ext>
            </a:extLst>
          </p:cNvPr>
          <p:cNvSpPr txBox="1"/>
          <p:nvPr/>
        </p:nvSpPr>
        <p:spPr>
          <a:xfrm>
            <a:off x="560251" y="4763256"/>
            <a:ext cx="2979170" cy="780554"/>
          </a:xfrm>
          <a:prstGeom prst="rect">
            <a:avLst/>
          </a:prstGeom>
          <a:noFill/>
          <a:ln>
            <a:noFill/>
          </a:ln>
        </p:spPr>
        <p:txBody>
          <a:bodyPr spcFirstLastPara="1" wrap="square" lIns="78190" tIns="78190" rIns="78190" bIns="78190" anchor="t" anchorCtr="0">
            <a:noAutofit/>
          </a:bodyPr>
          <a:lstStyle/>
          <a:p>
            <a:r>
              <a:rPr lang="en-GB" b="1" dirty="0">
                <a:solidFill>
                  <a:srgbClr val="FF0000"/>
                </a:solidFill>
                <a:latin typeface="Raleway" panose="020B0604020202020204" charset="0"/>
              </a:rPr>
              <a:t>Socioeconomic Status</a:t>
            </a:r>
          </a:p>
        </p:txBody>
      </p:sp>
      <p:sp>
        <p:nvSpPr>
          <p:cNvPr id="10" name="Google Shape;153;p16">
            <a:extLst>
              <a:ext uri="{FF2B5EF4-FFF2-40B4-BE49-F238E27FC236}">
                <a16:creationId xmlns:a16="http://schemas.microsoft.com/office/drawing/2014/main" id="{CC3BA510-D3AA-954C-B925-A5F88346A312}"/>
              </a:ext>
            </a:extLst>
          </p:cNvPr>
          <p:cNvSpPr txBox="1"/>
          <p:nvPr/>
        </p:nvSpPr>
        <p:spPr>
          <a:xfrm>
            <a:off x="135122" y="3825033"/>
            <a:ext cx="5734089" cy="866835"/>
          </a:xfrm>
          <a:prstGeom prst="rect">
            <a:avLst/>
          </a:prstGeom>
          <a:noFill/>
          <a:ln>
            <a:noFill/>
          </a:ln>
        </p:spPr>
        <p:txBody>
          <a:bodyPr spcFirstLastPara="1" wrap="square" lIns="78190" tIns="78190" rIns="78190" bIns="78190" anchor="t" anchorCtr="0">
            <a:noAutofit/>
          </a:bodyPr>
          <a:lstStyle/>
          <a:p>
            <a:r>
              <a:rPr lang="en-GB" sz="1200" dirty="0">
                <a:hlinkClick r:id="rId3"/>
              </a:rPr>
              <a:t>https://theconversation.com/coronavirus-weekly-racism-covid-19-and-the-inequality-that-fuels-these-parallel-pandemics-140255</a:t>
            </a:r>
            <a:endParaRPr lang="en-GB" sz="1200" b="1" dirty="0">
              <a:solidFill>
                <a:srgbClr val="FF0000"/>
              </a:solidFill>
              <a:latin typeface="Raleway" panose="020B0604020202020204" charset="0"/>
            </a:endParaRPr>
          </a:p>
        </p:txBody>
      </p:sp>
      <p:sp>
        <p:nvSpPr>
          <p:cNvPr id="11" name="Google Shape;153;p16">
            <a:extLst>
              <a:ext uri="{FF2B5EF4-FFF2-40B4-BE49-F238E27FC236}">
                <a16:creationId xmlns:a16="http://schemas.microsoft.com/office/drawing/2014/main" id="{40B14C14-D262-8040-9DBE-1B9050FB7DB9}"/>
              </a:ext>
            </a:extLst>
          </p:cNvPr>
          <p:cNvSpPr txBox="1"/>
          <p:nvPr/>
        </p:nvSpPr>
        <p:spPr>
          <a:xfrm>
            <a:off x="560251" y="1996993"/>
            <a:ext cx="1204754" cy="780554"/>
          </a:xfrm>
          <a:prstGeom prst="rect">
            <a:avLst/>
          </a:prstGeom>
          <a:noFill/>
          <a:ln>
            <a:noFill/>
          </a:ln>
        </p:spPr>
        <p:txBody>
          <a:bodyPr spcFirstLastPara="1" wrap="square" lIns="78190" tIns="78190" rIns="78190" bIns="78190" anchor="t" anchorCtr="0">
            <a:noAutofit/>
          </a:bodyPr>
          <a:lstStyle/>
          <a:p>
            <a:r>
              <a:rPr lang="en-GB" b="1" dirty="0">
                <a:solidFill>
                  <a:srgbClr val="FF0000"/>
                </a:solidFill>
                <a:latin typeface="Raleway" panose="020B0604020202020204" charset="0"/>
              </a:rPr>
              <a:t>Gender</a:t>
            </a:r>
          </a:p>
        </p:txBody>
      </p:sp>
      <p:sp>
        <p:nvSpPr>
          <p:cNvPr id="13" name="Google Shape;153;p16">
            <a:extLst>
              <a:ext uri="{FF2B5EF4-FFF2-40B4-BE49-F238E27FC236}">
                <a16:creationId xmlns:a16="http://schemas.microsoft.com/office/drawing/2014/main" id="{5294D5B9-720C-CD4C-AD0A-E60EAFEB406C}"/>
              </a:ext>
            </a:extLst>
          </p:cNvPr>
          <p:cNvSpPr txBox="1"/>
          <p:nvPr/>
        </p:nvSpPr>
        <p:spPr>
          <a:xfrm>
            <a:off x="6630302" y="1907753"/>
            <a:ext cx="1486889" cy="780554"/>
          </a:xfrm>
          <a:prstGeom prst="rect">
            <a:avLst/>
          </a:prstGeom>
          <a:noFill/>
          <a:ln>
            <a:noFill/>
          </a:ln>
        </p:spPr>
        <p:txBody>
          <a:bodyPr spcFirstLastPara="1" wrap="square" lIns="78190" tIns="78190" rIns="78190" bIns="78190" anchor="t" anchorCtr="0">
            <a:noAutofit/>
          </a:bodyPr>
          <a:lstStyle/>
          <a:p>
            <a:r>
              <a:rPr lang="en-GB" b="1" dirty="0">
                <a:solidFill>
                  <a:srgbClr val="FF0000"/>
                </a:solidFill>
                <a:latin typeface="Raleway" panose="020B0604020202020204" charset="0"/>
              </a:rPr>
              <a:t>Disability</a:t>
            </a:r>
          </a:p>
        </p:txBody>
      </p:sp>
      <p:sp>
        <p:nvSpPr>
          <p:cNvPr id="14" name="Google Shape;153;p16">
            <a:extLst>
              <a:ext uri="{FF2B5EF4-FFF2-40B4-BE49-F238E27FC236}">
                <a16:creationId xmlns:a16="http://schemas.microsoft.com/office/drawing/2014/main" id="{05A398B6-4EFB-B446-BD1F-516CE678F526}"/>
              </a:ext>
            </a:extLst>
          </p:cNvPr>
          <p:cNvSpPr txBox="1"/>
          <p:nvPr/>
        </p:nvSpPr>
        <p:spPr>
          <a:xfrm>
            <a:off x="6630302" y="3169183"/>
            <a:ext cx="1486889" cy="780554"/>
          </a:xfrm>
          <a:prstGeom prst="rect">
            <a:avLst/>
          </a:prstGeom>
          <a:noFill/>
          <a:ln>
            <a:noFill/>
          </a:ln>
        </p:spPr>
        <p:txBody>
          <a:bodyPr spcFirstLastPara="1" wrap="square" lIns="78190" tIns="78190" rIns="78190" bIns="78190" anchor="t" anchorCtr="0">
            <a:noAutofit/>
          </a:bodyPr>
          <a:lstStyle/>
          <a:p>
            <a:r>
              <a:rPr lang="en-GB" b="1" dirty="0">
                <a:solidFill>
                  <a:srgbClr val="FF0000"/>
                </a:solidFill>
                <a:latin typeface="Raleway" panose="020B0604020202020204" charset="0"/>
              </a:rPr>
              <a:t>Age</a:t>
            </a:r>
          </a:p>
        </p:txBody>
      </p:sp>
      <p:sp>
        <p:nvSpPr>
          <p:cNvPr id="15" name="Google Shape;153;p16">
            <a:extLst>
              <a:ext uri="{FF2B5EF4-FFF2-40B4-BE49-F238E27FC236}">
                <a16:creationId xmlns:a16="http://schemas.microsoft.com/office/drawing/2014/main" id="{4119F224-690E-4E42-9377-D0C7C06E286B}"/>
              </a:ext>
            </a:extLst>
          </p:cNvPr>
          <p:cNvSpPr txBox="1"/>
          <p:nvPr/>
        </p:nvSpPr>
        <p:spPr>
          <a:xfrm>
            <a:off x="6201844" y="4767043"/>
            <a:ext cx="4901474" cy="780554"/>
          </a:xfrm>
          <a:prstGeom prst="rect">
            <a:avLst/>
          </a:prstGeom>
          <a:noFill/>
          <a:ln>
            <a:noFill/>
          </a:ln>
        </p:spPr>
        <p:txBody>
          <a:bodyPr spcFirstLastPara="1" wrap="square" lIns="78190" tIns="78190" rIns="78190" bIns="78190" anchor="t" anchorCtr="0">
            <a:noAutofit/>
          </a:bodyPr>
          <a:lstStyle/>
          <a:p>
            <a:r>
              <a:rPr lang="en-GB" b="1" dirty="0">
                <a:solidFill>
                  <a:srgbClr val="FF0000"/>
                </a:solidFill>
                <a:latin typeface="Raleway" panose="020B0604020202020204" charset="0"/>
              </a:rPr>
              <a:t>How to start an awareness campaign guide</a:t>
            </a:r>
          </a:p>
        </p:txBody>
      </p:sp>
      <p:sp>
        <p:nvSpPr>
          <p:cNvPr id="3" name="Rectangle 2">
            <a:extLst>
              <a:ext uri="{FF2B5EF4-FFF2-40B4-BE49-F238E27FC236}">
                <a16:creationId xmlns:a16="http://schemas.microsoft.com/office/drawing/2014/main" id="{61421424-0604-7348-B339-E38595C2B8BB}"/>
              </a:ext>
            </a:extLst>
          </p:cNvPr>
          <p:cNvSpPr/>
          <p:nvPr/>
        </p:nvSpPr>
        <p:spPr>
          <a:xfrm>
            <a:off x="135122" y="2387270"/>
            <a:ext cx="6096000" cy="461665"/>
          </a:xfrm>
          <a:prstGeom prst="rect">
            <a:avLst/>
          </a:prstGeom>
        </p:spPr>
        <p:txBody>
          <a:bodyPr>
            <a:spAutoFit/>
          </a:bodyPr>
          <a:lstStyle/>
          <a:p>
            <a:r>
              <a:rPr lang="en-GB" sz="1200" dirty="0">
                <a:hlinkClick r:id="rId4"/>
              </a:rPr>
              <a:t>https://unfoundation.org/blog/post/shadow-pandemic-how-covid19-crisis-exacerbating-gender-inequality/</a:t>
            </a:r>
            <a:endParaRPr lang="en-GB" sz="1200" dirty="0"/>
          </a:p>
        </p:txBody>
      </p:sp>
      <p:sp>
        <p:nvSpPr>
          <p:cNvPr id="16" name="Rectangle 15">
            <a:extLst>
              <a:ext uri="{FF2B5EF4-FFF2-40B4-BE49-F238E27FC236}">
                <a16:creationId xmlns:a16="http://schemas.microsoft.com/office/drawing/2014/main" id="{0A298574-291A-8942-98A3-C715A0E07D4D}"/>
              </a:ext>
            </a:extLst>
          </p:cNvPr>
          <p:cNvSpPr/>
          <p:nvPr/>
        </p:nvSpPr>
        <p:spPr>
          <a:xfrm>
            <a:off x="6095999" y="2351301"/>
            <a:ext cx="5185145" cy="461665"/>
          </a:xfrm>
          <a:prstGeom prst="rect">
            <a:avLst/>
          </a:prstGeom>
        </p:spPr>
        <p:txBody>
          <a:bodyPr wrap="square">
            <a:spAutoFit/>
          </a:bodyPr>
          <a:lstStyle/>
          <a:p>
            <a:r>
              <a:rPr lang="en-GB" sz="1200" dirty="0">
                <a:hlinkClick r:id="rId5"/>
              </a:rPr>
              <a:t>https://www.inclusionlondon.org.uk/wp-content/uploads/2020/06/Abandoned-Forgotten-and-Ignored-Final-1.pdf</a:t>
            </a:r>
            <a:endParaRPr lang="en-GB" sz="1200" dirty="0"/>
          </a:p>
        </p:txBody>
      </p:sp>
      <p:sp>
        <p:nvSpPr>
          <p:cNvPr id="17" name="Google Shape;153;p16">
            <a:extLst>
              <a:ext uri="{FF2B5EF4-FFF2-40B4-BE49-F238E27FC236}">
                <a16:creationId xmlns:a16="http://schemas.microsoft.com/office/drawing/2014/main" id="{0C3CAD5B-D896-E24C-A727-71AF2165B3A4}"/>
              </a:ext>
            </a:extLst>
          </p:cNvPr>
          <p:cNvSpPr txBox="1"/>
          <p:nvPr/>
        </p:nvSpPr>
        <p:spPr>
          <a:xfrm>
            <a:off x="698493" y="3363368"/>
            <a:ext cx="1486889" cy="780554"/>
          </a:xfrm>
          <a:prstGeom prst="rect">
            <a:avLst/>
          </a:prstGeom>
          <a:noFill/>
          <a:ln>
            <a:noFill/>
          </a:ln>
        </p:spPr>
        <p:txBody>
          <a:bodyPr spcFirstLastPara="1" wrap="square" lIns="78190" tIns="78190" rIns="78190" bIns="78190" anchor="t" anchorCtr="0">
            <a:noAutofit/>
          </a:bodyPr>
          <a:lstStyle/>
          <a:p>
            <a:r>
              <a:rPr lang="en-GB" b="1" dirty="0">
                <a:solidFill>
                  <a:srgbClr val="FF0000"/>
                </a:solidFill>
                <a:latin typeface="Raleway" panose="020B0604020202020204" charset="0"/>
              </a:rPr>
              <a:t>Race</a:t>
            </a:r>
          </a:p>
        </p:txBody>
      </p:sp>
      <p:sp>
        <p:nvSpPr>
          <p:cNvPr id="18" name="Rectangle 17">
            <a:extLst>
              <a:ext uri="{FF2B5EF4-FFF2-40B4-BE49-F238E27FC236}">
                <a16:creationId xmlns:a16="http://schemas.microsoft.com/office/drawing/2014/main" id="{D226698C-4A5A-9841-B48E-84A1B6AB4821}"/>
              </a:ext>
            </a:extLst>
          </p:cNvPr>
          <p:cNvSpPr/>
          <p:nvPr/>
        </p:nvSpPr>
        <p:spPr>
          <a:xfrm>
            <a:off x="6092418" y="3559460"/>
            <a:ext cx="6096000" cy="1015663"/>
          </a:xfrm>
          <a:prstGeom prst="rect">
            <a:avLst/>
          </a:prstGeom>
        </p:spPr>
        <p:txBody>
          <a:bodyPr>
            <a:spAutoFit/>
          </a:bodyPr>
          <a:lstStyle/>
          <a:p>
            <a:r>
              <a:rPr lang="en-GB" sz="1200" dirty="0">
                <a:hlinkClick r:id="rId6"/>
              </a:rPr>
              <a:t>https://www.britishscienceassociation.org/news/new-survey-results-almost-9-in-10-young-people-feel-scientists-and-politicians-are-leaving-them-out-of-the-covid-19-conversation?gclid=Cj0KCQjw-O35BRDVARIsAJU5mQVITu4Vhg57bFN8NJqZTFvdT0B2jThL_DtrN73a14vxCaghULfxElsaAlzTEALw_wcB</a:t>
            </a:r>
            <a:endParaRPr lang="en-GB" sz="1200" dirty="0"/>
          </a:p>
        </p:txBody>
      </p:sp>
      <p:sp>
        <p:nvSpPr>
          <p:cNvPr id="19" name="Rectangle 18">
            <a:extLst>
              <a:ext uri="{FF2B5EF4-FFF2-40B4-BE49-F238E27FC236}">
                <a16:creationId xmlns:a16="http://schemas.microsoft.com/office/drawing/2014/main" id="{0925DE46-5BA8-D14A-8990-6AB10FDC716B}"/>
              </a:ext>
            </a:extLst>
          </p:cNvPr>
          <p:cNvSpPr/>
          <p:nvPr/>
        </p:nvSpPr>
        <p:spPr>
          <a:xfrm>
            <a:off x="135122" y="5342356"/>
            <a:ext cx="3973011" cy="276999"/>
          </a:xfrm>
          <a:prstGeom prst="rect">
            <a:avLst/>
          </a:prstGeom>
        </p:spPr>
        <p:txBody>
          <a:bodyPr wrap="none">
            <a:spAutoFit/>
          </a:bodyPr>
          <a:lstStyle/>
          <a:p>
            <a:r>
              <a:rPr lang="en-GB" sz="1200" dirty="0">
                <a:hlinkClick r:id="rId7"/>
              </a:rPr>
              <a:t>https://www.ifs.org.uk/inequality/covid-19-and-inequalities/</a:t>
            </a:r>
            <a:endParaRPr lang="en-GB" sz="1200" dirty="0"/>
          </a:p>
        </p:txBody>
      </p:sp>
      <p:sp>
        <p:nvSpPr>
          <p:cNvPr id="20" name="Rectangle 19">
            <a:extLst>
              <a:ext uri="{FF2B5EF4-FFF2-40B4-BE49-F238E27FC236}">
                <a16:creationId xmlns:a16="http://schemas.microsoft.com/office/drawing/2014/main" id="{0D730824-ED06-4049-AAA2-5CEB7BAD60E8}"/>
              </a:ext>
            </a:extLst>
          </p:cNvPr>
          <p:cNvSpPr/>
          <p:nvPr/>
        </p:nvSpPr>
        <p:spPr>
          <a:xfrm>
            <a:off x="6231122" y="5279172"/>
            <a:ext cx="3103542" cy="276999"/>
          </a:xfrm>
          <a:prstGeom prst="rect">
            <a:avLst/>
          </a:prstGeom>
        </p:spPr>
        <p:txBody>
          <a:bodyPr wrap="none">
            <a:spAutoFit/>
          </a:bodyPr>
          <a:lstStyle/>
          <a:p>
            <a:r>
              <a:rPr lang="en-GB" sz="1200" dirty="0">
                <a:hlinkClick r:id="rId8"/>
              </a:rPr>
              <a:t>https://www.niezlaakcja.pl/images/pdf/EN.pdf</a:t>
            </a:r>
            <a:endParaRPr lang="en-GB" sz="1200" dirty="0"/>
          </a:p>
        </p:txBody>
      </p:sp>
    </p:spTree>
    <p:extLst>
      <p:ext uri="{BB962C8B-B14F-4D97-AF65-F5344CB8AC3E}">
        <p14:creationId xmlns:p14="http://schemas.microsoft.com/office/powerpoint/2010/main" val="54445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9984432" y="250053"/>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3316189" y="6416011"/>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313834" y="166251"/>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3316190" y="54084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2531603" y="950732"/>
            <a:ext cx="7128792" cy="1001393"/>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GB" sz="3600" b="1" dirty="0">
                <a:solidFill>
                  <a:srgbClr val="595959"/>
                </a:solidFill>
                <a:latin typeface="Raleway" panose="020B0604020202020204" charset="0"/>
              </a:rPr>
              <a:t>Reflection: What do you think? </a:t>
            </a:r>
            <a:endParaRPr sz="3600" dirty="0">
              <a:latin typeface="Raleway"/>
              <a:ea typeface="Raleway"/>
              <a:cs typeface="Raleway"/>
              <a:sym typeface="Raleway"/>
            </a:endParaRPr>
          </a:p>
        </p:txBody>
      </p:sp>
      <p:sp>
        <p:nvSpPr>
          <p:cNvPr id="2" name="Rectangle 1">
            <a:extLst>
              <a:ext uri="{FF2B5EF4-FFF2-40B4-BE49-F238E27FC236}">
                <a16:creationId xmlns:a16="http://schemas.microsoft.com/office/drawing/2014/main" id="{6005FFF7-2B90-4BDF-B701-E6925EC52BDA}"/>
              </a:ext>
            </a:extLst>
          </p:cNvPr>
          <p:cNvSpPr/>
          <p:nvPr/>
        </p:nvSpPr>
        <p:spPr>
          <a:xfrm>
            <a:off x="492277" y="2191658"/>
            <a:ext cx="11431890" cy="3970318"/>
          </a:xfrm>
          <a:prstGeom prst="rect">
            <a:avLst/>
          </a:prstGeom>
        </p:spPr>
        <p:txBody>
          <a:bodyPr wrap="square">
            <a:spAutoFit/>
          </a:bodyPr>
          <a:lstStyle/>
          <a:p>
            <a:r>
              <a:rPr lang="en-US" altLang="en-US" sz="2800" dirty="0">
                <a:solidFill>
                  <a:schemeClr val="tx2">
                    <a:lumMod val="50000"/>
                  </a:schemeClr>
                </a:solidFill>
                <a:latin typeface="Raleway" panose="020B0604020202020204" charset="0"/>
              </a:rPr>
              <a:t>1] What kind of challenges do you expect for equality Covid-19?</a:t>
            </a:r>
          </a:p>
          <a:p>
            <a:endParaRPr lang="en-US" altLang="en-US" sz="2800" dirty="0">
              <a:solidFill>
                <a:schemeClr val="tx2">
                  <a:lumMod val="50000"/>
                </a:schemeClr>
              </a:solidFill>
              <a:latin typeface="Raleway" panose="020B0604020202020204" charset="0"/>
            </a:endParaRPr>
          </a:p>
          <a:p>
            <a:r>
              <a:rPr lang="en-GB" altLang="en-US" sz="2800" dirty="0">
                <a:solidFill>
                  <a:schemeClr val="tx2">
                    <a:lumMod val="50000"/>
                  </a:schemeClr>
                </a:solidFill>
                <a:latin typeface="Raleway" panose="020B0604020202020204" charset="0"/>
              </a:rPr>
              <a:t>2] How can different countries </a:t>
            </a:r>
            <a:r>
              <a:rPr lang="en-GB" altLang="en-US" sz="2800" b="1" dirty="0">
                <a:solidFill>
                  <a:schemeClr val="tx2">
                    <a:lumMod val="50000"/>
                  </a:schemeClr>
                </a:solidFill>
                <a:latin typeface="Raleway" panose="020B0604020202020204" charset="0"/>
              </a:rPr>
              <a:t>Build Back Better</a:t>
            </a:r>
            <a:r>
              <a:rPr lang="en-GB" altLang="en-US" sz="2800" dirty="0">
                <a:solidFill>
                  <a:schemeClr val="tx2">
                    <a:lumMod val="50000"/>
                  </a:schemeClr>
                </a:solidFill>
                <a:latin typeface="Raleway" panose="020B0604020202020204" charset="0"/>
              </a:rPr>
              <a:t>?</a:t>
            </a:r>
          </a:p>
          <a:p>
            <a:endParaRPr lang="en-GB" altLang="en-US" sz="2800" dirty="0">
              <a:solidFill>
                <a:schemeClr val="tx2">
                  <a:lumMod val="50000"/>
                </a:schemeClr>
              </a:solidFill>
              <a:latin typeface="Raleway" panose="020B0604020202020204" charset="0"/>
            </a:endParaRPr>
          </a:p>
          <a:p>
            <a:r>
              <a:rPr lang="en-GB" altLang="en-US" sz="2800" dirty="0">
                <a:solidFill>
                  <a:schemeClr val="tx2">
                    <a:lumMod val="50000"/>
                  </a:schemeClr>
                </a:solidFill>
                <a:latin typeface="Raleway" panose="020B0604020202020204" charset="0"/>
              </a:rPr>
              <a:t>3] What can you do to support equality post Covid-19?</a:t>
            </a:r>
          </a:p>
          <a:p>
            <a:endParaRPr lang="en-GB" altLang="en-US" sz="2800" dirty="0">
              <a:solidFill>
                <a:schemeClr val="tx2">
                  <a:lumMod val="50000"/>
                </a:schemeClr>
              </a:solidFill>
              <a:latin typeface="Raleway" panose="020B0604020202020204" charset="0"/>
            </a:endParaRPr>
          </a:p>
          <a:p>
            <a:r>
              <a:rPr lang="en-GB" altLang="en-US" sz="2800" dirty="0">
                <a:latin typeface="Raleway" panose="020B0604020202020204" charset="0"/>
              </a:rPr>
              <a:t>4] Will the impact of Covid-19 on equality be greater in some parts of the world? How can we work together support these countries in the future? </a:t>
            </a:r>
          </a:p>
        </p:txBody>
      </p:sp>
    </p:spTree>
    <p:extLst>
      <p:ext uri="{BB962C8B-B14F-4D97-AF65-F5344CB8AC3E}">
        <p14:creationId xmlns:p14="http://schemas.microsoft.com/office/powerpoint/2010/main" val="376564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9779498" y="289463"/>
            <a:ext cx="1379321" cy="447003"/>
          </a:xfrm>
          <a:prstGeom prst="rect">
            <a:avLst/>
          </a:prstGeom>
          <a:noFill/>
          <a:ln>
            <a:noFill/>
          </a:ln>
        </p:spPr>
      </p:pic>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313834" y="304706"/>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1902083" y="986568"/>
            <a:ext cx="8387834"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pic>
        <p:nvPicPr>
          <p:cNvPr id="2" name="Picture 1">
            <a:extLst>
              <a:ext uri="{FF2B5EF4-FFF2-40B4-BE49-F238E27FC236}">
                <a16:creationId xmlns:a16="http://schemas.microsoft.com/office/drawing/2014/main" id="{B453431B-8096-4D3C-972D-C862259BBA85}"/>
              </a:ext>
            </a:extLst>
          </p:cNvPr>
          <p:cNvPicPr>
            <a:picLocks noChangeAspect="1"/>
          </p:cNvPicPr>
          <p:nvPr/>
        </p:nvPicPr>
        <p:blipFill>
          <a:blip r:embed="rId4"/>
          <a:stretch>
            <a:fillRect/>
          </a:stretch>
        </p:blipFill>
        <p:spPr>
          <a:xfrm>
            <a:off x="2549506" y="2096139"/>
            <a:ext cx="6906842" cy="2713402"/>
          </a:xfrm>
          <a:prstGeom prst="rect">
            <a:avLst/>
          </a:prstGeom>
        </p:spPr>
      </p:pic>
    </p:spTree>
    <p:extLst>
      <p:ext uri="{BB962C8B-B14F-4D97-AF65-F5344CB8AC3E}">
        <p14:creationId xmlns:p14="http://schemas.microsoft.com/office/powerpoint/2010/main" val="279400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4"/>
          <p:cNvSpPr txBox="1"/>
          <p:nvPr/>
        </p:nvSpPr>
        <p:spPr>
          <a:xfrm>
            <a:off x="3029469" y="1739839"/>
            <a:ext cx="1606899" cy="844372"/>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941">
              <a:solidFill>
                <a:schemeClr val="dk2"/>
              </a:solidFill>
              <a:latin typeface="Raleway ExtraBold"/>
              <a:ea typeface="Raleway ExtraBold"/>
              <a:cs typeface="Raleway ExtraBold"/>
              <a:sym typeface="Raleway ExtraBold"/>
            </a:endParaRPr>
          </a:p>
          <a:p>
            <a:pPr>
              <a:buClr>
                <a:srgbClr val="000000"/>
              </a:buClr>
              <a:buSzPts val="1400"/>
            </a:pPr>
            <a:endParaRPr sz="1197" b="1">
              <a:solidFill>
                <a:srgbClr val="3174BA"/>
              </a:solidFill>
              <a:latin typeface="Prompt"/>
              <a:ea typeface="Prompt"/>
              <a:cs typeface="Prompt"/>
              <a:sym typeface="Prompt"/>
            </a:endParaRPr>
          </a:p>
        </p:txBody>
      </p:sp>
      <p:pic>
        <p:nvPicPr>
          <p:cNvPr id="70" name="Google Shape;70;p14"/>
          <p:cNvPicPr preferRelativeResize="0"/>
          <p:nvPr/>
        </p:nvPicPr>
        <p:blipFill rotWithShape="1">
          <a:blip r:embed="rId3">
            <a:alphaModFix/>
          </a:blip>
          <a:srcRect/>
          <a:stretch/>
        </p:blipFill>
        <p:spPr>
          <a:xfrm>
            <a:off x="9404788" y="178493"/>
            <a:ext cx="1379321" cy="447003"/>
          </a:xfrm>
          <a:prstGeom prst="rect">
            <a:avLst/>
          </a:prstGeom>
          <a:noFill/>
          <a:ln>
            <a:noFill/>
          </a:ln>
        </p:spPr>
      </p:pic>
      <p:sp>
        <p:nvSpPr>
          <p:cNvPr id="71" name="Google Shape;71;p14"/>
          <p:cNvSpPr txBox="1"/>
          <p:nvPr/>
        </p:nvSpPr>
        <p:spPr>
          <a:xfrm>
            <a:off x="6177680" y="353472"/>
            <a:ext cx="882345" cy="286076"/>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026" b="1" dirty="0">
                <a:solidFill>
                  <a:srgbClr val="4FA0C1"/>
                </a:solidFill>
                <a:latin typeface="Prompt"/>
                <a:ea typeface="Prompt"/>
                <a:cs typeface="Prompt"/>
                <a:sym typeface="Prompt"/>
              </a:rPr>
              <a:t>DURATION</a:t>
            </a:r>
            <a:endParaRPr sz="1026" dirty="0">
              <a:solidFill>
                <a:srgbClr val="4FA0C1"/>
              </a:solidFill>
              <a:latin typeface="Arial"/>
              <a:ea typeface="Arial"/>
              <a:cs typeface="Arial"/>
              <a:sym typeface="Arial"/>
            </a:endParaRPr>
          </a:p>
          <a:p>
            <a:pPr>
              <a:buClr>
                <a:srgbClr val="000000"/>
              </a:buClr>
              <a:buSzPts val="1400"/>
            </a:pPr>
            <a:endParaRPr sz="1197" b="1" dirty="0">
              <a:solidFill>
                <a:srgbClr val="3174BA"/>
              </a:solidFill>
              <a:latin typeface="Prompt"/>
              <a:ea typeface="Prompt"/>
              <a:cs typeface="Prompt"/>
              <a:sym typeface="Prompt"/>
            </a:endParaRPr>
          </a:p>
        </p:txBody>
      </p:sp>
      <p:sp>
        <p:nvSpPr>
          <p:cNvPr id="72" name="Google Shape;72;p14"/>
          <p:cNvSpPr txBox="1"/>
          <p:nvPr/>
        </p:nvSpPr>
        <p:spPr>
          <a:xfrm>
            <a:off x="804586" y="818523"/>
            <a:ext cx="1778929" cy="549573"/>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941" b="1" dirty="0">
                <a:solidFill>
                  <a:srgbClr val="4FA0C1"/>
                </a:solidFill>
                <a:latin typeface="Prompt"/>
                <a:ea typeface="Prompt"/>
                <a:cs typeface="Prompt"/>
                <a:sym typeface="Prompt"/>
              </a:rPr>
              <a:t>LEARNING OBJECTIVES OF THIS PHASE</a:t>
            </a:r>
            <a:endParaRPr sz="941" b="1" dirty="0">
              <a:solidFill>
                <a:srgbClr val="4FA0C1"/>
              </a:solidFill>
              <a:latin typeface="Prompt"/>
              <a:ea typeface="Prompt"/>
              <a:cs typeface="Prompt"/>
              <a:sym typeface="Prompt"/>
            </a:endParaRPr>
          </a:p>
          <a:p>
            <a:pPr>
              <a:buClr>
                <a:srgbClr val="000000"/>
              </a:buClr>
              <a:buSzPts val="1400"/>
            </a:pPr>
            <a:endParaRPr sz="941" b="1" dirty="0">
              <a:solidFill>
                <a:srgbClr val="3174BA"/>
              </a:solidFill>
              <a:latin typeface="Prompt"/>
              <a:ea typeface="Prompt"/>
              <a:cs typeface="Prompt"/>
              <a:sym typeface="Prompt"/>
            </a:endParaRPr>
          </a:p>
        </p:txBody>
      </p:sp>
      <p:sp>
        <p:nvSpPr>
          <p:cNvPr id="75" name="Google Shape;75;p14"/>
          <p:cNvSpPr txBox="1"/>
          <p:nvPr/>
        </p:nvSpPr>
        <p:spPr>
          <a:xfrm>
            <a:off x="1954995" y="2087820"/>
            <a:ext cx="6337476" cy="831168"/>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rgbClr val="4FA0C1"/>
                </a:solidFill>
                <a:latin typeface="Prompt"/>
                <a:ea typeface="Prompt"/>
                <a:cs typeface="Prompt"/>
                <a:sym typeface="Prompt"/>
              </a:rPr>
              <a:t>WHAT TEACHER DOES – </a:t>
            </a:r>
            <a:r>
              <a:rPr lang="en-GB" sz="1539" b="1" dirty="0">
                <a:solidFill>
                  <a:srgbClr val="4FA0C1"/>
                </a:solidFill>
                <a:latin typeface="Prompt"/>
                <a:ea typeface="Prompt"/>
                <a:cs typeface="Prompt"/>
                <a:sym typeface="Prompt"/>
              </a:rPr>
              <a:t>lesson start </a:t>
            </a:r>
            <a:endParaRPr lang="it" sz="1539" b="1" dirty="0">
              <a:solidFill>
                <a:srgbClr val="4FA0C1"/>
              </a:solidFill>
              <a:latin typeface="Prompt"/>
              <a:ea typeface="Prompt"/>
              <a:cs typeface="Prompt"/>
              <a:sym typeface="Prompt"/>
            </a:endParaRPr>
          </a:p>
          <a:p>
            <a:pPr>
              <a:buClr>
                <a:srgbClr val="000000"/>
              </a:buClr>
              <a:buSzPts val="1100"/>
            </a:pPr>
            <a:r>
              <a:rPr lang="en-GB" sz="1200" b="1" dirty="0">
                <a:latin typeface="Prompt"/>
                <a:ea typeface="Prompt"/>
                <a:cs typeface="Prompt"/>
                <a:sym typeface="Prompt"/>
              </a:rPr>
              <a:t>The teacher introduces lesson objectives and big ideas</a:t>
            </a:r>
            <a:endParaRPr sz="1200" b="1" dirty="0">
              <a:latin typeface="Prompt"/>
              <a:ea typeface="Prompt"/>
              <a:cs typeface="Prompt"/>
              <a:sym typeface="Prompt"/>
            </a:endParaRPr>
          </a:p>
        </p:txBody>
      </p:sp>
      <p:sp>
        <p:nvSpPr>
          <p:cNvPr id="77" name="Google Shape;77;p14"/>
          <p:cNvSpPr txBox="1"/>
          <p:nvPr/>
        </p:nvSpPr>
        <p:spPr>
          <a:xfrm>
            <a:off x="6860442" y="241612"/>
            <a:ext cx="810462" cy="446945"/>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2052" dirty="0">
                <a:solidFill>
                  <a:srgbClr val="666666"/>
                </a:solidFill>
                <a:latin typeface="Raleway ExtraBold"/>
                <a:ea typeface="Raleway ExtraBold"/>
                <a:cs typeface="Raleway ExtraBold"/>
                <a:sym typeface="Raleway ExtraBold"/>
              </a:rPr>
              <a:t>1</a:t>
            </a:r>
            <a:r>
              <a:rPr lang="it" sz="1539" dirty="0">
                <a:solidFill>
                  <a:srgbClr val="666666"/>
                </a:solidFill>
                <a:latin typeface="Raleway ExtraBold"/>
                <a:ea typeface="Raleway ExtraBold"/>
                <a:cs typeface="Raleway ExtraBold"/>
                <a:sym typeface="Raleway ExtraBold"/>
              </a:rPr>
              <a:t>h</a:t>
            </a:r>
            <a:r>
              <a:rPr lang="en-GB" sz="1539" dirty="0">
                <a:solidFill>
                  <a:srgbClr val="666666"/>
                </a:solidFill>
                <a:latin typeface="Raleway ExtraBold"/>
                <a:ea typeface="Raleway ExtraBold"/>
                <a:cs typeface="Raleway ExtraBold"/>
                <a:sym typeface="Raleway ExtraBold"/>
              </a:rPr>
              <a:t>our</a:t>
            </a:r>
            <a:endParaRPr sz="1539" dirty="0">
              <a:solidFill>
                <a:srgbClr val="3174BA"/>
              </a:solidFill>
              <a:latin typeface="Raleway ExtraBold"/>
              <a:ea typeface="Raleway ExtraBold"/>
              <a:cs typeface="Raleway ExtraBold"/>
              <a:sym typeface="Raleway ExtraBold"/>
            </a:endParaRPr>
          </a:p>
        </p:txBody>
      </p:sp>
      <p:sp>
        <p:nvSpPr>
          <p:cNvPr id="79" name="Google Shape;79;p14"/>
          <p:cNvSpPr txBox="1"/>
          <p:nvPr/>
        </p:nvSpPr>
        <p:spPr>
          <a:xfrm>
            <a:off x="1954995" y="4444132"/>
            <a:ext cx="5218894" cy="643991"/>
          </a:xfrm>
          <a:prstGeom prst="rect">
            <a:avLst/>
          </a:prstGeom>
          <a:noFill/>
          <a:ln>
            <a:noFill/>
          </a:ln>
        </p:spPr>
        <p:txBody>
          <a:bodyPr spcFirstLastPara="1" wrap="square" lIns="78190" tIns="78190" rIns="78190" bIns="78190" anchor="t" anchorCtr="0">
            <a:noAutofit/>
          </a:bodyPr>
          <a:lstStyle/>
          <a:p>
            <a:endParaRPr sz="1539"/>
          </a:p>
        </p:txBody>
      </p:sp>
      <p:sp>
        <p:nvSpPr>
          <p:cNvPr id="80" name="Google Shape;80;p14"/>
          <p:cNvSpPr/>
          <p:nvPr/>
        </p:nvSpPr>
        <p:spPr>
          <a:xfrm>
            <a:off x="1317911" y="2660307"/>
            <a:ext cx="6036441" cy="455393"/>
          </a:xfrm>
          <a:prstGeom prst="rect">
            <a:avLst/>
          </a:prstGeom>
          <a:solidFill>
            <a:srgbClr val="4FA0C1"/>
          </a:solidFill>
          <a:ln>
            <a:noFill/>
          </a:ln>
        </p:spPr>
        <p:txBody>
          <a:bodyPr spcFirstLastPara="1" wrap="square" lIns="78190" tIns="78190" rIns="78190" bIns="78190" anchor="ctr" anchorCtr="0">
            <a:noAutofit/>
          </a:bodyPr>
          <a:lstStyle/>
          <a:p>
            <a:endParaRPr sz="1539" dirty="0"/>
          </a:p>
        </p:txBody>
      </p:sp>
      <p:sp>
        <p:nvSpPr>
          <p:cNvPr id="81" name="Google Shape;81;p14"/>
          <p:cNvSpPr txBox="1"/>
          <p:nvPr/>
        </p:nvSpPr>
        <p:spPr>
          <a:xfrm>
            <a:off x="1476772" y="2719430"/>
            <a:ext cx="5823984" cy="342172"/>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1: Brainstorming Equality </a:t>
            </a:r>
            <a:r>
              <a:rPr lang="en-GB" sz="1539" b="1" dirty="0">
                <a:solidFill>
                  <a:schemeClr val="lt1"/>
                </a:solidFill>
                <a:latin typeface="Prompt"/>
                <a:ea typeface="Prompt"/>
                <a:cs typeface="Prompt"/>
                <a:sym typeface="Prompt"/>
              </a:rPr>
              <a:t>[ 10 minutes]  </a:t>
            </a:r>
            <a:endParaRPr sz="1539"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82" name="Google Shape;82;p14"/>
          <p:cNvSpPr txBox="1"/>
          <p:nvPr/>
        </p:nvSpPr>
        <p:spPr>
          <a:xfrm>
            <a:off x="1023577" y="3153134"/>
            <a:ext cx="6805363" cy="1253563"/>
          </a:xfrm>
          <a:prstGeom prst="rect">
            <a:avLst/>
          </a:prstGeom>
          <a:noFill/>
          <a:ln>
            <a:noFill/>
          </a:ln>
        </p:spPr>
        <p:txBody>
          <a:bodyPr spcFirstLastPara="1" wrap="square" lIns="78190" tIns="78190" rIns="78190" bIns="78190" anchor="t" anchorCtr="0">
            <a:noAutofit/>
          </a:bodyPr>
          <a:lstStyle/>
          <a:p>
            <a:pPr marL="171450" indent="-171450">
              <a:buFont typeface="Arial" panose="020B0604020202020204" pitchFamily="34" charset="0"/>
              <a:buChar char="•"/>
            </a:pPr>
            <a:r>
              <a:rPr lang="en-US" sz="1200" dirty="0"/>
              <a:t>First, pupils will be asked to independently write a couple of sentences about what they think equality means. </a:t>
            </a:r>
          </a:p>
          <a:p>
            <a:pPr marL="171450" indent="-171450">
              <a:buFont typeface="Arial" panose="020B0604020202020204" pitchFamily="34" charset="0"/>
              <a:buChar char="•"/>
            </a:pPr>
            <a:r>
              <a:rPr lang="en-US" sz="1200" dirty="0"/>
              <a:t>Pupils will then pair up with another pupil to share their ideas and together produce a definition that includes both perspectives on equality.</a:t>
            </a:r>
          </a:p>
          <a:p>
            <a:pPr marL="171450" indent="-171450">
              <a:buFont typeface="Arial" panose="020B0604020202020204" pitchFamily="34" charset="0"/>
              <a:buChar char="•"/>
            </a:pPr>
            <a:r>
              <a:rPr lang="en-US" sz="1200" dirty="0"/>
              <a:t>Pairs will then share their ideas to the whole class. The teacher will pick out key words from each pairs definitions and record them on the whiteboard. </a:t>
            </a:r>
          </a:p>
          <a:p>
            <a:pPr marL="171450" indent="-171450">
              <a:buFont typeface="Arial" panose="020B0604020202020204" pitchFamily="34" charset="0"/>
              <a:buChar char="•"/>
            </a:pPr>
            <a:r>
              <a:rPr lang="en-US" sz="1200" dirty="0"/>
              <a:t>Pupils will be asked to find some of the similarities and differences between each pairs views on equality to collectively produce one definition of equality – this can be written down for all pupils to see. </a:t>
            </a:r>
          </a:p>
        </p:txBody>
      </p:sp>
      <p:sp>
        <p:nvSpPr>
          <p:cNvPr id="83" name="Google Shape;83;p14"/>
          <p:cNvSpPr/>
          <p:nvPr/>
        </p:nvSpPr>
        <p:spPr>
          <a:xfrm>
            <a:off x="1299448" y="4792845"/>
            <a:ext cx="6216696" cy="494918"/>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84" name="Google Shape;84;p14"/>
          <p:cNvSpPr txBox="1"/>
          <p:nvPr/>
        </p:nvSpPr>
        <p:spPr>
          <a:xfrm>
            <a:off x="1425628" y="4802606"/>
            <a:ext cx="6001259" cy="399621"/>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2: The sharing challenge </a:t>
            </a:r>
            <a:r>
              <a:rPr lang="en-GB" sz="1539" b="1" dirty="0">
                <a:solidFill>
                  <a:schemeClr val="lt1"/>
                </a:solidFill>
                <a:latin typeface="Prompt"/>
                <a:ea typeface="Prompt"/>
                <a:cs typeface="Prompt"/>
                <a:sym typeface="Prompt"/>
              </a:rPr>
              <a:t>[ 10  minutes]  </a:t>
            </a:r>
            <a:endParaRPr sz="1539"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86" name="Google Shape;86;p14"/>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87" name="Google Shape;87;p14"/>
          <p:cNvSpPr txBox="1"/>
          <p:nvPr/>
        </p:nvSpPr>
        <p:spPr>
          <a:xfrm>
            <a:off x="1218334" y="864764"/>
            <a:ext cx="5400517" cy="1200889"/>
          </a:xfrm>
          <a:prstGeom prst="rect">
            <a:avLst/>
          </a:prstGeom>
          <a:noFill/>
          <a:ln>
            <a:noFill/>
          </a:ln>
        </p:spPr>
        <p:txBody>
          <a:bodyPr spcFirstLastPara="1" wrap="square" lIns="78190" tIns="78190" rIns="78190" bIns="78190" anchor="t" anchorCtr="0">
            <a:noAutofit/>
          </a:bodyPr>
          <a:lstStyle/>
          <a:p>
            <a:pPr algn="ctr"/>
            <a:r>
              <a:rPr lang="en-GB" sz="900" b="1" dirty="0">
                <a:cs typeface="Arial" pitchFamily="34" charset="0"/>
              </a:rPr>
              <a:t>Students will be able to:</a:t>
            </a:r>
          </a:p>
          <a:p>
            <a:pPr algn="ctr"/>
            <a:endParaRPr lang="en-GB" sz="900" b="1" dirty="0">
              <a:cs typeface="Arial" pitchFamily="34" charset="0"/>
            </a:endParaRPr>
          </a:p>
          <a:p>
            <a:pPr marL="342900" indent="-342900">
              <a:buFont typeface="Arial" panose="020B0604020202020204" pitchFamily="34" charset="0"/>
              <a:buChar char="•"/>
            </a:pPr>
            <a:r>
              <a:rPr lang="en-GB" sz="900" b="1" dirty="0">
                <a:cs typeface="Arial" pitchFamily="34" charset="0"/>
              </a:rPr>
              <a:t>Develop </a:t>
            </a:r>
            <a:r>
              <a:rPr lang="en-GB" sz="900" dirty="0">
                <a:cs typeface="Arial" pitchFamily="34" charset="0"/>
              </a:rPr>
              <a:t> their views on inequalities around the world</a:t>
            </a:r>
          </a:p>
          <a:p>
            <a:pPr marL="342900" indent="-342900">
              <a:buFont typeface="Arial" panose="020B0604020202020204" pitchFamily="34" charset="0"/>
              <a:buChar char="•"/>
            </a:pPr>
            <a:r>
              <a:rPr lang="en-GB" sz="900" b="1" dirty="0">
                <a:cs typeface="Arial" pitchFamily="34" charset="0"/>
              </a:rPr>
              <a:t>Explain </a:t>
            </a:r>
            <a:r>
              <a:rPr lang="en-GB" sz="900" dirty="0"/>
              <a:t> what inequality is post Covid-19</a:t>
            </a:r>
          </a:p>
          <a:p>
            <a:pPr marL="342900" indent="-342900">
              <a:buFont typeface="Arial" panose="020B0604020202020204" pitchFamily="34" charset="0"/>
              <a:buChar char="•"/>
            </a:pPr>
            <a:r>
              <a:rPr lang="en-GB" sz="900" b="1" dirty="0"/>
              <a:t>Evaluate</a:t>
            </a:r>
            <a:r>
              <a:rPr lang="en-GB" sz="900" dirty="0"/>
              <a:t> the impact of Covid-19 on national global inequality</a:t>
            </a:r>
          </a:p>
          <a:p>
            <a:pPr marL="342900" indent="-342900">
              <a:buFont typeface="Arial" panose="020B0604020202020204" pitchFamily="34" charset="0"/>
              <a:buChar char="•"/>
            </a:pPr>
            <a:r>
              <a:rPr lang="en-GB" sz="900" dirty="0"/>
              <a:t>Students can </a:t>
            </a:r>
            <a:r>
              <a:rPr lang="en-GB" sz="900" b="1" dirty="0"/>
              <a:t>explain</a:t>
            </a:r>
            <a:r>
              <a:rPr lang="en-GB" sz="900" dirty="0"/>
              <a:t> what inequality is and </a:t>
            </a:r>
            <a:r>
              <a:rPr lang="en-GB" sz="900" b="1" dirty="0"/>
              <a:t>identify</a:t>
            </a:r>
            <a:r>
              <a:rPr lang="en-GB" sz="900" dirty="0"/>
              <a:t> some current trends between and within countries post Covid-19</a:t>
            </a:r>
            <a:endParaRPr lang="en-GB" sz="900" dirty="0">
              <a:latin typeface="Arial" pitchFamily="34" charset="0"/>
              <a:cs typeface="Arial" pitchFamily="34" charset="0"/>
            </a:endParaRPr>
          </a:p>
        </p:txBody>
      </p:sp>
      <p:sp>
        <p:nvSpPr>
          <p:cNvPr id="88" name="Google Shape;88;p14"/>
          <p:cNvSpPr/>
          <p:nvPr/>
        </p:nvSpPr>
        <p:spPr>
          <a:xfrm rot="10800000" flipH="1">
            <a:off x="1441689" y="703112"/>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89" name="Google Shape;89;p14"/>
          <p:cNvSpPr/>
          <p:nvPr/>
        </p:nvSpPr>
        <p:spPr>
          <a:xfrm rot="10800000" flipH="1">
            <a:off x="1476772" y="2029661"/>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92" name="Google Shape;92;p14"/>
          <p:cNvSpPr txBox="1"/>
          <p:nvPr/>
        </p:nvSpPr>
        <p:spPr>
          <a:xfrm>
            <a:off x="8659304" y="1145059"/>
            <a:ext cx="2942663" cy="5666826"/>
          </a:xfrm>
          <a:prstGeom prst="rect">
            <a:avLst/>
          </a:prstGeom>
          <a:noFill/>
          <a:ln>
            <a:noFill/>
          </a:ln>
        </p:spPr>
        <p:txBody>
          <a:bodyPr spcFirstLastPara="1" wrap="square" lIns="78190" tIns="78190" rIns="78190" bIns="78190" anchor="t" anchorCtr="0">
            <a:noAutofit/>
          </a:bodyPr>
          <a:lstStyle/>
          <a:p>
            <a:pPr algn="r">
              <a:buClr>
                <a:srgbClr val="000000"/>
              </a:buClr>
              <a:buSzPts val="1100"/>
            </a:pPr>
            <a:r>
              <a:rPr lang="it" sz="941" b="1" i="1" dirty="0">
                <a:solidFill>
                  <a:srgbClr val="4FA0C1"/>
                </a:solidFill>
                <a:latin typeface="Prompt"/>
                <a:ea typeface="Prompt"/>
                <a:cs typeface="Prompt"/>
                <a:sym typeface="Prompt"/>
              </a:rPr>
              <a:t>BIG IDEA</a:t>
            </a:r>
            <a:endParaRPr sz="941" b="1" i="1" dirty="0">
              <a:solidFill>
                <a:srgbClr val="4FA0C1"/>
              </a:solidFill>
              <a:latin typeface="Prompt"/>
              <a:ea typeface="Prompt"/>
              <a:cs typeface="Prompt"/>
              <a:sym typeface="Prompt"/>
            </a:endParaRPr>
          </a:p>
          <a:p>
            <a:pPr algn="r">
              <a:buClr>
                <a:srgbClr val="000000"/>
              </a:buClr>
              <a:buSzPts val="1100"/>
            </a:pPr>
            <a:r>
              <a:rPr lang="it" sz="1000" b="1" i="1" dirty="0">
                <a:solidFill>
                  <a:srgbClr val="4FA0C1"/>
                </a:solidFill>
                <a:latin typeface="Prompt"/>
                <a:ea typeface="Prompt"/>
                <a:cs typeface="Prompt"/>
                <a:sym typeface="Prompt"/>
              </a:rPr>
              <a:t>WHAT IS IT</a:t>
            </a:r>
            <a:r>
              <a:rPr lang="en-GB" sz="1000" b="1" dirty="0">
                <a:solidFill>
                  <a:srgbClr val="FF0000"/>
                </a:solidFill>
              </a:rPr>
              <a:t> </a:t>
            </a:r>
            <a:endParaRPr lang="en-GB" sz="1000" b="1" dirty="0">
              <a:solidFill>
                <a:schemeClr val="accent3">
                  <a:lumMod val="50000"/>
                </a:schemeClr>
              </a:solidFill>
            </a:endParaRPr>
          </a:p>
          <a:p>
            <a:r>
              <a:rPr lang="en-GB" sz="1000" b="1" dirty="0">
                <a:solidFill>
                  <a:srgbClr val="FF0000"/>
                </a:solidFill>
              </a:rPr>
              <a:t>Big Idea Reducing Inequalities</a:t>
            </a:r>
          </a:p>
          <a:p>
            <a:endParaRPr lang="en-GB" sz="1000" b="1" dirty="0">
              <a:solidFill>
                <a:srgbClr val="FF0000"/>
              </a:solidFill>
            </a:endParaRPr>
          </a:p>
          <a:p>
            <a:r>
              <a:rPr lang="en-GB" sz="1000" b="1" i="1" dirty="0"/>
              <a:t>Reducing Inequality:</a:t>
            </a:r>
          </a:p>
          <a:p>
            <a:endParaRPr lang="en-GB" sz="1000" b="1" i="1" dirty="0"/>
          </a:p>
          <a:p>
            <a:r>
              <a:rPr lang="en-GB" sz="1000" dirty="0"/>
              <a:t>Reducing inequalities and ensuring no one is left behind are integral to achieving the Sustainable Development Goals. </a:t>
            </a:r>
          </a:p>
          <a:p>
            <a:r>
              <a:rPr lang="en-GB" sz="1000" dirty="0"/>
              <a:t>Inequality within and among countries is a persistent cause for concern. Despite some positive signs toward reducing inequality in some dimensions, such as reducing relative income inequality in some countries and preferential trade status benefiting lower-income countries, inequalities still persist.</a:t>
            </a:r>
            <a:endParaRPr lang="en-GB" sz="1000" b="1" i="1" dirty="0"/>
          </a:p>
          <a:p>
            <a:endParaRPr lang="en-GB" sz="1000" dirty="0"/>
          </a:p>
          <a:p>
            <a:r>
              <a:rPr lang="en-GB" sz="1000" b="1" i="1" dirty="0"/>
              <a:t>Reducing Inequality post Covid-19:</a:t>
            </a:r>
          </a:p>
          <a:p>
            <a:endParaRPr lang="en-GB" sz="1000" b="1" i="1" dirty="0"/>
          </a:p>
          <a:p>
            <a:r>
              <a:rPr lang="en-GB" sz="1000" dirty="0"/>
              <a:t>COVID-19 has deepened existing inequalities, hitting the poorest and most vulnerable communities the hardest. At the same time, social, political and economic inequalities have amplified the impacts of the pandemic. On the economic front, the COVID-19 pandemic has significantly increased global unemployment  and dramatically slashed workers’ incomes. COVID-19 also puts at risk the limited progress that has been made on gender equality and women’s rights over the past decades. Inequalities are also deepening for vulnerable populations in countries with weaker health systems and those facing existing humanitarian crises. Refugees and migrants, as well as indigenous peoples, older persons, people with disabilities and children are particularly at risk of being left behind. Hate speech targeting vulnerable groups is rising.</a:t>
            </a:r>
            <a:endParaRPr lang="en-GB" sz="1000" b="1" i="1" dirty="0"/>
          </a:p>
          <a:p>
            <a:endParaRPr lang="en-GB" sz="1000" b="1" i="1" dirty="0"/>
          </a:p>
        </p:txBody>
      </p:sp>
      <p:sp>
        <p:nvSpPr>
          <p:cNvPr id="95" name="Google Shape;95;p14"/>
          <p:cNvSpPr txBox="1"/>
          <p:nvPr/>
        </p:nvSpPr>
        <p:spPr>
          <a:xfrm>
            <a:off x="114703" y="94992"/>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00" name="Google Shape;100;p14"/>
          <p:cNvSpPr/>
          <p:nvPr/>
        </p:nvSpPr>
        <p:spPr>
          <a:xfrm>
            <a:off x="8571796" y="1102201"/>
            <a:ext cx="3097453" cy="5624980"/>
          </a:xfrm>
          <a:prstGeom prst="rect">
            <a:avLst/>
          </a:prstGeom>
          <a:noFill/>
          <a:ln w="76200" cap="flat" cmpd="sng">
            <a:solidFill>
              <a:srgbClr val="CC0000"/>
            </a:solidFill>
            <a:prstDash val="solid"/>
            <a:round/>
            <a:headEnd type="none" w="sm" len="sm"/>
            <a:tailEnd type="none" w="sm" len="sm"/>
          </a:ln>
        </p:spPr>
        <p:txBody>
          <a:bodyPr spcFirstLastPara="1" wrap="square" lIns="78190" tIns="78190" rIns="78190" bIns="78190" anchor="ctr" anchorCtr="0">
            <a:noAutofit/>
          </a:bodyPr>
          <a:lstStyle/>
          <a:p>
            <a:endParaRPr sz="1539"/>
          </a:p>
        </p:txBody>
      </p:sp>
      <p:sp>
        <p:nvSpPr>
          <p:cNvPr id="23" name="Google Shape;85;p14">
            <a:extLst>
              <a:ext uri="{FF2B5EF4-FFF2-40B4-BE49-F238E27FC236}">
                <a16:creationId xmlns:a16="http://schemas.microsoft.com/office/drawing/2014/main" id="{248D7D91-FFCE-FF4B-98A1-329C23E1D2A7}"/>
              </a:ext>
            </a:extLst>
          </p:cNvPr>
          <p:cNvSpPr txBox="1"/>
          <p:nvPr/>
        </p:nvSpPr>
        <p:spPr>
          <a:xfrm>
            <a:off x="307998" y="5317254"/>
            <a:ext cx="7654082" cy="1409927"/>
          </a:xfrm>
          <a:prstGeom prst="rect">
            <a:avLst/>
          </a:prstGeom>
          <a:noFill/>
          <a:ln>
            <a:noFill/>
          </a:ln>
        </p:spPr>
        <p:txBody>
          <a:bodyPr spcFirstLastPara="1" wrap="square" lIns="78190" tIns="78190" rIns="78190" bIns="78190" anchor="t" anchorCtr="0">
            <a:noAutofit/>
          </a:bodyPr>
          <a:lstStyle/>
          <a:p>
            <a:pPr marL="912114" lvl="1" indent="-171450">
              <a:buFont typeface="Wingdings" panose="05000000000000000000" pitchFamily="2" charset="2"/>
              <a:buChar char="§"/>
              <a:defRPr/>
            </a:pPr>
            <a:r>
              <a:rPr lang="en-GB" sz="1200" dirty="0"/>
              <a:t>The teacher will have something they can share out between the pupils (</a:t>
            </a:r>
            <a:r>
              <a:rPr lang="en-GB" sz="1200" dirty="0" err="1"/>
              <a:t>eg.</a:t>
            </a:r>
            <a:r>
              <a:rPr lang="en-GB" sz="1200" dirty="0"/>
              <a:t> Sweets, counters, buttons, paperclips etc). The teacher will unequally divide this resource up between the pupils (some pupils will have none, some will have lot’s) and keep the majority of the item for themselves.</a:t>
            </a:r>
          </a:p>
          <a:p>
            <a:pPr marL="912114" lvl="1" indent="-171450">
              <a:buFont typeface="Wingdings" panose="05000000000000000000" pitchFamily="2" charset="2"/>
              <a:buChar char="§"/>
              <a:defRPr/>
            </a:pPr>
            <a:r>
              <a:rPr lang="en-GB" sz="1200" dirty="0"/>
              <a:t>Teacher will ask the pupils “is this fair?”</a:t>
            </a:r>
          </a:p>
          <a:p>
            <a:pPr marL="912114" lvl="1" indent="-171450">
              <a:buFont typeface="Wingdings" panose="05000000000000000000" pitchFamily="2" charset="2"/>
              <a:buChar char="§"/>
              <a:defRPr/>
            </a:pPr>
            <a:r>
              <a:rPr lang="en-GB" sz="1200" dirty="0"/>
              <a:t>Teacher will encourage some debate around the subject using prompts such as “well I have the most because I’m older” and “XX pupil has the least because they are XXX etc”. </a:t>
            </a:r>
          </a:p>
          <a:p>
            <a:pPr marL="912114" lvl="1" indent="-171450">
              <a:buFont typeface="Wingdings" panose="05000000000000000000" pitchFamily="2" charset="2"/>
              <a:buChar char="§"/>
              <a:defRPr/>
            </a:pPr>
            <a:r>
              <a:rPr lang="en-GB" sz="1200" dirty="0"/>
              <a:t>Conclude this task by asking pupils “how could this be made more fair?”</a:t>
            </a:r>
          </a:p>
        </p:txBody>
      </p:sp>
    </p:spTree>
    <p:extLst>
      <p:ext uri="{BB962C8B-B14F-4D97-AF65-F5344CB8AC3E}">
        <p14:creationId xmlns:p14="http://schemas.microsoft.com/office/powerpoint/2010/main" val="256360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p:nvPr/>
        </p:nvSpPr>
        <p:spPr>
          <a:xfrm>
            <a:off x="1607966" y="648862"/>
            <a:ext cx="5662234" cy="565024"/>
          </a:xfrm>
          <a:prstGeom prst="rect">
            <a:avLst/>
          </a:prstGeom>
          <a:solidFill>
            <a:srgbClr val="4FA0C1"/>
          </a:solidFill>
          <a:ln>
            <a:noFill/>
          </a:ln>
        </p:spPr>
        <p:txBody>
          <a:bodyPr spcFirstLastPara="1" wrap="square" lIns="78190" tIns="78190" rIns="78190" bIns="78190" anchor="ctr" anchorCtr="0">
            <a:noAutofit/>
          </a:bodyPr>
          <a:lstStyle/>
          <a:p>
            <a:endParaRPr sz="1539"/>
          </a:p>
        </p:txBody>
      </p:sp>
      <p:pic>
        <p:nvPicPr>
          <p:cNvPr id="108" name="Google Shape;108;p15"/>
          <p:cNvPicPr preferRelativeResize="0"/>
          <p:nvPr/>
        </p:nvPicPr>
        <p:blipFill rotWithShape="1">
          <a:blip r:embed="rId3">
            <a:alphaModFix/>
          </a:blip>
          <a:srcRect/>
          <a:stretch/>
        </p:blipFill>
        <p:spPr>
          <a:xfrm>
            <a:off x="9472422" y="274439"/>
            <a:ext cx="1379321" cy="447003"/>
          </a:xfrm>
          <a:prstGeom prst="rect">
            <a:avLst/>
          </a:prstGeom>
          <a:noFill/>
          <a:ln>
            <a:noFill/>
          </a:ln>
        </p:spPr>
      </p:pic>
      <p:sp>
        <p:nvSpPr>
          <p:cNvPr id="109" name="Google Shape;109;p15"/>
          <p:cNvSpPr txBox="1"/>
          <p:nvPr/>
        </p:nvSpPr>
        <p:spPr>
          <a:xfrm>
            <a:off x="-145907" y="1213886"/>
            <a:ext cx="8651954" cy="1083770"/>
          </a:xfrm>
          <a:prstGeom prst="rect">
            <a:avLst/>
          </a:prstGeom>
          <a:noFill/>
          <a:ln>
            <a:noFill/>
          </a:ln>
        </p:spPr>
        <p:txBody>
          <a:bodyPr spcFirstLastPara="1" wrap="square" lIns="78190" tIns="78190" rIns="78190" bIns="78190" anchor="t" anchorCtr="0">
            <a:noAutofit/>
          </a:bodyPr>
          <a:lstStyle/>
          <a:p>
            <a:pPr marL="912114" lvl="1" indent="-171450">
              <a:buFont typeface="Arial" panose="020B0604020202020204" pitchFamily="34" charset="0"/>
              <a:buChar char="•"/>
              <a:defRPr/>
            </a:pPr>
            <a:r>
              <a:rPr lang="en-GB" sz="1200" dirty="0"/>
              <a:t>In small groups, pupils will be asked to create a list of different types of inequality – what characteristics or situations can lead to inequality?</a:t>
            </a:r>
          </a:p>
          <a:p>
            <a:pPr marL="912114" lvl="1" indent="-171450">
              <a:buFont typeface="Arial" panose="020B0604020202020204" pitchFamily="34" charset="0"/>
              <a:buChar char="•"/>
              <a:defRPr/>
            </a:pPr>
            <a:r>
              <a:rPr lang="en-GB" sz="1200" dirty="0"/>
              <a:t>The teacher can circle the groups and ask for feedback of ideas. </a:t>
            </a:r>
          </a:p>
          <a:p>
            <a:pPr marL="912114" lvl="1" indent="-171450">
              <a:buFont typeface="Arial" panose="020B0604020202020204" pitchFamily="34" charset="0"/>
              <a:buChar char="•"/>
              <a:defRPr/>
            </a:pPr>
            <a:r>
              <a:rPr lang="en-GB" sz="1200" dirty="0"/>
              <a:t>Once pupils have completed their lists they will be provided with a couple of examples to expand their thoughts</a:t>
            </a:r>
          </a:p>
          <a:p>
            <a:pPr marL="912114" lvl="1" indent="-171450">
              <a:buFont typeface="Arial" panose="020B0604020202020204" pitchFamily="34" charset="0"/>
              <a:buChar char="•"/>
              <a:defRPr/>
            </a:pPr>
            <a:r>
              <a:rPr lang="en-GB" sz="1200" dirty="0"/>
              <a:t>Pupils will then be asked to think of examples of these inequalities in the UK and in globally</a:t>
            </a:r>
          </a:p>
          <a:p>
            <a:pPr marL="912114" lvl="1" indent="-171450">
              <a:buFont typeface="Arial" panose="020B0604020202020204" pitchFamily="34" charset="0"/>
              <a:buChar char="•"/>
              <a:defRPr/>
            </a:pPr>
            <a:r>
              <a:rPr lang="en-GB" sz="1200" dirty="0"/>
              <a:t>The teacher will take the pupils through some national and global information around the impact of Covid-19 on inequality and provide case study examples of this from different countries. </a:t>
            </a:r>
          </a:p>
          <a:p>
            <a:pPr marL="912114" lvl="1" indent="-171450">
              <a:buFont typeface="Arial" panose="020B0604020202020204" pitchFamily="34" charset="0"/>
              <a:buChar char="•"/>
              <a:defRPr/>
            </a:pPr>
            <a:endParaRPr lang="en-GB" sz="1200" dirty="0"/>
          </a:p>
          <a:p>
            <a:endParaRPr lang="en-GB" sz="1200" b="1" dirty="0"/>
          </a:p>
        </p:txBody>
      </p:sp>
      <p:sp>
        <p:nvSpPr>
          <p:cNvPr id="110" name="Google Shape;110;p15"/>
          <p:cNvSpPr txBox="1"/>
          <p:nvPr/>
        </p:nvSpPr>
        <p:spPr>
          <a:xfrm>
            <a:off x="1607966" y="714468"/>
            <a:ext cx="5891898" cy="785984"/>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3: Types of Inequality; National and Global </a:t>
            </a:r>
            <a:r>
              <a:rPr lang="en-GB" sz="1539" b="1" dirty="0">
                <a:solidFill>
                  <a:schemeClr val="lt1"/>
                </a:solidFill>
                <a:latin typeface="Prompt"/>
                <a:ea typeface="Prompt"/>
                <a:cs typeface="Prompt"/>
                <a:sym typeface="Prompt"/>
              </a:rPr>
              <a:t>[ 15 minutes] </a:t>
            </a:r>
            <a:endParaRPr sz="1197" b="1" dirty="0">
              <a:solidFill>
                <a:srgbClr val="3174BA"/>
              </a:solidFill>
              <a:latin typeface="Prompt"/>
              <a:ea typeface="Prompt"/>
              <a:cs typeface="Prompt"/>
              <a:sym typeface="Prompt"/>
            </a:endParaRPr>
          </a:p>
        </p:txBody>
      </p:sp>
      <p:sp>
        <p:nvSpPr>
          <p:cNvPr id="115" name="Google Shape;115;p15"/>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17" name="Google Shape;117;p15"/>
          <p:cNvSpPr txBox="1"/>
          <p:nvPr/>
        </p:nvSpPr>
        <p:spPr>
          <a:xfrm>
            <a:off x="9294201" y="1286830"/>
            <a:ext cx="2063594" cy="549573"/>
          </a:xfrm>
          <a:prstGeom prst="rect">
            <a:avLst/>
          </a:prstGeom>
          <a:noFill/>
          <a:ln>
            <a:noFill/>
          </a:ln>
        </p:spPr>
        <p:txBody>
          <a:bodyPr spcFirstLastPara="1" wrap="square" lIns="78190" tIns="78190" rIns="78190" bIns="78190" anchor="t" anchorCtr="0">
            <a:noAutofit/>
          </a:bodyPr>
          <a:lstStyle/>
          <a:p>
            <a:pPr algn="r">
              <a:buClr>
                <a:srgbClr val="000000"/>
              </a:buClr>
              <a:buSzPts val="1100"/>
            </a:pPr>
            <a:r>
              <a:rPr lang="it" sz="941" b="1" i="1" dirty="0">
                <a:solidFill>
                  <a:srgbClr val="4FA0C1"/>
                </a:solidFill>
                <a:latin typeface="Prompt"/>
                <a:ea typeface="Prompt"/>
                <a:cs typeface="Prompt"/>
                <a:sym typeface="Prompt"/>
              </a:rPr>
              <a:t>BIG IDEA</a:t>
            </a:r>
            <a:endParaRPr sz="941" b="1" i="1" dirty="0">
              <a:solidFill>
                <a:srgbClr val="4FA0C1"/>
              </a:solidFill>
              <a:latin typeface="Prompt"/>
              <a:ea typeface="Prompt"/>
              <a:cs typeface="Prompt"/>
              <a:sym typeface="Prompt"/>
            </a:endParaRPr>
          </a:p>
          <a:p>
            <a:pPr algn="r">
              <a:buClr>
                <a:srgbClr val="000000"/>
              </a:buClr>
              <a:buSzPts val="1100"/>
            </a:pPr>
            <a:r>
              <a:rPr lang="it" sz="1539" b="1" i="1" dirty="0">
                <a:solidFill>
                  <a:srgbClr val="4FA0C1"/>
                </a:solidFill>
                <a:latin typeface="Prompt"/>
                <a:ea typeface="Prompt"/>
                <a:cs typeface="Prompt"/>
                <a:sym typeface="Prompt"/>
              </a:rPr>
              <a:t>WHAT IS IT</a:t>
            </a:r>
            <a:endParaRPr sz="1539" b="1" i="1" dirty="0">
              <a:solidFill>
                <a:srgbClr val="4FA0C1"/>
              </a:solidFill>
              <a:latin typeface="Prompt"/>
              <a:ea typeface="Prompt"/>
              <a:cs typeface="Prompt"/>
              <a:sym typeface="Prompt"/>
            </a:endParaRPr>
          </a:p>
          <a:p>
            <a:pPr>
              <a:buClr>
                <a:srgbClr val="000000"/>
              </a:buClr>
              <a:buSzPts val="1400"/>
            </a:pPr>
            <a:endParaRPr sz="1539" b="1" dirty="0">
              <a:solidFill>
                <a:srgbClr val="4FA0C1"/>
              </a:solidFill>
              <a:latin typeface="Prompt"/>
              <a:ea typeface="Prompt"/>
              <a:cs typeface="Prompt"/>
              <a:sym typeface="Prompt"/>
            </a:endParaRPr>
          </a:p>
        </p:txBody>
      </p:sp>
      <p:sp>
        <p:nvSpPr>
          <p:cNvPr id="119" name="Google Shape;119;p15"/>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20" name="Google Shape;120;p15"/>
          <p:cNvSpPr txBox="1"/>
          <p:nvPr/>
        </p:nvSpPr>
        <p:spPr>
          <a:xfrm>
            <a:off x="128604" y="93242"/>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200" b="1" dirty="0">
                <a:solidFill>
                  <a:srgbClr val="4FA0C1"/>
                </a:solidFill>
                <a:latin typeface="Prompt"/>
                <a:ea typeface="Prompt"/>
                <a:cs typeface="Prompt"/>
                <a:sym typeface="Prompt"/>
              </a:rPr>
              <a:t>// Reduced Inequalities //</a:t>
            </a:r>
            <a:endParaRPr sz="1200" dirty="0">
              <a:solidFill>
                <a:srgbClr val="4FA0C1"/>
              </a:solidFill>
              <a:latin typeface="Arial"/>
              <a:ea typeface="Arial"/>
              <a:cs typeface="Arial"/>
              <a:sym typeface="Arial"/>
            </a:endParaRPr>
          </a:p>
          <a:p>
            <a:pPr>
              <a:buClr>
                <a:srgbClr val="000000"/>
              </a:buClr>
              <a:buSzPts val="1100"/>
            </a:pPr>
            <a:r>
              <a:rPr lang="it" sz="1200" b="1" dirty="0">
                <a:solidFill>
                  <a:srgbClr val="4FA0C1"/>
                </a:solidFill>
                <a:latin typeface="Prompt"/>
                <a:ea typeface="Prompt"/>
                <a:cs typeface="Prompt"/>
                <a:sym typeface="Prompt"/>
              </a:rPr>
              <a:t>Teaching Learning Unit</a:t>
            </a:r>
            <a:endParaRPr sz="1200" dirty="0">
              <a:solidFill>
                <a:srgbClr val="4FA0C1"/>
              </a:solidFill>
              <a:latin typeface="Arial"/>
              <a:ea typeface="Arial"/>
              <a:cs typeface="Arial"/>
              <a:sym typeface="Arial"/>
            </a:endParaRPr>
          </a:p>
        </p:txBody>
      </p:sp>
      <p:sp>
        <p:nvSpPr>
          <p:cNvPr id="122" name="Google Shape;122;p15"/>
          <p:cNvSpPr txBox="1"/>
          <p:nvPr/>
        </p:nvSpPr>
        <p:spPr>
          <a:xfrm>
            <a:off x="8725520" y="2566696"/>
            <a:ext cx="2632275" cy="1455930"/>
          </a:xfrm>
          <a:prstGeom prst="rect">
            <a:avLst/>
          </a:prstGeom>
          <a:noFill/>
          <a:ln>
            <a:noFill/>
          </a:ln>
        </p:spPr>
        <p:txBody>
          <a:bodyPr spcFirstLastPara="1" wrap="square" lIns="78190" tIns="78190" rIns="78190" bIns="78190" anchor="t" anchorCtr="0">
            <a:noAutofit/>
          </a:bodyPr>
          <a:lstStyle/>
          <a:p>
            <a:pPr algn="r"/>
            <a:endParaRPr lang="en-GB" sz="1200" dirty="0"/>
          </a:p>
          <a:p>
            <a:endParaRPr lang="en-GB" sz="1200" dirty="0"/>
          </a:p>
          <a:p>
            <a:pPr marL="342900" indent="-342900">
              <a:buFont typeface="Arial" panose="020B0604020202020204" pitchFamily="34" charset="0"/>
              <a:buChar char="•"/>
            </a:pPr>
            <a:r>
              <a:rPr lang="en-GB" dirty="0"/>
              <a:t>Students can </a:t>
            </a:r>
            <a:r>
              <a:rPr lang="en-GB" b="1" dirty="0"/>
              <a:t>explain</a:t>
            </a:r>
            <a:r>
              <a:rPr lang="en-GB" dirty="0"/>
              <a:t> what inequality is and </a:t>
            </a:r>
            <a:r>
              <a:rPr lang="en-GB" b="1" dirty="0"/>
              <a:t>identify</a:t>
            </a:r>
            <a:r>
              <a:rPr lang="en-GB" dirty="0"/>
              <a:t> some current trends between and within countries post Covid-19</a:t>
            </a:r>
            <a:endParaRPr lang="en-GB" dirty="0">
              <a:latin typeface="Arial" pitchFamily="34" charset="0"/>
              <a:cs typeface="Arial" pitchFamily="34" charset="0"/>
            </a:endParaRPr>
          </a:p>
          <a:p>
            <a:pPr algn="r"/>
            <a:r>
              <a:rPr lang="en-GB" dirty="0">
                <a:highlight>
                  <a:srgbClr val="FFFF00"/>
                </a:highlight>
              </a:rPr>
              <a:t> </a:t>
            </a:r>
            <a:endParaRPr sz="1539" dirty="0">
              <a:highlight>
                <a:srgbClr val="FFFF00"/>
              </a:highlight>
            </a:endParaRPr>
          </a:p>
        </p:txBody>
      </p:sp>
      <p:sp>
        <p:nvSpPr>
          <p:cNvPr id="124" name="Google Shape;124;p15"/>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dirty="0">
                <a:solidFill>
                  <a:schemeClr val="lt1"/>
                </a:solidFill>
                <a:latin typeface="Prompt"/>
                <a:ea typeface="Prompt"/>
                <a:cs typeface="Prompt"/>
                <a:sym typeface="Prompt"/>
              </a:rPr>
              <a:t>STEP 3</a:t>
            </a:r>
            <a:endParaRPr sz="2566" b="1" dirty="0">
              <a:solidFill>
                <a:schemeClr val="lt1"/>
              </a:solidFill>
              <a:latin typeface="Prompt"/>
              <a:ea typeface="Prompt"/>
              <a:cs typeface="Prompt"/>
              <a:sym typeface="Prompt"/>
            </a:endParaRPr>
          </a:p>
        </p:txBody>
      </p:sp>
      <p:sp>
        <p:nvSpPr>
          <p:cNvPr id="125" name="Google Shape;125;p15"/>
          <p:cNvSpPr/>
          <p:nvPr/>
        </p:nvSpPr>
        <p:spPr>
          <a:xfrm>
            <a:off x="8785145" y="1190267"/>
            <a:ext cx="2692062" cy="5106003"/>
          </a:xfrm>
          <a:prstGeom prst="rect">
            <a:avLst/>
          </a:prstGeom>
          <a:noFill/>
          <a:ln w="76200" cap="flat" cmpd="sng">
            <a:solidFill>
              <a:srgbClr val="CC0000"/>
            </a:solidFill>
            <a:prstDash val="solid"/>
            <a:round/>
            <a:headEnd type="none" w="sm" len="sm"/>
            <a:tailEnd type="none" w="sm" len="sm"/>
          </a:ln>
        </p:spPr>
        <p:txBody>
          <a:bodyPr spcFirstLastPara="1" wrap="square" lIns="78190" tIns="78190" rIns="78190" bIns="78190" anchor="ctr" anchorCtr="0">
            <a:noAutofit/>
          </a:bodyPr>
          <a:lstStyle/>
          <a:p>
            <a:endParaRPr sz="1539"/>
          </a:p>
        </p:txBody>
      </p:sp>
      <p:sp>
        <p:nvSpPr>
          <p:cNvPr id="18" name="Google Shape;112;p15">
            <a:extLst>
              <a:ext uri="{FF2B5EF4-FFF2-40B4-BE49-F238E27FC236}">
                <a16:creationId xmlns:a16="http://schemas.microsoft.com/office/drawing/2014/main" id="{92691160-D175-974E-AFF6-AB15E55F4CE6}"/>
              </a:ext>
            </a:extLst>
          </p:cNvPr>
          <p:cNvSpPr/>
          <p:nvPr/>
        </p:nvSpPr>
        <p:spPr>
          <a:xfrm>
            <a:off x="1401769" y="2696113"/>
            <a:ext cx="6098095" cy="521528"/>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2" name="Google Shape;110;p15">
            <a:extLst>
              <a:ext uri="{FF2B5EF4-FFF2-40B4-BE49-F238E27FC236}">
                <a16:creationId xmlns:a16="http://schemas.microsoft.com/office/drawing/2014/main" id="{EF0E25A2-0AA3-0245-B96F-5CC5AED5713B}"/>
              </a:ext>
            </a:extLst>
          </p:cNvPr>
          <p:cNvSpPr txBox="1"/>
          <p:nvPr/>
        </p:nvSpPr>
        <p:spPr>
          <a:xfrm>
            <a:off x="1479721" y="2696113"/>
            <a:ext cx="6603775" cy="785984"/>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400" b="1" dirty="0">
                <a:solidFill>
                  <a:schemeClr val="lt1"/>
                </a:solidFill>
                <a:latin typeface="Prompt"/>
                <a:ea typeface="Prompt"/>
                <a:cs typeface="Prompt"/>
                <a:sym typeface="Prompt"/>
              </a:rPr>
              <a:t>ACTIVITY 4: Inequality post covid-19 – raise awareness campaign </a:t>
            </a:r>
            <a:r>
              <a:rPr lang="en-GB" sz="1400" b="1" dirty="0">
                <a:solidFill>
                  <a:schemeClr val="lt1"/>
                </a:solidFill>
                <a:latin typeface="Prompt"/>
                <a:ea typeface="Prompt"/>
                <a:cs typeface="Prompt"/>
                <a:sym typeface="Prompt"/>
              </a:rPr>
              <a:t>[15 minutes] </a:t>
            </a:r>
            <a:endParaRPr sz="1400" b="1" dirty="0">
              <a:solidFill>
                <a:srgbClr val="3174BA"/>
              </a:solidFill>
              <a:latin typeface="Prompt"/>
              <a:ea typeface="Prompt"/>
              <a:cs typeface="Prompt"/>
              <a:sym typeface="Prompt"/>
            </a:endParaRPr>
          </a:p>
        </p:txBody>
      </p:sp>
      <p:sp>
        <p:nvSpPr>
          <p:cNvPr id="23" name="Google Shape;109;p15">
            <a:extLst>
              <a:ext uri="{FF2B5EF4-FFF2-40B4-BE49-F238E27FC236}">
                <a16:creationId xmlns:a16="http://schemas.microsoft.com/office/drawing/2014/main" id="{9D0562D5-9D18-164C-8F2E-326014239F26}"/>
              </a:ext>
            </a:extLst>
          </p:cNvPr>
          <p:cNvSpPr txBox="1"/>
          <p:nvPr/>
        </p:nvSpPr>
        <p:spPr>
          <a:xfrm>
            <a:off x="-192667" y="3247489"/>
            <a:ext cx="8828976" cy="1862902"/>
          </a:xfrm>
          <a:prstGeom prst="rect">
            <a:avLst/>
          </a:prstGeom>
          <a:noFill/>
          <a:ln>
            <a:noFill/>
          </a:ln>
        </p:spPr>
        <p:txBody>
          <a:bodyPr spcFirstLastPara="1" wrap="square" lIns="78190" tIns="78190" rIns="78190" bIns="78190" anchor="t" anchorCtr="0">
            <a:noAutofit/>
          </a:bodyPr>
          <a:lstStyle/>
          <a:p>
            <a:pPr marL="912114" lvl="1" indent="-171450">
              <a:buFont typeface="Arial" panose="020B0604020202020204" pitchFamily="34" charset="0"/>
              <a:buChar char="•"/>
              <a:defRPr/>
            </a:pPr>
            <a:r>
              <a:rPr lang="en-GB" sz="1200" dirty="0"/>
              <a:t>In small groups, pupils will be asked to choose an inequality of their choice from the ones you have looked at today (e.g. gender, disability, economic etc).</a:t>
            </a:r>
          </a:p>
          <a:p>
            <a:pPr marL="912114" lvl="1" indent="-171450">
              <a:buFont typeface="Arial" panose="020B0604020202020204" pitchFamily="34" charset="0"/>
              <a:buChar char="•"/>
              <a:defRPr/>
            </a:pPr>
            <a:r>
              <a:rPr lang="en-GB" sz="1200" dirty="0"/>
              <a:t>Students will do some reading/research around this inequality from the materials provided about how Covid-19 has further impacted that inequality</a:t>
            </a:r>
          </a:p>
          <a:p>
            <a:pPr marL="912114" lvl="1" indent="-171450">
              <a:buFont typeface="Arial" panose="020B0604020202020204" pitchFamily="34" charset="0"/>
              <a:buChar char="•"/>
              <a:defRPr/>
            </a:pPr>
            <a:r>
              <a:rPr lang="en-GB" sz="1200" dirty="0"/>
              <a:t>Pupils will work together to plan a campaign on how to raise awareness for this particular issue. Guide’s will be provided to support pupils with this. The teacher can walk around and assist groups as well. </a:t>
            </a:r>
          </a:p>
          <a:p>
            <a:pPr marL="912114" lvl="1" indent="-171450">
              <a:buFont typeface="Arial" panose="020B0604020202020204" pitchFamily="34" charset="0"/>
              <a:buChar char="•"/>
              <a:defRPr/>
            </a:pPr>
            <a:r>
              <a:rPr lang="en-GB" sz="1200" dirty="0"/>
              <a:t>Pupils will each feedback their ideas to the class</a:t>
            </a:r>
          </a:p>
          <a:p>
            <a:pPr marL="912114" lvl="1" indent="-171450">
              <a:buFont typeface="Arial" panose="020B0604020202020204" pitchFamily="34" charset="0"/>
              <a:buChar char="•"/>
              <a:defRPr/>
            </a:pPr>
            <a:endParaRPr lang="en-GB" sz="1200" dirty="0"/>
          </a:p>
          <a:p>
            <a:endParaRPr lang="en-GB" sz="1200" b="1" dirty="0"/>
          </a:p>
        </p:txBody>
      </p:sp>
      <p:sp>
        <p:nvSpPr>
          <p:cNvPr id="24" name="Google Shape;111;p15">
            <a:extLst>
              <a:ext uri="{FF2B5EF4-FFF2-40B4-BE49-F238E27FC236}">
                <a16:creationId xmlns:a16="http://schemas.microsoft.com/office/drawing/2014/main" id="{A9AE0EAD-B410-D04F-B595-1FE1DA891A5C}"/>
              </a:ext>
            </a:extLst>
          </p:cNvPr>
          <p:cNvSpPr txBox="1"/>
          <p:nvPr/>
        </p:nvSpPr>
        <p:spPr>
          <a:xfrm>
            <a:off x="1798349" y="4669192"/>
            <a:ext cx="5218894" cy="471047"/>
          </a:xfrm>
          <a:prstGeom prst="rect">
            <a:avLst/>
          </a:prstGeom>
          <a:noFill/>
          <a:ln>
            <a:noFill/>
          </a:ln>
        </p:spPr>
        <p:txBody>
          <a:bodyPr spcFirstLastPara="1" wrap="square" lIns="78190" tIns="78190" rIns="78190" bIns="78190" anchor="t" anchorCtr="0">
            <a:noAutofit/>
          </a:bodyPr>
          <a:lstStyle/>
          <a:p>
            <a:pPr algn="ctr"/>
            <a:r>
              <a:rPr lang="en-GB" sz="1400" b="1" u="sng" dirty="0"/>
              <a:t>Activity 6 Reflection</a:t>
            </a:r>
          </a:p>
          <a:p>
            <a:pPr algn="ctr"/>
            <a:r>
              <a:rPr lang="en-GB" sz="1400" b="1" dirty="0"/>
              <a:t>[10 minutes]</a:t>
            </a:r>
          </a:p>
          <a:p>
            <a:pPr algn="ctr"/>
            <a:endParaRPr lang="en-GB" sz="1600" b="1" u="sng" dirty="0"/>
          </a:p>
          <a:p>
            <a:pPr algn="ctr"/>
            <a:endParaRPr lang="en-GB" sz="1600" b="1" u="sng" dirty="0"/>
          </a:p>
        </p:txBody>
      </p:sp>
      <p:sp>
        <p:nvSpPr>
          <p:cNvPr id="25" name="Rectangle 24">
            <a:extLst>
              <a:ext uri="{FF2B5EF4-FFF2-40B4-BE49-F238E27FC236}">
                <a16:creationId xmlns:a16="http://schemas.microsoft.com/office/drawing/2014/main" id="{783FD97F-1DBF-6744-A612-721003B1DE88}"/>
              </a:ext>
            </a:extLst>
          </p:cNvPr>
          <p:cNvSpPr/>
          <p:nvPr/>
        </p:nvSpPr>
        <p:spPr>
          <a:xfrm>
            <a:off x="180286" y="5072574"/>
            <a:ext cx="8456023" cy="1200329"/>
          </a:xfrm>
          <a:prstGeom prst="rect">
            <a:avLst/>
          </a:prstGeom>
        </p:spPr>
        <p:txBody>
          <a:bodyPr wrap="square">
            <a:spAutoFit/>
          </a:bodyPr>
          <a:lstStyle/>
          <a:p>
            <a:r>
              <a:rPr lang="en-GB" altLang="en-US" sz="1200" b="1" dirty="0">
                <a:solidFill>
                  <a:schemeClr val="tx2">
                    <a:lumMod val="50000"/>
                  </a:schemeClr>
                </a:solidFill>
                <a:latin typeface="Raleway" panose="020B0604020202020204" charset="0"/>
              </a:rPr>
              <a:t>The impact of Covid:</a:t>
            </a:r>
          </a:p>
          <a:p>
            <a:r>
              <a:rPr lang="en-GB" altLang="en-US" sz="1200" dirty="0">
                <a:solidFill>
                  <a:srgbClr val="FF0000"/>
                </a:solidFill>
                <a:latin typeface="Raleway" panose="020B0604020202020204" charset="0"/>
              </a:rPr>
              <a:t>Teachers will need to give pupils time to reflect on the impact of the Pandemic on inequality both nationally and globally. Experiences will vary for each pupil so it will need to be handled very sensitively. Opportunities to discuss could be very valuable. </a:t>
            </a:r>
          </a:p>
          <a:p>
            <a:endParaRPr lang="en-US" altLang="en-US" sz="1200" dirty="0">
              <a:solidFill>
                <a:schemeClr val="tx2">
                  <a:lumMod val="50000"/>
                </a:schemeClr>
              </a:solidFill>
              <a:highlight>
                <a:srgbClr val="FFFF00"/>
              </a:highlight>
              <a:latin typeface="Raleway" panose="020B0604020202020204" charset="0"/>
            </a:endParaRPr>
          </a:p>
          <a:p>
            <a:endParaRPr lang="en-GB" altLang="en-US" sz="1200" dirty="0">
              <a:solidFill>
                <a:schemeClr val="tx2">
                  <a:lumMod val="50000"/>
                </a:schemeClr>
              </a:solidFill>
              <a:latin typeface="Raleway" panose="020B0604020202020204" charset="0"/>
            </a:endParaRPr>
          </a:p>
        </p:txBody>
      </p:sp>
      <p:sp>
        <p:nvSpPr>
          <p:cNvPr id="26" name="Rectangle 25">
            <a:extLst>
              <a:ext uri="{FF2B5EF4-FFF2-40B4-BE49-F238E27FC236}">
                <a16:creationId xmlns:a16="http://schemas.microsoft.com/office/drawing/2014/main" id="{D16D144C-2963-6745-8E66-062552122349}"/>
              </a:ext>
            </a:extLst>
          </p:cNvPr>
          <p:cNvSpPr/>
          <p:nvPr/>
        </p:nvSpPr>
        <p:spPr>
          <a:xfrm>
            <a:off x="391645" y="5938993"/>
            <a:ext cx="9650012" cy="830997"/>
          </a:xfrm>
          <a:prstGeom prst="rect">
            <a:avLst/>
          </a:prstGeom>
        </p:spPr>
        <p:txBody>
          <a:bodyPr wrap="square">
            <a:spAutoFit/>
          </a:bodyPr>
          <a:lstStyle/>
          <a:p>
            <a:r>
              <a:rPr lang="en-US" altLang="en-US" sz="1200" dirty="0">
                <a:solidFill>
                  <a:schemeClr val="tx2">
                    <a:lumMod val="50000"/>
                  </a:schemeClr>
                </a:solidFill>
                <a:latin typeface="Raleway" panose="020B0604020202020204" charset="0"/>
              </a:rPr>
              <a:t>1] What kind of challenges do you expect for equality post Covid-19?</a:t>
            </a:r>
          </a:p>
          <a:p>
            <a:r>
              <a:rPr lang="en-GB" altLang="en-US" sz="1200" dirty="0">
                <a:solidFill>
                  <a:schemeClr val="tx2">
                    <a:lumMod val="50000"/>
                  </a:schemeClr>
                </a:solidFill>
                <a:latin typeface="Raleway" panose="020B0604020202020204" charset="0"/>
              </a:rPr>
              <a:t>2] How can different countries </a:t>
            </a:r>
            <a:r>
              <a:rPr lang="en-GB" altLang="en-US" sz="1200" b="1" dirty="0">
                <a:solidFill>
                  <a:schemeClr val="tx2">
                    <a:lumMod val="50000"/>
                  </a:schemeClr>
                </a:solidFill>
                <a:latin typeface="Raleway" panose="020B0604020202020204" charset="0"/>
              </a:rPr>
              <a:t>Build Back Better</a:t>
            </a:r>
            <a:r>
              <a:rPr lang="en-GB" altLang="en-US" sz="1200" dirty="0">
                <a:solidFill>
                  <a:schemeClr val="tx2">
                    <a:lumMod val="50000"/>
                  </a:schemeClr>
                </a:solidFill>
                <a:latin typeface="Raleway" panose="020B0604020202020204" charset="0"/>
              </a:rPr>
              <a:t>?</a:t>
            </a:r>
          </a:p>
          <a:p>
            <a:r>
              <a:rPr lang="en-GB" altLang="en-US" sz="1200" dirty="0">
                <a:solidFill>
                  <a:schemeClr val="tx2">
                    <a:lumMod val="50000"/>
                  </a:schemeClr>
                </a:solidFill>
                <a:latin typeface="Raleway" panose="020B0604020202020204" charset="0"/>
              </a:rPr>
              <a:t>3] What can you do to support equality post Covid-19?</a:t>
            </a:r>
          </a:p>
          <a:p>
            <a:r>
              <a:rPr lang="en-GB" altLang="en-US" sz="1200" dirty="0">
                <a:latin typeface="Raleway" panose="020B0604020202020204" charset="0"/>
              </a:rPr>
              <a:t>4] Will the impact of Covid-19 on equality be greater in some parts of the world? How can we support these countries in the future? </a:t>
            </a:r>
          </a:p>
        </p:txBody>
      </p:sp>
    </p:spTree>
    <p:extLst>
      <p:ext uri="{BB962C8B-B14F-4D97-AF65-F5344CB8AC3E}">
        <p14:creationId xmlns:p14="http://schemas.microsoft.com/office/powerpoint/2010/main" val="224570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9089837" y="393418"/>
            <a:ext cx="1379321" cy="447003"/>
          </a:xfrm>
          <a:prstGeom prst="rect">
            <a:avLst/>
          </a:prstGeom>
          <a:noFill/>
          <a:ln>
            <a:noFill/>
          </a:ln>
        </p:spPr>
      </p:pic>
      <p:sp>
        <p:nvSpPr>
          <p:cNvPr id="133" name="Google Shape;133;p16"/>
          <p:cNvSpPr txBox="1"/>
          <p:nvPr/>
        </p:nvSpPr>
        <p:spPr>
          <a:xfrm>
            <a:off x="1731384" y="1567667"/>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8914494" y="1304691"/>
            <a:ext cx="2503870" cy="4479484"/>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en-GB" sz="1600" b="1" dirty="0">
                <a:solidFill>
                  <a:srgbClr val="FF0000"/>
                </a:solidFill>
                <a:latin typeface="+mj-lt"/>
                <a:ea typeface="Prompt"/>
                <a:cs typeface="Prompt"/>
                <a:sym typeface="Prompt"/>
              </a:rPr>
              <a:t>Notes to adapt online for distance learning:</a:t>
            </a:r>
          </a:p>
          <a:p>
            <a:pPr>
              <a:buClr>
                <a:srgbClr val="000000"/>
              </a:buClr>
              <a:buSzPts val="1100"/>
            </a:pPr>
            <a:endParaRPr lang="en-GB" sz="1600" b="1" dirty="0">
              <a:solidFill>
                <a:srgbClr val="FF0000"/>
              </a:solidFill>
              <a:latin typeface="+mj-lt"/>
              <a:ea typeface="Prompt"/>
              <a:cs typeface="Prompt"/>
              <a:sym typeface="Prompt"/>
            </a:endParaRPr>
          </a:p>
          <a:p>
            <a:pPr>
              <a:buClr>
                <a:srgbClr val="000000"/>
              </a:buClr>
              <a:buSzPts val="1100"/>
            </a:pPr>
            <a:r>
              <a:rPr lang="en-GB" sz="1600" dirty="0">
                <a:ea typeface="Prompt"/>
                <a:cs typeface="Prompt"/>
                <a:sym typeface="Prompt"/>
              </a:rPr>
              <a:t>All of these activities can be shown digitally to pupils and they can use online platforms such as ‘Padlet’ to record their observations, work together and/or comment on each others answers and responses. Reflection can be done in small groups using online videoconferencing platforms such as ’Zoom’ / ‘Microsoft Teams’ or alternatively, by writing up their reflections and submitting to the class teacher. </a:t>
            </a:r>
            <a:endParaRPr lang="en-GB" sz="1600" dirty="0">
              <a:solidFill>
                <a:srgbClr val="FF0000"/>
              </a:solidFill>
              <a:latin typeface="+mj-l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379332" y="3122515"/>
            <a:ext cx="5484444" cy="549573"/>
          </a:xfrm>
          <a:prstGeom prst="rect">
            <a:avLst/>
          </a:prstGeom>
          <a:noFill/>
          <a:ln>
            <a:noFill/>
          </a:ln>
        </p:spPr>
        <p:txBody>
          <a:bodyPr spcFirstLastPara="1" wrap="square" lIns="78190" tIns="78190" rIns="78190" bIns="78190" anchor="t" anchorCtr="0">
            <a:noAutofit/>
          </a:bodyPr>
          <a:lstStyle/>
          <a:p>
            <a:pPr>
              <a:buClr>
                <a:schemeClr val="dk1"/>
              </a:buClr>
              <a:buSzPts val="1100"/>
            </a:pPr>
            <a:r>
              <a:rPr lang="en-GB" sz="1400" dirty="0">
                <a:solidFill>
                  <a:schemeClr val="dk2"/>
                </a:solidFill>
                <a:latin typeface="Raleway"/>
                <a:ea typeface="Raleway"/>
                <a:cs typeface="Raleway"/>
                <a:sym typeface="Raleway"/>
              </a:rPr>
              <a:t>This lesson will introduce pupils to the idea of SDG 10 – Reducing Inequality post Covid-19. The main aim is to get them to start to consider their own attitudes and values on this topic, the impact this has globally and how they can </a:t>
            </a:r>
            <a:r>
              <a:rPr lang="en-GB" sz="1400" b="1" dirty="0">
                <a:solidFill>
                  <a:schemeClr val="dk2"/>
                </a:solidFill>
                <a:latin typeface="Raleway"/>
                <a:ea typeface="Raleway"/>
                <a:cs typeface="Raleway"/>
                <a:sym typeface="Raleway"/>
              </a:rPr>
              <a:t>Build Back Better. </a:t>
            </a:r>
            <a:endParaRPr sz="1400" b="1" dirty="0">
              <a:solidFill>
                <a:schemeClr val="dk2"/>
              </a:solidFill>
              <a:latin typeface="Raleway"/>
              <a:ea typeface="Raleway"/>
              <a:cs typeface="Raleway"/>
              <a:sym typeface="Raleway"/>
            </a:endParaRPr>
          </a:p>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1469426" y="2277203"/>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43" name="Google Shape;143;p16"/>
          <p:cNvSpPr txBox="1"/>
          <p:nvPr/>
        </p:nvSpPr>
        <p:spPr>
          <a:xfrm>
            <a:off x="469239" y="286724"/>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8" name="Google Shape;148;p16"/>
          <p:cNvSpPr/>
          <p:nvPr/>
        </p:nvSpPr>
        <p:spPr>
          <a:xfrm>
            <a:off x="8770249" y="1187123"/>
            <a:ext cx="2780620" cy="5432561"/>
          </a:xfrm>
          <a:prstGeom prst="rect">
            <a:avLst/>
          </a:prstGeom>
          <a:noFill/>
          <a:ln w="76200" cap="flat" cmpd="sng">
            <a:solidFill>
              <a:srgbClr val="CC0000"/>
            </a:solidFill>
            <a:prstDash val="solid"/>
            <a:round/>
            <a:headEnd type="none" w="sm" len="sm"/>
            <a:tailEnd type="none" w="sm" len="sm"/>
          </a:ln>
        </p:spPr>
        <p:txBody>
          <a:bodyPr spcFirstLastPara="1" wrap="square" lIns="78190" tIns="78190" rIns="78190" bIns="78190" anchor="ctr" anchorCtr="0">
            <a:noAutofit/>
          </a:bodyPr>
          <a:lstStyle/>
          <a:p>
            <a:endParaRPr sz="1539"/>
          </a:p>
        </p:txBody>
      </p:sp>
      <p:sp>
        <p:nvSpPr>
          <p:cNvPr id="152" name="Google Shape;152;p16"/>
          <p:cNvSpPr/>
          <p:nvPr/>
        </p:nvSpPr>
        <p:spPr>
          <a:xfrm rot="10800000" flipH="1">
            <a:off x="1469426" y="917117"/>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6" name="Google Shape;78;p14">
            <a:extLst>
              <a:ext uri="{FF2B5EF4-FFF2-40B4-BE49-F238E27FC236}">
                <a16:creationId xmlns:a16="http://schemas.microsoft.com/office/drawing/2014/main" id="{66937F2C-E013-4FD3-8D9C-9C0752C565E5}"/>
              </a:ext>
            </a:extLst>
          </p:cNvPr>
          <p:cNvSpPr txBox="1"/>
          <p:nvPr/>
        </p:nvSpPr>
        <p:spPr>
          <a:xfrm>
            <a:off x="1295550" y="2574636"/>
            <a:ext cx="5727184" cy="358521"/>
          </a:xfrm>
          <a:prstGeom prst="rect">
            <a:avLst/>
          </a:prstGeom>
          <a:noFill/>
          <a:ln>
            <a:noFill/>
          </a:ln>
        </p:spPr>
        <p:txBody>
          <a:bodyPr spcFirstLastPara="1" wrap="square" lIns="78190" tIns="78190" rIns="78190" bIns="78190" anchor="t" anchorCtr="0">
            <a:noAutofit/>
          </a:bodyPr>
          <a:lstStyle/>
          <a:p>
            <a:r>
              <a:rPr lang="en-GB" altLang="en-US" sz="1400" b="1" dirty="0"/>
              <a:t>Reducing Inequality </a:t>
            </a:r>
          </a:p>
        </p:txBody>
      </p:sp>
      <p:sp>
        <p:nvSpPr>
          <p:cNvPr id="27" name="Google Shape;152;p16">
            <a:extLst>
              <a:ext uri="{FF2B5EF4-FFF2-40B4-BE49-F238E27FC236}">
                <a16:creationId xmlns:a16="http://schemas.microsoft.com/office/drawing/2014/main" id="{2278C1A1-9F2F-AF49-BBF0-7F599AB50CB7}"/>
              </a:ext>
            </a:extLst>
          </p:cNvPr>
          <p:cNvSpPr/>
          <p:nvPr/>
        </p:nvSpPr>
        <p:spPr>
          <a:xfrm rot="10800000" flipH="1">
            <a:off x="1407643" y="450052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8" name="Google Shape;151;p16">
            <a:extLst>
              <a:ext uri="{FF2B5EF4-FFF2-40B4-BE49-F238E27FC236}">
                <a16:creationId xmlns:a16="http://schemas.microsoft.com/office/drawing/2014/main" id="{6B946252-CEE6-EE4A-84D9-F732FBB2C5D7}"/>
              </a:ext>
            </a:extLst>
          </p:cNvPr>
          <p:cNvSpPr txBox="1"/>
          <p:nvPr/>
        </p:nvSpPr>
        <p:spPr>
          <a:xfrm>
            <a:off x="1344683" y="4679203"/>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en-GB" sz="1400" b="1" dirty="0">
                <a:solidFill>
                  <a:srgbClr val="4FA0C1"/>
                </a:solidFill>
                <a:latin typeface="Prompt"/>
                <a:ea typeface="Prompt"/>
                <a:cs typeface="Prompt"/>
                <a:sym typeface="Prompt"/>
              </a:rPr>
              <a:t>Additional Resources:</a:t>
            </a:r>
          </a:p>
          <a:p>
            <a:pPr>
              <a:buClr>
                <a:srgbClr val="000000"/>
              </a:buClr>
              <a:buSzPts val="1100"/>
            </a:pPr>
            <a:endParaRPr sz="1400" dirty="0">
              <a:solidFill>
                <a:srgbClr val="4FA0C1"/>
              </a:solidFill>
              <a:latin typeface="Arial"/>
              <a:ea typeface="Arial"/>
              <a:cs typeface="Arial"/>
              <a:sym typeface="Arial"/>
            </a:endParaRPr>
          </a:p>
          <a:p>
            <a:pPr>
              <a:buClr>
                <a:srgbClr val="000000"/>
              </a:buClr>
              <a:buSzPts val="1400"/>
            </a:pPr>
            <a:endParaRPr sz="1197" b="1" dirty="0">
              <a:solidFill>
                <a:srgbClr val="3174BA"/>
              </a:solidFill>
              <a:latin typeface="Prompt"/>
              <a:ea typeface="Prompt"/>
              <a:cs typeface="Prompt"/>
              <a:sym typeface="Prompt"/>
            </a:endParaRPr>
          </a:p>
        </p:txBody>
      </p:sp>
      <p:sp>
        <p:nvSpPr>
          <p:cNvPr id="20" name="Google Shape;111;p15">
            <a:extLst>
              <a:ext uri="{FF2B5EF4-FFF2-40B4-BE49-F238E27FC236}">
                <a16:creationId xmlns:a16="http://schemas.microsoft.com/office/drawing/2014/main" id="{4218C600-8079-F241-8B60-F7716F40215B}"/>
              </a:ext>
            </a:extLst>
          </p:cNvPr>
          <p:cNvSpPr txBox="1"/>
          <p:nvPr/>
        </p:nvSpPr>
        <p:spPr>
          <a:xfrm>
            <a:off x="-455067" y="1185513"/>
            <a:ext cx="5218894" cy="471047"/>
          </a:xfrm>
          <a:prstGeom prst="rect">
            <a:avLst/>
          </a:prstGeom>
          <a:noFill/>
          <a:ln>
            <a:noFill/>
          </a:ln>
        </p:spPr>
        <p:txBody>
          <a:bodyPr spcFirstLastPara="1" wrap="square" lIns="78190" tIns="78190" rIns="78190" bIns="78190" anchor="t" anchorCtr="0">
            <a:noAutofit/>
          </a:bodyPr>
          <a:lstStyle/>
          <a:p>
            <a:pPr algn="ctr"/>
            <a:r>
              <a:rPr lang="en-GB" sz="1400" b="1" u="sng" dirty="0"/>
              <a:t>Pupils will complete:</a:t>
            </a:r>
            <a:endParaRPr lang="en-GB" sz="1400" b="1" dirty="0"/>
          </a:p>
          <a:p>
            <a:pPr algn="ctr"/>
            <a:endParaRPr lang="en-GB" sz="1600" b="1" u="sng" dirty="0"/>
          </a:p>
          <a:p>
            <a:pPr algn="ctr"/>
            <a:endParaRPr lang="en-GB" sz="1600" b="1" u="sng" dirty="0"/>
          </a:p>
        </p:txBody>
      </p:sp>
      <p:sp>
        <p:nvSpPr>
          <p:cNvPr id="23" name="Google Shape;135;p16">
            <a:extLst>
              <a:ext uri="{FF2B5EF4-FFF2-40B4-BE49-F238E27FC236}">
                <a16:creationId xmlns:a16="http://schemas.microsoft.com/office/drawing/2014/main" id="{123E475F-5CA4-CD41-9A32-66FD29784290}"/>
              </a:ext>
            </a:extLst>
          </p:cNvPr>
          <p:cNvSpPr txBox="1"/>
          <p:nvPr/>
        </p:nvSpPr>
        <p:spPr>
          <a:xfrm>
            <a:off x="1407642" y="5098047"/>
            <a:ext cx="5484444" cy="549573"/>
          </a:xfrm>
          <a:prstGeom prst="rect">
            <a:avLst/>
          </a:prstGeom>
          <a:noFill/>
          <a:ln>
            <a:noFill/>
          </a:ln>
        </p:spPr>
        <p:txBody>
          <a:bodyPr spcFirstLastPara="1" wrap="square" lIns="78190" tIns="78190" rIns="78190" bIns="78190" anchor="t" anchorCtr="0">
            <a:noAutofit/>
          </a:bodyPr>
          <a:lstStyle/>
          <a:p>
            <a:pPr>
              <a:buClr>
                <a:schemeClr val="dk1"/>
              </a:buClr>
              <a:buSzPts val="1100"/>
            </a:pPr>
            <a:r>
              <a:rPr lang="en-GB" sz="1400" dirty="0">
                <a:solidFill>
                  <a:schemeClr val="dk2"/>
                </a:solidFill>
                <a:latin typeface="Raleway"/>
                <a:ea typeface="Raleway"/>
                <a:cs typeface="Raleway"/>
                <a:sym typeface="Raleway"/>
              </a:rPr>
              <a:t>All resources required for the above activities have been linked into the slides.</a:t>
            </a:r>
            <a:endParaRPr sz="1400" b="1" dirty="0">
              <a:solidFill>
                <a:schemeClr val="dk2"/>
              </a:solidFill>
              <a:latin typeface="Raleway"/>
              <a:ea typeface="Raleway"/>
              <a:cs typeface="Raleway"/>
              <a:sym typeface="Raleway"/>
            </a:endParaRPr>
          </a:p>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24" name="Google Shape;135;p16">
            <a:extLst>
              <a:ext uri="{FF2B5EF4-FFF2-40B4-BE49-F238E27FC236}">
                <a16:creationId xmlns:a16="http://schemas.microsoft.com/office/drawing/2014/main" id="{4D0A7D83-BA72-FA48-AADD-85685A463EC9}"/>
              </a:ext>
            </a:extLst>
          </p:cNvPr>
          <p:cNvSpPr txBox="1"/>
          <p:nvPr/>
        </p:nvSpPr>
        <p:spPr>
          <a:xfrm>
            <a:off x="1598879" y="1615884"/>
            <a:ext cx="5484444" cy="549573"/>
          </a:xfrm>
          <a:prstGeom prst="rect">
            <a:avLst/>
          </a:prstGeom>
          <a:noFill/>
          <a:ln>
            <a:noFill/>
          </a:ln>
        </p:spPr>
        <p:txBody>
          <a:bodyPr spcFirstLastPara="1" wrap="square" lIns="78190" tIns="78190" rIns="78190" bIns="78190" anchor="t" anchorCtr="0">
            <a:noAutofit/>
          </a:bodyPr>
          <a:lstStyle/>
          <a:p>
            <a:pPr>
              <a:buClr>
                <a:schemeClr val="dk1"/>
              </a:buClr>
              <a:buSzPts val="1100"/>
            </a:pPr>
            <a:r>
              <a:rPr lang="en-GB" sz="1400" dirty="0">
                <a:solidFill>
                  <a:schemeClr val="dk2"/>
                </a:solidFill>
                <a:latin typeface="Raleway"/>
                <a:ea typeface="Raleway"/>
                <a:cs typeface="Raleway"/>
                <a:sym typeface="Raleway"/>
              </a:rPr>
              <a:t>Slides; 8, 9, 10, 13 and 15</a:t>
            </a:r>
            <a:endParaRPr sz="1400" b="1" dirty="0">
              <a:solidFill>
                <a:schemeClr val="dk2"/>
              </a:solidFill>
              <a:latin typeface="Raleway"/>
              <a:ea typeface="Raleway"/>
              <a:cs typeface="Raleway"/>
              <a:sym typeface="Raleway"/>
            </a:endParaRPr>
          </a:p>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Tree>
    <p:extLst>
      <p:ext uri="{BB962C8B-B14F-4D97-AF65-F5344CB8AC3E}">
        <p14:creationId xmlns:p14="http://schemas.microsoft.com/office/powerpoint/2010/main" val="321275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27826" y="293107"/>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1063186" y="6605510"/>
            <a:ext cx="8525734" cy="48872"/>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584853" y="328835"/>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1063186" y="1025722"/>
            <a:ext cx="8525734" cy="48872"/>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pic>
        <p:nvPicPr>
          <p:cNvPr id="2" name="Picture 1">
            <a:extLst>
              <a:ext uri="{FF2B5EF4-FFF2-40B4-BE49-F238E27FC236}">
                <a16:creationId xmlns:a16="http://schemas.microsoft.com/office/drawing/2014/main" id="{0C97377E-5663-474B-8A8A-E632C732E41B}"/>
              </a:ext>
            </a:extLst>
          </p:cNvPr>
          <p:cNvPicPr>
            <a:picLocks noChangeAspect="1"/>
          </p:cNvPicPr>
          <p:nvPr/>
        </p:nvPicPr>
        <p:blipFill>
          <a:blip r:embed="rId4"/>
          <a:stretch>
            <a:fillRect/>
          </a:stretch>
        </p:blipFill>
        <p:spPr>
          <a:xfrm>
            <a:off x="1579901" y="1203371"/>
            <a:ext cx="7273295" cy="5368385"/>
          </a:xfrm>
          <a:prstGeom prst="rect">
            <a:avLst/>
          </a:prstGeom>
        </p:spPr>
      </p:pic>
      <p:sp>
        <p:nvSpPr>
          <p:cNvPr id="28" name="Speech Bubble: Rectangle with Corners Rounded 27">
            <a:extLst>
              <a:ext uri="{FF2B5EF4-FFF2-40B4-BE49-F238E27FC236}">
                <a16:creationId xmlns:a16="http://schemas.microsoft.com/office/drawing/2014/main" id="{1259C59E-BAFC-4793-8772-A480CF7734E3}"/>
              </a:ext>
            </a:extLst>
          </p:cNvPr>
          <p:cNvSpPr/>
          <p:nvPr/>
        </p:nvSpPr>
        <p:spPr>
          <a:xfrm rot="21449388">
            <a:off x="7445782" y="4067027"/>
            <a:ext cx="4286276" cy="2448534"/>
          </a:xfrm>
          <a:prstGeom prst="wedgeRoundRectCallout">
            <a:avLst>
              <a:gd name="adj1" fmla="val -38512"/>
              <a:gd name="adj2" fmla="val -7236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2">
                    <a:lumMod val="50000"/>
                  </a:schemeClr>
                </a:solidFill>
                <a:latin typeface="Raleway" panose="020B0604020202020204" charset="0"/>
              </a:rPr>
              <a:t>How important is equality in the UK?</a:t>
            </a:r>
          </a:p>
          <a:p>
            <a:pPr algn="ctr"/>
            <a:endParaRPr lang="en-GB" sz="2000" dirty="0">
              <a:solidFill>
                <a:schemeClr val="tx2">
                  <a:lumMod val="50000"/>
                </a:schemeClr>
              </a:solidFill>
              <a:latin typeface="Raleway" panose="020B0604020202020204" charset="0"/>
            </a:endParaRPr>
          </a:p>
          <a:p>
            <a:pPr algn="ctr"/>
            <a:r>
              <a:rPr lang="en-GB" sz="2000" dirty="0">
                <a:solidFill>
                  <a:schemeClr val="tx2">
                    <a:lumMod val="50000"/>
                  </a:schemeClr>
                </a:solidFill>
                <a:latin typeface="Raleway" panose="020B0604020202020204" charset="0"/>
              </a:rPr>
              <a:t>How will inequality be a challenge for the world post Covid-19?  </a:t>
            </a:r>
          </a:p>
        </p:txBody>
      </p:sp>
    </p:spTree>
    <p:extLst>
      <p:ext uri="{BB962C8B-B14F-4D97-AF65-F5344CB8AC3E}">
        <p14:creationId xmlns:p14="http://schemas.microsoft.com/office/powerpoint/2010/main" val="137183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46617" y="218318"/>
            <a:ext cx="1379321" cy="447003"/>
          </a:xfrm>
          <a:prstGeom prst="rect">
            <a:avLst/>
          </a:prstGeom>
          <a:noFill/>
          <a:ln>
            <a:noFill/>
          </a:ln>
        </p:spPr>
      </p:pic>
      <p:sp>
        <p:nvSpPr>
          <p:cNvPr id="133" name="Google Shape;133;p16"/>
          <p:cNvSpPr txBox="1"/>
          <p:nvPr/>
        </p:nvSpPr>
        <p:spPr>
          <a:xfrm>
            <a:off x="900498" y="1619237"/>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3316190" y="6273212"/>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358189" y="115748"/>
            <a:ext cx="2664296"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000" b="1" dirty="0">
                <a:solidFill>
                  <a:srgbClr val="4FA0C1"/>
                </a:solidFill>
                <a:latin typeface="Prompt"/>
                <a:ea typeface="Prompt"/>
                <a:cs typeface="Prompt"/>
                <a:sym typeface="Prompt"/>
              </a:rPr>
              <a:t>// Reduced Inequalities //</a:t>
            </a:r>
            <a:endParaRPr sz="1000" dirty="0">
              <a:solidFill>
                <a:srgbClr val="4FA0C1"/>
              </a:solidFill>
              <a:latin typeface="Arial"/>
              <a:ea typeface="Arial"/>
              <a:cs typeface="Arial"/>
              <a:sym typeface="Arial"/>
            </a:endParaRPr>
          </a:p>
          <a:p>
            <a:pPr>
              <a:buClr>
                <a:srgbClr val="000000"/>
              </a:buClr>
              <a:buSzPts val="1100"/>
            </a:pPr>
            <a:r>
              <a:rPr lang="it" sz="1000" b="1" dirty="0">
                <a:solidFill>
                  <a:srgbClr val="4FA0C1"/>
                </a:solidFill>
                <a:latin typeface="Prompt"/>
                <a:ea typeface="Prompt"/>
                <a:cs typeface="Prompt"/>
                <a:sym typeface="Prompt"/>
              </a:rPr>
              <a:t>Teaching Learning Unit</a:t>
            </a:r>
            <a:endParaRPr sz="1000"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3457550" y="1338913"/>
            <a:ext cx="4620858" cy="735704"/>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GB" sz="3600" b="1" dirty="0">
                <a:solidFill>
                  <a:srgbClr val="595959"/>
                </a:solidFill>
                <a:latin typeface="Raleway" panose="020B0604020202020204" charset="0"/>
              </a:rPr>
              <a:t>Lesson</a:t>
            </a:r>
            <a:r>
              <a:rPr lang="en-GB" sz="3600" b="1" dirty="0">
                <a:solidFill>
                  <a:schemeClr val="tx2">
                    <a:lumMod val="50000"/>
                  </a:schemeClr>
                </a:solidFill>
                <a:latin typeface="Raleway" panose="020B0604020202020204" charset="0"/>
              </a:rPr>
              <a:t> </a:t>
            </a:r>
            <a:r>
              <a:rPr lang="en-GB" sz="3600" b="1" dirty="0">
                <a:solidFill>
                  <a:srgbClr val="595959"/>
                </a:solidFill>
                <a:latin typeface="Raleway" panose="020B0604020202020204" charset="0"/>
              </a:rPr>
              <a:t>Objectives</a:t>
            </a:r>
          </a:p>
        </p:txBody>
      </p:sp>
      <p:sp>
        <p:nvSpPr>
          <p:cNvPr id="152" name="Google Shape;152;p16"/>
          <p:cNvSpPr/>
          <p:nvPr/>
        </p:nvSpPr>
        <p:spPr>
          <a:xfrm rot="10800000" flipH="1">
            <a:off x="2988169" y="123040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 name="Rectangle 1">
            <a:extLst>
              <a:ext uri="{FF2B5EF4-FFF2-40B4-BE49-F238E27FC236}">
                <a16:creationId xmlns:a16="http://schemas.microsoft.com/office/drawing/2014/main" id="{83FCACE6-8B58-4693-A19D-BFCDCB424655}"/>
              </a:ext>
            </a:extLst>
          </p:cNvPr>
          <p:cNvSpPr/>
          <p:nvPr/>
        </p:nvSpPr>
        <p:spPr>
          <a:xfrm>
            <a:off x="1393638" y="2410037"/>
            <a:ext cx="9719365" cy="3539430"/>
          </a:xfrm>
          <a:prstGeom prst="rect">
            <a:avLst/>
          </a:prstGeom>
        </p:spPr>
        <p:txBody>
          <a:bodyPr wrap="square">
            <a:spAutoFit/>
          </a:bodyPr>
          <a:lstStyle/>
          <a:p>
            <a:r>
              <a:rPr lang="en-GB" sz="2800" b="1" dirty="0">
                <a:latin typeface="Raleway" panose="020B0604020202020204" charset="0"/>
              </a:rPr>
              <a:t>You will be able to:</a:t>
            </a:r>
          </a:p>
          <a:p>
            <a:endParaRPr lang="en-GB" sz="2800" dirty="0">
              <a:latin typeface="Raleway" panose="020B0604020202020204" charset="0"/>
            </a:endParaRPr>
          </a:p>
          <a:p>
            <a:pPr marL="342900" indent="-342900">
              <a:buFont typeface="Arial" panose="020B0604020202020204" pitchFamily="34" charset="0"/>
              <a:buChar char="•"/>
            </a:pPr>
            <a:r>
              <a:rPr lang="en-GB" sz="2800" b="1" dirty="0">
                <a:cs typeface="Arial" pitchFamily="34" charset="0"/>
              </a:rPr>
              <a:t>Develop </a:t>
            </a:r>
            <a:r>
              <a:rPr lang="en-GB" sz="2800" dirty="0">
                <a:cs typeface="Arial" pitchFamily="34" charset="0"/>
              </a:rPr>
              <a:t>your views on inequalities around the world</a:t>
            </a:r>
          </a:p>
          <a:p>
            <a:pPr marL="342900" indent="-342900">
              <a:buFont typeface="Arial" panose="020B0604020202020204" pitchFamily="34" charset="0"/>
              <a:buChar char="•"/>
            </a:pPr>
            <a:r>
              <a:rPr lang="en-GB" sz="2800" b="1" dirty="0">
                <a:cs typeface="Arial" pitchFamily="34" charset="0"/>
              </a:rPr>
              <a:t>Explain </a:t>
            </a:r>
            <a:r>
              <a:rPr lang="en-GB" sz="2800" dirty="0"/>
              <a:t>what inequality is post Covid-19</a:t>
            </a:r>
          </a:p>
          <a:p>
            <a:pPr marL="342900" indent="-342900">
              <a:buFont typeface="Arial" panose="020B0604020202020204" pitchFamily="34" charset="0"/>
              <a:buChar char="•"/>
            </a:pPr>
            <a:r>
              <a:rPr lang="en-GB" sz="2800" b="1" dirty="0"/>
              <a:t>Evaluate</a:t>
            </a:r>
            <a:r>
              <a:rPr lang="en-GB" sz="2800" dirty="0"/>
              <a:t> the impact of Covid-19 on national and global inequality</a:t>
            </a:r>
          </a:p>
          <a:p>
            <a:pPr marL="342900" indent="-342900">
              <a:buFont typeface="Arial" panose="020B0604020202020204" pitchFamily="34" charset="0"/>
              <a:buChar char="•"/>
            </a:pPr>
            <a:r>
              <a:rPr lang="en-GB" sz="2800" b="1" dirty="0"/>
              <a:t>Explain</a:t>
            </a:r>
            <a:r>
              <a:rPr lang="en-GB" sz="2800" dirty="0"/>
              <a:t> what inequality is and </a:t>
            </a:r>
            <a:r>
              <a:rPr lang="en-GB" sz="2800" b="1" dirty="0"/>
              <a:t>identify</a:t>
            </a:r>
            <a:r>
              <a:rPr lang="en-GB" sz="2800" dirty="0"/>
              <a:t> some current trends between and within countries post Covid-19</a:t>
            </a:r>
            <a:endParaRPr lang="en-GB" sz="2800" dirty="0">
              <a:latin typeface="Arial" pitchFamily="34" charset="0"/>
              <a:cs typeface="Arial" pitchFamily="34" charset="0"/>
            </a:endParaRPr>
          </a:p>
        </p:txBody>
      </p:sp>
      <p:sp>
        <p:nvSpPr>
          <p:cNvPr id="21" name="Rectangle 20">
            <a:extLst>
              <a:ext uri="{FF2B5EF4-FFF2-40B4-BE49-F238E27FC236}">
                <a16:creationId xmlns:a16="http://schemas.microsoft.com/office/drawing/2014/main" id="{91BE24E6-485D-48AE-8A76-51E588A8EE27}"/>
              </a:ext>
            </a:extLst>
          </p:cNvPr>
          <p:cNvSpPr/>
          <p:nvPr/>
        </p:nvSpPr>
        <p:spPr>
          <a:xfrm>
            <a:off x="3751756" y="168042"/>
            <a:ext cx="4032449"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aleway" panose="020B0604020202020204" charset="0"/>
              </a:rPr>
              <a:t>How can we work towards equality for all post Covid-19?</a:t>
            </a:r>
            <a:endParaRPr lang="en-GB" dirty="0"/>
          </a:p>
        </p:txBody>
      </p:sp>
    </p:spTree>
    <p:extLst>
      <p:ext uri="{BB962C8B-B14F-4D97-AF65-F5344CB8AC3E}">
        <p14:creationId xmlns:p14="http://schemas.microsoft.com/office/powerpoint/2010/main" val="9164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02648" y="157690"/>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flipV="1">
            <a:off x="1638775" y="6557456"/>
            <a:ext cx="8637016"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106814" y="106406"/>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3647729" y="1403283"/>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3" name="Google Shape;153;p16"/>
          <p:cNvSpPr txBox="1"/>
          <p:nvPr/>
        </p:nvSpPr>
        <p:spPr>
          <a:xfrm>
            <a:off x="4051139" y="480663"/>
            <a:ext cx="3152744" cy="734336"/>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GB" sz="3600" dirty="0">
                <a:latin typeface="Raleway"/>
                <a:ea typeface="Raleway"/>
                <a:cs typeface="Raleway"/>
                <a:sym typeface="Raleway"/>
              </a:rPr>
              <a:t>     Big Ideas </a:t>
            </a:r>
            <a:endParaRPr sz="3600" dirty="0">
              <a:latin typeface="Raleway"/>
              <a:ea typeface="Raleway"/>
              <a:cs typeface="Raleway"/>
              <a:sym typeface="Raleway"/>
            </a:endParaRPr>
          </a:p>
        </p:txBody>
      </p:sp>
      <p:sp>
        <p:nvSpPr>
          <p:cNvPr id="2" name="Rectangle 1">
            <a:extLst>
              <a:ext uri="{FF2B5EF4-FFF2-40B4-BE49-F238E27FC236}">
                <a16:creationId xmlns:a16="http://schemas.microsoft.com/office/drawing/2014/main" id="{79791D73-D621-4DA3-B21E-929E1498859D}"/>
              </a:ext>
            </a:extLst>
          </p:cNvPr>
          <p:cNvSpPr/>
          <p:nvPr/>
        </p:nvSpPr>
        <p:spPr>
          <a:xfrm>
            <a:off x="432597" y="1320790"/>
            <a:ext cx="11049371" cy="5909310"/>
          </a:xfrm>
          <a:prstGeom prst="rect">
            <a:avLst/>
          </a:prstGeom>
        </p:spPr>
        <p:txBody>
          <a:bodyPr wrap="square">
            <a:spAutoFit/>
          </a:bodyPr>
          <a:lstStyle/>
          <a:p>
            <a:r>
              <a:rPr lang="en-GB" b="1" i="1" dirty="0"/>
              <a:t>REDUCED INEQUALITY:</a:t>
            </a:r>
          </a:p>
          <a:p>
            <a:endParaRPr lang="en-GB" b="1" i="1" dirty="0"/>
          </a:p>
          <a:p>
            <a:r>
              <a:rPr lang="en-GB" dirty="0"/>
              <a:t>Reducing inequalities and ensuring no one is left behind are integral to achieving the Sustainable Development Goals. Inequality within and among countries is a persistent cause for concern. Despite some positive signs toward reducing inequality in some dimensions, such as reducing relative income inequality in some countries and preferential trade status benefiting lower-income countries, inequalities still persist.</a:t>
            </a:r>
            <a:endParaRPr lang="en-GB" b="1" i="1" dirty="0"/>
          </a:p>
          <a:p>
            <a:endParaRPr lang="en-GB" b="1" i="1" dirty="0"/>
          </a:p>
          <a:p>
            <a:endParaRPr lang="en-GB" i="1" dirty="0"/>
          </a:p>
          <a:p>
            <a:r>
              <a:rPr lang="en-GB" b="1" i="1" dirty="0"/>
              <a:t>INEQUALITY POST COVID-19:</a:t>
            </a:r>
          </a:p>
          <a:p>
            <a:endParaRPr lang="en-GB" b="1" i="1" dirty="0"/>
          </a:p>
          <a:p>
            <a:r>
              <a:rPr lang="en-GB" dirty="0"/>
              <a:t>COVID-19 has deepened existing inequalities, hitting the poorest and most vulnerable communities the hardest. At the same time, social, political and economic inequalities have amplified the impacts of the pandemic. On the economic front, the COVID-19 pandemic has significantly increased global unemployment  and dramatically slashed workers’ incomes. COVID-19 also puts at risk the limited progress that has been made on gender equality and women’s rights over the past decades. Inequalities are also deepening for vulnerable populations in countries with weaker health systems and those facing existing humanitarian crises. Refugees and migrants, as well as indigenous peoples, older persons, people with disabilities and children are particularly at risk of being left behind. Hate speech targeting vulnerable groups is rising.</a:t>
            </a:r>
            <a:endParaRPr lang="en-GB" b="1" i="1" dirty="0"/>
          </a:p>
          <a:p>
            <a:endParaRPr lang="en-GB" b="1" i="1" dirty="0"/>
          </a:p>
          <a:p>
            <a:endParaRPr lang="en-GB" b="1" i="1" dirty="0"/>
          </a:p>
          <a:p>
            <a:endParaRPr lang="en-GB" dirty="0">
              <a:highlight>
                <a:srgbClr val="FFFF00"/>
              </a:highlight>
              <a:latin typeface="Raleway" panose="020B0604020202020204" charset="0"/>
            </a:endParaRPr>
          </a:p>
        </p:txBody>
      </p:sp>
    </p:spTree>
    <p:extLst>
      <p:ext uri="{BB962C8B-B14F-4D97-AF65-F5344CB8AC3E}">
        <p14:creationId xmlns:p14="http://schemas.microsoft.com/office/powerpoint/2010/main" val="232356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91859" y="205876"/>
            <a:ext cx="1379321" cy="447003"/>
          </a:xfrm>
          <a:prstGeom prst="rect">
            <a:avLst/>
          </a:prstGeom>
          <a:noFill/>
          <a:ln>
            <a:noFill/>
          </a:ln>
        </p:spPr>
      </p:pic>
      <p:sp>
        <p:nvSpPr>
          <p:cNvPr id="133" name="Google Shape;133;p16"/>
          <p:cNvSpPr txBox="1"/>
          <p:nvPr/>
        </p:nvSpPr>
        <p:spPr>
          <a:xfrm>
            <a:off x="-2924526" y="1367244"/>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313834" y="205876"/>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2" name="Google Shape;152;p16"/>
          <p:cNvSpPr/>
          <p:nvPr/>
        </p:nvSpPr>
        <p:spPr>
          <a:xfrm rot="10800000" flipH="1">
            <a:off x="1391664" y="911045"/>
            <a:ext cx="8387834" cy="49845"/>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2428297" y="1276668"/>
            <a:ext cx="7028051" cy="648561"/>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US" sz="3600" b="1" dirty="0">
                <a:solidFill>
                  <a:srgbClr val="595959"/>
                </a:solidFill>
                <a:latin typeface="Raleway" panose="020B0604020202020204" charset="0"/>
              </a:rPr>
              <a:t>Activity One: Think-Pair-Share</a:t>
            </a:r>
            <a:endParaRPr sz="3600" dirty="0">
              <a:latin typeface="Raleway"/>
              <a:ea typeface="Raleway"/>
              <a:cs typeface="Raleway"/>
              <a:sym typeface="Raleway"/>
            </a:endParaRPr>
          </a:p>
        </p:txBody>
      </p:sp>
      <p:sp>
        <p:nvSpPr>
          <p:cNvPr id="2" name="Rectangle 1">
            <a:extLst>
              <a:ext uri="{FF2B5EF4-FFF2-40B4-BE49-F238E27FC236}">
                <a16:creationId xmlns:a16="http://schemas.microsoft.com/office/drawing/2014/main" id="{EBD35229-8F75-4380-B5CF-F7AA76EAF8E6}"/>
              </a:ext>
            </a:extLst>
          </p:cNvPr>
          <p:cNvSpPr/>
          <p:nvPr/>
        </p:nvSpPr>
        <p:spPr>
          <a:xfrm>
            <a:off x="3100622" y="2059396"/>
            <a:ext cx="8387834" cy="523220"/>
          </a:xfrm>
          <a:prstGeom prst="rect">
            <a:avLst/>
          </a:prstGeom>
        </p:spPr>
        <p:txBody>
          <a:bodyPr wrap="square">
            <a:spAutoFit/>
          </a:bodyPr>
          <a:lstStyle/>
          <a:p>
            <a:r>
              <a:rPr lang="en-US" sz="2800" dirty="0">
                <a:solidFill>
                  <a:srgbClr val="FF0000"/>
                </a:solidFill>
                <a:latin typeface="Raleway" panose="020B0604020202020204" charset="0"/>
              </a:rPr>
              <a:t>How would you define </a:t>
            </a:r>
            <a:r>
              <a:rPr lang="en-US" sz="2800" b="1" dirty="0">
                <a:solidFill>
                  <a:srgbClr val="FF0000"/>
                </a:solidFill>
                <a:latin typeface="Raleway" panose="020B0604020202020204" charset="0"/>
              </a:rPr>
              <a:t>equality</a:t>
            </a:r>
            <a:r>
              <a:rPr lang="en-US" sz="2800" dirty="0">
                <a:solidFill>
                  <a:srgbClr val="FF0000"/>
                </a:solidFill>
                <a:latin typeface="Raleway" panose="020B0604020202020204" charset="0"/>
              </a:rPr>
              <a:t>? </a:t>
            </a:r>
          </a:p>
        </p:txBody>
      </p:sp>
      <p:sp>
        <p:nvSpPr>
          <p:cNvPr id="15" name="Rectangle 14">
            <a:extLst>
              <a:ext uri="{FF2B5EF4-FFF2-40B4-BE49-F238E27FC236}">
                <a16:creationId xmlns:a16="http://schemas.microsoft.com/office/drawing/2014/main" id="{D29B79AB-45D1-3448-8BBB-EEB22FC53861}"/>
              </a:ext>
            </a:extLst>
          </p:cNvPr>
          <p:cNvSpPr/>
          <p:nvPr/>
        </p:nvSpPr>
        <p:spPr>
          <a:xfrm>
            <a:off x="1082639" y="2625480"/>
            <a:ext cx="9719365" cy="3108543"/>
          </a:xfrm>
          <a:prstGeom prst="rect">
            <a:avLst/>
          </a:prstGeom>
        </p:spPr>
        <p:txBody>
          <a:bodyPr wrap="square">
            <a:spAutoFit/>
          </a:bodyPr>
          <a:lstStyle/>
          <a:p>
            <a:pPr marL="457200" indent="-457200">
              <a:buFont typeface="Arial" panose="020B0604020202020204" pitchFamily="34" charset="0"/>
              <a:buChar char="•"/>
            </a:pPr>
            <a:r>
              <a:rPr lang="en-GB" sz="2800" b="1" dirty="0">
                <a:cs typeface="Arial" pitchFamily="34" charset="0"/>
              </a:rPr>
              <a:t>Independently </a:t>
            </a:r>
            <a:r>
              <a:rPr lang="en-GB" sz="2800" dirty="0">
                <a:cs typeface="Arial" pitchFamily="34" charset="0"/>
              </a:rPr>
              <a:t>write down a couple of sentences to describe what equality means to you</a:t>
            </a:r>
          </a:p>
          <a:p>
            <a:endParaRPr lang="en-GB" sz="2800" dirty="0">
              <a:cs typeface="Arial" pitchFamily="34" charset="0"/>
            </a:endParaRPr>
          </a:p>
          <a:p>
            <a:pPr marL="457200" indent="-457200">
              <a:buFont typeface="Arial" panose="020B0604020202020204" pitchFamily="34" charset="0"/>
              <a:buChar char="•"/>
            </a:pPr>
            <a:r>
              <a:rPr lang="en-GB" sz="2800" b="1" dirty="0">
                <a:cs typeface="Arial" pitchFamily="34" charset="0"/>
              </a:rPr>
              <a:t>In Pairs </a:t>
            </a:r>
            <a:r>
              <a:rPr lang="en-GB" sz="2800" dirty="0">
                <a:cs typeface="Arial" pitchFamily="34" charset="0"/>
              </a:rPr>
              <a:t>share your thoughts. Together, try and come up with a definition that includes both of your ideas</a:t>
            </a:r>
          </a:p>
          <a:p>
            <a:endParaRPr lang="en-GB" sz="2800" dirty="0">
              <a:cs typeface="Arial" pitchFamily="34" charset="0"/>
            </a:endParaRPr>
          </a:p>
          <a:p>
            <a:pPr marL="457200" indent="-457200">
              <a:buFont typeface="Arial" panose="020B0604020202020204" pitchFamily="34" charset="0"/>
              <a:buChar char="•"/>
            </a:pPr>
            <a:r>
              <a:rPr lang="en-GB" sz="2800" b="1" dirty="0">
                <a:cs typeface="Arial" pitchFamily="34" charset="0"/>
              </a:rPr>
              <a:t>Share </a:t>
            </a:r>
            <a:r>
              <a:rPr lang="en-GB" sz="2800" dirty="0">
                <a:cs typeface="Arial" pitchFamily="34" charset="0"/>
              </a:rPr>
              <a:t>your thoughts with the class</a:t>
            </a:r>
            <a:endParaRPr lang="en-GB" sz="2800" b="1" dirty="0">
              <a:cs typeface="Arial" pitchFamily="34" charset="0"/>
            </a:endParaRPr>
          </a:p>
        </p:txBody>
      </p:sp>
      <p:sp>
        <p:nvSpPr>
          <p:cNvPr id="16" name="Rectangle 15">
            <a:extLst>
              <a:ext uri="{FF2B5EF4-FFF2-40B4-BE49-F238E27FC236}">
                <a16:creationId xmlns:a16="http://schemas.microsoft.com/office/drawing/2014/main" id="{E91C7067-7E77-6C4F-9C0F-A3079C25B007}"/>
              </a:ext>
            </a:extLst>
          </p:cNvPr>
          <p:cNvSpPr/>
          <p:nvPr/>
        </p:nvSpPr>
        <p:spPr>
          <a:xfrm>
            <a:off x="2089352" y="6055546"/>
            <a:ext cx="8387834" cy="523220"/>
          </a:xfrm>
          <a:prstGeom prst="rect">
            <a:avLst/>
          </a:prstGeom>
        </p:spPr>
        <p:txBody>
          <a:bodyPr wrap="square">
            <a:spAutoFit/>
          </a:bodyPr>
          <a:lstStyle/>
          <a:p>
            <a:r>
              <a:rPr lang="en-US" sz="2800" dirty="0">
                <a:solidFill>
                  <a:srgbClr val="FF0000"/>
                </a:solidFill>
                <a:latin typeface="Raleway" panose="020B0604020202020204" charset="0"/>
              </a:rPr>
              <a:t>Can you all agree on one definition of </a:t>
            </a:r>
            <a:r>
              <a:rPr lang="en-US" sz="2800" b="1" dirty="0">
                <a:solidFill>
                  <a:srgbClr val="FF0000"/>
                </a:solidFill>
                <a:latin typeface="Raleway" panose="020B0604020202020204" charset="0"/>
              </a:rPr>
              <a:t>equality?</a:t>
            </a:r>
          </a:p>
        </p:txBody>
      </p:sp>
    </p:spTree>
    <p:extLst>
      <p:ext uri="{BB962C8B-B14F-4D97-AF65-F5344CB8AC3E}">
        <p14:creationId xmlns:p14="http://schemas.microsoft.com/office/powerpoint/2010/main" val="315281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454791" y="237208"/>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8446670" y="4845626"/>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3051952" y="6661151"/>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313834" y="277184"/>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Reduced Inequalities </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2" name="Google Shape;152;p16"/>
          <p:cNvSpPr/>
          <p:nvPr/>
        </p:nvSpPr>
        <p:spPr>
          <a:xfrm rot="10800000" flipH="1">
            <a:off x="1492521" y="985651"/>
            <a:ext cx="8678482"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sp>
        <p:nvSpPr>
          <p:cNvPr id="26" name="Rectangle 25">
            <a:extLst>
              <a:ext uri="{FF2B5EF4-FFF2-40B4-BE49-F238E27FC236}">
                <a16:creationId xmlns:a16="http://schemas.microsoft.com/office/drawing/2014/main" id="{528E0ADF-BD36-4FD1-8AD0-C9064E77FA3B}"/>
              </a:ext>
            </a:extLst>
          </p:cNvPr>
          <p:cNvSpPr/>
          <p:nvPr/>
        </p:nvSpPr>
        <p:spPr>
          <a:xfrm>
            <a:off x="1310791" y="1247801"/>
            <a:ext cx="9144000" cy="400110"/>
          </a:xfrm>
          <a:prstGeom prst="rect">
            <a:avLst/>
          </a:prstGeom>
          <a:solidFill>
            <a:schemeClr val="accent1">
              <a:lumMod val="40000"/>
              <a:lumOff val="60000"/>
            </a:schemeClr>
          </a:solidFill>
        </p:spPr>
        <p:txBody>
          <a:bodyPr wrap="square">
            <a:spAutoFit/>
          </a:bodyPr>
          <a:lstStyle/>
          <a:p>
            <a:pPr algn="ctr">
              <a:spcAft>
                <a:spcPts val="661"/>
              </a:spcAft>
            </a:pPr>
            <a:r>
              <a:rPr lang="en-GB" altLang="en-US" sz="2000" b="1" dirty="0">
                <a:solidFill>
                  <a:srgbClr val="595959"/>
                </a:solidFill>
                <a:latin typeface="Raleway" panose="020B0604020202020204" charset="0"/>
              </a:rPr>
              <a:t>Activity 2 – How will the cake be shared?</a:t>
            </a:r>
          </a:p>
        </p:txBody>
      </p:sp>
      <p:pic>
        <p:nvPicPr>
          <p:cNvPr id="1028" name="Picture 4" descr="Chocolate Cake Beside Chopping Board on Table">
            <a:extLst>
              <a:ext uri="{FF2B5EF4-FFF2-40B4-BE49-F238E27FC236}">
                <a16:creationId xmlns:a16="http://schemas.microsoft.com/office/drawing/2014/main" id="{BA814040-1E41-D246-AF55-13707E2D6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450" y="1826726"/>
            <a:ext cx="2661684" cy="39925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2C0F196C-D20F-7F45-A970-8E6337959E57}"/>
              </a:ext>
            </a:extLst>
          </p:cNvPr>
          <p:cNvCxnSpPr/>
          <p:nvPr/>
        </p:nvCxnSpPr>
        <p:spPr>
          <a:xfrm flipH="1">
            <a:off x="2817741" y="2353603"/>
            <a:ext cx="1265275" cy="223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72ED24-D9DE-0940-B548-45BC586A891D}"/>
              </a:ext>
            </a:extLst>
          </p:cNvPr>
          <p:cNvCxnSpPr>
            <a:cxnSpLocks/>
          </p:cNvCxnSpPr>
          <p:nvPr/>
        </p:nvCxnSpPr>
        <p:spPr>
          <a:xfrm flipV="1">
            <a:off x="7169890" y="2756629"/>
            <a:ext cx="929664" cy="294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C0C12B-CF4E-3C4C-9AB5-FAFB1C0B64FC}"/>
              </a:ext>
            </a:extLst>
          </p:cNvPr>
          <p:cNvCxnSpPr>
            <a:cxnSpLocks/>
          </p:cNvCxnSpPr>
          <p:nvPr/>
        </p:nvCxnSpPr>
        <p:spPr>
          <a:xfrm flipH="1">
            <a:off x="2699715" y="3822989"/>
            <a:ext cx="1265276" cy="11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FD0A29-BCAE-E849-81DE-53E416D76E7F}"/>
              </a:ext>
            </a:extLst>
          </p:cNvPr>
          <p:cNvCxnSpPr>
            <a:cxnSpLocks/>
          </p:cNvCxnSpPr>
          <p:nvPr/>
        </p:nvCxnSpPr>
        <p:spPr>
          <a:xfrm>
            <a:off x="7112700" y="4089731"/>
            <a:ext cx="9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58645A-43E0-A141-A7B2-8975EBB9ECCF}"/>
              </a:ext>
            </a:extLst>
          </p:cNvPr>
          <p:cNvSpPr/>
          <p:nvPr/>
        </p:nvSpPr>
        <p:spPr>
          <a:xfrm>
            <a:off x="1184749" y="2323438"/>
            <a:ext cx="1519904" cy="923330"/>
          </a:xfrm>
          <a:prstGeom prst="rect">
            <a:avLst/>
          </a:prstGeom>
        </p:spPr>
        <p:txBody>
          <a:bodyPr wrap="square">
            <a:spAutoFit/>
          </a:bodyPr>
          <a:lstStyle/>
          <a:p>
            <a:pPr algn="ctr"/>
            <a:r>
              <a:rPr lang="en-GB" dirty="0">
                <a:latin typeface="Arial" pitchFamily="34" charset="0"/>
                <a:cs typeface="Arial" pitchFamily="34" charset="0"/>
              </a:rPr>
              <a:t>Who will get the biggest slice?</a:t>
            </a:r>
          </a:p>
        </p:txBody>
      </p:sp>
      <p:sp>
        <p:nvSpPr>
          <p:cNvPr id="32" name="Rectangle 31">
            <a:extLst>
              <a:ext uri="{FF2B5EF4-FFF2-40B4-BE49-F238E27FC236}">
                <a16:creationId xmlns:a16="http://schemas.microsoft.com/office/drawing/2014/main" id="{6F906F1D-F7E8-9B4B-95FD-A7EE0476863F}"/>
              </a:ext>
            </a:extLst>
          </p:cNvPr>
          <p:cNvSpPr/>
          <p:nvPr/>
        </p:nvSpPr>
        <p:spPr>
          <a:xfrm>
            <a:off x="1259671" y="3645297"/>
            <a:ext cx="1519904" cy="1200329"/>
          </a:xfrm>
          <a:prstGeom prst="rect">
            <a:avLst/>
          </a:prstGeom>
        </p:spPr>
        <p:txBody>
          <a:bodyPr wrap="square">
            <a:spAutoFit/>
          </a:bodyPr>
          <a:lstStyle/>
          <a:p>
            <a:pPr algn="ctr"/>
            <a:r>
              <a:rPr lang="en-GB" dirty="0">
                <a:latin typeface="Arial" pitchFamily="34" charset="0"/>
                <a:cs typeface="Arial" pitchFamily="34" charset="0"/>
              </a:rPr>
              <a:t>Who deserves the smallest slice?</a:t>
            </a:r>
          </a:p>
        </p:txBody>
      </p:sp>
      <p:sp>
        <p:nvSpPr>
          <p:cNvPr id="33" name="Rectangle 32">
            <a:extLst>
              <a:ext uri="{FF2B5EF4-FFF2-40B4-BE49-F238E27FC236}">
                <a16:creationId xmlns:a16="http://schemas.microsoft.com/office/drawing/2014/main" id="{0596324D-3F29-FB40-BC05-5264BB0F45FC}"/>
              </a:ext>
            </a:extLst>
          </p:cNvPr>
          <p:cNvSpPr/>
          <p:nvPr/>
        </p:nvSpPr>
        <p:spPr>
          <a:xfrm>
            <a:off x="8140590" y="2127412"/>
            <a:ext cx="1519904" cy="923330"/>
          </a:xfrm>
          <a:prstGeom prst="rect">
            <a:avLst/>
          </a:prstGeom>
        </p:spPr>
        <p:txBody>
          <a:bodyPr wrap="square">
            <a:spAutoFit/>
          </a:bodyPr>
          <a:lstStyle/>
          <a:p>
            <a:pPr algn="ctr"/>
            <a:r>
              <a:rPr lang="en-GB" dirty="0">
                <a:latin typeface="Arial" pitchFamily="34" charset="0"/>
                <a:cs typeface="Arial" pitchFamily="34" charset="0"/>
              </a:rPr>
              <a:t>Do we all deserve the same?</a:t>
            </a:r>
          </a:p>
        </p:txBody>
      </p:sp>
      <p:cxnSp>
        <p:nvCxnSpPr>
          <p:cNvPr id="34" name="Straight Arrow Connector 33">
            <a:extLst>
              <a:ext uri="{FF2B5EF4-FFF2-40B4-BE49-F238E27FC236}">
                <a16:creationId xmlns:a16="http://schemas.microsoft.com/office/drawing/2014/main" id="{86B9EF46-2DDC-7243-950B-9C8966E759CE}"/>
              </a:ext>
            </a:extLst>
          </p:cNvPr>
          <p:cNvCxnSpPr>
            <a:cxnSpLocks/>
          </p:cNvCxnSpPr>
          <p:nvPr/>
        </p:nvCxnSpPr>
        <p:spPr>
          <a:xfrm flipH="1">
            <a:off x="3313283" y="5314740"/>
            <a:ext cx="808602" cy="295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F8BE5E2-A10C-5C4C-A0C9-C3847B790B82}"/>
              </a:ext>
            </a:extLst>
          </p:cNvPr>
          <p:cNvSpPr/>
          <p:nvPr/>
        </p:nvSpPr>
        <p:spPr>
          <a:xfrm>
            <a:off x="8228080" y="3757665"/>
            <a:ext cx="1519904" cy="923330"/>
          </a:xfrm>
          <a:prstGeom prst="rect">
            <a:avLst/>
          </a:prstGeom>
        </p:spPr>
        <p:txBody>
          <a:bodyPr wrap="square">
            <a:spAutoFit/>
          </a:bodyPr>
          <a:lstStyle/>
          <a:p>
            <a:pPr algn="ctr"/>
            <a:r>
              <a:rPr lang="en-GB" dirty="0">
                <a:latin typeface="Arial" pitchFamily="34" charset="0"/>
                <a:cs typeface="Arial" pitchFamily="34" charset="0"/>
              </a:rPr>
              <a:t>Who will get the smallest slice?</a:t>
            </a:r>
          </a:p>
        </p:txBody>
      </p:sp>
      <p:sp>
        <p:nvSpPr>
          <p:cNvPr id="40" name="Rectangle 39">
            <a:extLst>
              <a:ext uri="{FF2B5EF4-FFF2-40B4-BE49-F238E27FC236}">
                <a16:creationId xmlns:a16="http://schemas.microsoft.com/office/drawing/2014/main" id="{558B47A7-0A41-7E49-861E-735987856604}"/>
              </a:ext>
            </a:extLst>
          </p:cNvPr>
          <p:cNvSpPr/>
          <p:nvPr/>
        </p:nvSpPr>
        <p:spPr>
          <a:xfrm>
            <a:off x="1691907" y="5215850"/>
            <a:ext cx="1693904" cy="923330"/>
          </a:xfrm>
          <a:prstGeom prst="rect">
            <a:avLst/>
          </a:prstGeom>
        </p:spPr>
        <p:txBody>
          <a:bodyPr wrap="square">
            <a:spAutoFit/>
          </a:bodyPr>
          <a:lstStyle/>
          <a:p>
            <a:pPr algn="ctr"/>
            <a:r>
              <a:rPr lang="en-GB" dirty="0">
                <a:latin typeface="Arial" pitchFamily="34" charset="0"/>
                <a:cs typeface="Arial" pitchFamily="34" charset="0"/>
              </a:rPr>
              <a:t>Who deserves the biggest slice?</a:t>
            </a:r>
          </a:p>
        </p:txBody>
      </p:sp>
      <p:cxnSp>
        <p:nvCxnSpPr>
          <p:cNvPr id="41" name="Straight Arrow Connector 40">
            <a:extLst>
              <a:ext uri="{FF2B5EF4-FFF2-40B4-BE49-F238E27FC236}">
                <a16:creationId xmlns:a16="http://schemas.microsoft.com/office/drawing/2014/main" id="{C80FB972-E92D-0547-A315-BC7740E3F028}"/>
              </a:ext>
            </a:extLst>
          </p:cNvPr>
          <p:cNvCxnSpPr>
            <a:cxnSpLocks/>
          </p:cNvCxnSpPr>
          <p:nvPr/>
        </p:nvCxnSpPr>
        <p:spPr>
          <a:xfrm>
            <a:off x="7109460" y="5293215"/>
            <a:ext cx="1031130" cy="166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350E720-1858-214A-860E-A9FDECFDEED5}"/>
              </a:ext>
            </a:extLst>
          </p:cNvPr>
          <p:cNvSpPr/>
          <p:nvPr/>
        </p:nvSpPr>
        <p:spPr>
          <a:xfrm>
            <a:off x="8140590" y="5162318"/>
            <a:ext cx="1800852" cy="646331"/>
          </a:xfrm>
          <a:prstGeom prst="rect">
            <a:avLst/>
          </a:prstGeom>
        </p:spPr>
        <p:txBody>
          <a:bodyPr wrap="square">
            <a:spAutoFit/>
          </a:bodyPr>
          <a:lstStyle/>
          <a:p>
            <a:pPr algn="ctr"/>
            <a:r>
              <a:rPr lang="en-GB" dirty="0">
                <a:latin typeface="Arial" pitchFamily="34" charset="0"/>
                <a:cs typeface="Arial" pitchFamily="34" charset="0"/>
              </a:rPr>
              <a:t>Who doesn’t deserve any?</a:t>
            </a:r>
          </a:p>
        </p:txBody>
      </p:sp>
      <p:sp>
        <p:nvSpPr>
          <p:cNvPr id="44" name="Rectangle 43">
            <a:extLst>
              <a:ext uri="{FF2B5EF4-FFF2-40B4-BE49-F238E27FC236}">
                <a16:creationId xmlns:a16="http://schemas.microsoft.com/office/drawing/2014/main" id="{2F09B0F8-F8C6-8B4C-99E2-FD7E2D218F5E}"/>
              </a:ext>
            </a:extLst>
          </p:cNvPr>
          <p:cNvSpPr/>
          <p:nvPr/>
        </p:nvSpPr>
        <p:spPr>
          <a:xfrm>
            <a:off x="3893549" y="6124834"/>
            <a:ext cx="5470397" cy="400110"/>
          </a:xfrm>
          <a:prstGeom prst="rect">
            <a:avLst/>
          </a:prstGeom>
        </p:spPr>
        <p:txBody>
          <a:bodyPr wrap="square">
            <a:spAutoFit/>
          </a:bodyPr>
          <a:lstStyle/>
          <a:p>
            <a:r>
              <a:rPr lang="en-US" sz="2000" dirty="0">
                <a:solidFill>
                  <a:srgbClr val="FF0000"/>
                </a:solidFill>
                <a:latin typeface="Raleway" panose="020B0604020202020204" charset="0"/>
              </a:rPr>
              <a:t>How can we make this fairer?</a:t>
            </a:r>
          </a:p>
        </p:txBody>
      </p:sp>
    </p:spTree>
    <p:extLst>
      <p:ext uri="{BB962C8B-B14F-4D97-AF65-F5344CB8AC3E}">
        <p14:creationId xmlns:p14="http://schemas.microsoft.com/office/powerpoint/2010/main" val="224016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6283</TotalTime>
  <Words>2479</Words>
  <Application>Microsoft Office PowerPoint</Application>
  <PresentationFormat>Widescreen</PresentationFormat>
  <Paragraphs>214</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Prompt</vt:lpstr>
      <vt:lpstr>Raleway</vt:lpstr>
      <vt:lpstr>Raleway ExtraBold</vt:lpstr>
      <vt:lpstr>Roboto</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Clarke</dc:creator>
  <cp:lastModifiedBy>Kevin Ayre</cp:lastModifiedBy>
  <cp:revision>106</cp:revision>
  <dcterms:created xsi:type="dcterms:W3CDTF">2020-07-27T11:16:23Z</dcterms:created>
  <dcterms:modified xsi:type="dcterms:W3CDTF">2020-08-26T14:53:59Z</dcterms:modified>
</cp:coreProperties>
</file>