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317" r:id="rId2"/>
    <p:sldId id="318" r:id="rId3"/>
    <p:sldId id="316" r:id="rId4"/>
    <p:sldId id="303" r:id="rId5"/>
    <p:sldId id="304" r:id="rId6"/>
    <p:sldId id="307" r:id="rId7"/>
    <p:sldId id="308" r:id="rId8"/>
    <p:sldId id="309" r:id="rId9"/>
    <p:sldId id="310" r:id="rId10"/>
    <p:sldId id="311" r:id="rId11"/>
    <p:sldId id="312" r:id="rId12"/>
    <p:sldId id="313" r:id="rId13"/>
    <p:sldId id="319" r:id="rId14"/>
    <p:sldId id="305" r:id="rId15"/>
    <p:sldId id="314" r:id="rId16"/>
    <p:sldId id="320" r:id="rId17"/>
    <p:sldId id="270" r:id="rId18"/>
    <p:sldId id="271" r:id="rId19"/>
    <p:sldId id="273" r:id="rId20"/>
    <p:sldId id="30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3" d="100"/>
          <a:sy n="103" d="100"/>
        </p:scale>
        <p:origin x="138"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B1B998-3635-46FA-8A2D-E50BCEDBEED6}" type="datetimeFigureOut">
              <a:rPr lang="en-GB" smtClean="0"/>
              <a:t>26/08/2020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DAB82A-15BF-47D6-98CD-EE8D182B1C82}" type="slidenum">
              <a:rPr lang="en-GB" smtClean="0"/>
              <a:t>‹#›</a:t>
            </a:fld>
            <a:endParaRPr lang="en-GB"/>
          </a:p>
        </p:txBody>
      </p:sp>
    </p:spTree>
    <p:extLst>
      <p:ext uri="{BB962C8B-B14F-4D97-AF65-F5344CB8AC3E}">
        <p14:creationId xmlns:p14="http://schemas.microsoft.com/office/powerpoint/2010/main" val="38399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9045529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43212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5229346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1356762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560699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936553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6478447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463112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0868018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674152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612205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3430042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12236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1977613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694486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2341973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1742324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102477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7143350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4c7a48efbc_0_48: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4c7a48efbc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19906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F4EFA-7EF6-4ADF-857D-3CD1D5DF764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8C50778-6529-467D-A23A-0045A94FBF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8DE83A9-1ADF-48FC-BC86-39353FB5B2BB}"/>
              </a:ext>
            </a:extLst>
          </p:cNvPr>
          <p:cNvSpPr>
            <a:spLocks noGrp="1"/>
          </p:cNvSpPr>
          <p:nvPr>
            <p:ph type="dt" sz="half" idx="10"/>
          </p:nvPr>
        </p:nvSpPr>
        <p:spPr/>
        <p:txBody>
          <a:bodyPr/>
          <a:lstStyle/>
          <a:p>
            <a:fld id="{F2EEA1B5-82B3-4C4A-A8AC-3CBCE1C546DC}" type="datetimeFigureOut">
              <a:rPr lang="en-GB" smtClean="0"/>
              <a:t>26/08/2020</a:t>
            </a:fld>
            <a:endParaRPr lang="en-GB"/>
          </a:p>
        </p:txBody>
      </p:sp>
      <p:sp>
        <p:nvSpPr>
          <p:cNvPr id="5" name="Footer Placeholder 4">
            <a:extLst>
              <a:ext uri="{FF2B5EF4-FFF2-40B4-BE49-F238E27FC236}">
                <a16:creationId xmlns:a16="http://schemas.microsoft.com/office/drawing/2014/main" id="{8F367097-6146-421D-8D7F-6ECF67693D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FA8017C-5C6A-4D53-98D6-05D103412683}"/>
              </a:ext>
            </a:extLst>
          </p:cNvPr>
          <p:cNvSpPr>
            <a:spLocks noGrp="1"/>
          </p:cNvSpPr>
          <p:nvPr>
            <p:ph type="sldNum" sz="quarter" idx="12"/>
          </p:nvPr>
        </p:nvSpPr>
        <p:spPr/>
        <p:txBody>
          <a:bodyPr/>
          <a:lstStyle/>
          <a:p>
            <a:fld id="{B7B25061-E305-412E-82E0-C779DF9DE1F6}" type="slidenum">
              <a:rPr lang="en-GB" smtClean="0"/>
              <a:t>‹#›</a:t>
            </a:fld>
            <a:endParaRPr lang="en-GB"/>
          </a:p>
        </p:txBody>
      </p:sp>
    </p:spTree>
    <p:extLst>
      <p:ext uri="{BB962C8B-B14F-4D97-AF65-F5344CB8AC3E}">
        <p14:creationId xmlns:p14="http://schemas.microsoft.com/office/powerpoint/2010/main" val="3890764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867B0-0036-40FB-83A4-094E6646EAF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A10D9D1-9B47-4078-902E-38B18A0011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DF746F-D5D5-4C76-88E2-DC7DA0B049B4}"/>
              </a:ext>
            </a:extLst>
          </p:cNvPr>
          <p:cNvSpPr>
            <a:spLocks noGrp="1"/>
          </p:cNvSpPr>
          <p:nvPr>
            <p:ph type="dt" sz="half" idx="10"/>
          </p:nvPr>
        </p:nvSpPr>
        <p:spPr/>
        <p:txBody>
          <a:bodyPr/>
          <a:lstStyle/>
          <a:p>
            <a:fld id="{F2EEA1B5-82B3-4C4A-A8AC-3CBCE1C546DC}" type="datetimeFigureOut">
              <a:rPr lang="en-GB" smtClean="0"/>
              <a:t>26/08/2020</a:t>
            </a:fld>
            <a:endParaRPr lang="en-GB"/>
          </a:p>
        </p:txBody>
      </p:sp>
      <p:sp>
        <p:nvSpPr>
          <p:cNvPr id="5" name="Footer Placeholder 4">
            <a:extLst>
              <a:ext uri="{FF2B5EF4-FFF2-40B4-BE49-F238E27FC236}">
                <a16:creationId xmlns:a16="http://schemas.microsoft.com/office/drawing/2014/main" id="{432F40C1-8D02-410C-9B42-C0FF461D72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D8B585-717B-4F6D-8A1D-A4B08E48A5CE}"/>
              </a:ext>
            </a:extLst>
          </p:cNvPr>
          <p:cNvSpPr>
            <a:spLocks noGrp="1"/>
          </p:cNvSpPr>
          <p:nvPr>
            <p:ph type="sldNum" sz="quarter" idx="12"/>
          </p:nvPr>
        </p:nvSpPr>
        <p:spPr/>
        <p:txBody>
          <a:bodyPr/>
          <a:lstStyle/>
          <a:p>
            <a:fld id="{B7B25061-E305-412E-82E0-C779DF9DE1F6}" type="slidenum">
              <a:rPr lang="en-GB" smtClean="0"/>
              <a:t>‹#›</a:t>
            </a:fld>
            <a:endParaRPr lang="en-GB"/>
          </a:p>
        </p:txBody>
      </p:sp>
    </p:spTree>
    <p:extLst>
      <p:ext uri="{BB962C8B-B14F-4D97-AF65-F5344CB8AC3E}">
        <p14:creationId xmlns:p14="http://schemas.microsoft.com/office/powerpoint/2010/main" val="2492447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72A343-7EFD-4B32-8A21-DA73161CF48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82CC1CB-2B9A-442A-BEB5-192EAB58779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DD40A5-8B5D-4DC3-8584-1E8FD3A95342}"/>
              </a:ext>
            </a:extLst>
          </p:cNvPr>
          <p:cNvSpPr>
            <a:spLocks noGrp="1"/>
          </p:cNvSpPr>
          <p:nvPr>
            <p:ph type="dt" sz="half" idx="10"/>
          </p:nvPr>
        </p:nvSpPr>
        <p:spPr/>
        <p:txBody>
          <a:bodyPr/>
          <a:lstStyle/>
          <a:p>
            <a:fld id="{F2EEA1B5-82B3-4C4A-A8AC-3CBCE1C546DC}" type="datetimeFigureOut">
              <a:rPr lang="en-GB" smtClean="0"/>
              <a:t>26/08/2020</a:t>
            </a:fld>
            <a:endParaRPr lang="en-GB"/>
          </a:p>
        </p:txBody>
      </p:sp>
      <p:sp>
        <p:nvSpPr>
          <p:cNvPr id="5" name="Footer Placeholder 4">
            <a:extLst>
              <a:ext uri="{FF2B5EF4-FFF2-40B4-BE49-F238E27FC236}">
                <a16:creationId xmlns:a16="http://schemas.microsoft.com/office/drawing/2014/main" id="{53B6F1EE-DF86-4755-8F40-8E68748976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79D214-EEC8-43F9-917F-EF2B3E1ED6C7}"/>
              </a:ext>
            </a:extLst>
          </p:cNvPr>
          <p:cNvSpPr>
            <a:spLocks noGrp="1"/>
          </p:cNvSpPr>
          <p:nvPr>
            <p:ph type="sldNum" sz="quarter" idx="12"/>
          </p:nvPr>
        </p:nvSpPr>
        <p:spPr/>
        <p:txBody>
          <a:bodyPr/>
          <a:lstStyle/>
          <a:p>
            <a:fld id="{B7B25061-E305-412E-82E0-C779DF9DE1F6}" type="slidenum">
              <a:rPr lang="en-GB" smtClean="0"/>
              <a:t>‹#›</a:t>
            </a:fld>
            <a:endParaRPr lang="en-GB"/>
          </a:p>
        </p:txBody>
      </p:sp>
    </p:spTree>
    <p:extLst>
      <p:ext uri="{BB962C8B-B14F-4D97-AF65-F5344CB8AC3E}">
        <p14:creationId xmlns:p14="http://schemas.microsoft.com/office/powerpoint/2010/main" val="39404549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7" y="593392"/>
            <a:ext cx="11360926" cy="763666"/>
          </a:xfrm>
          <a:prstGeom prst="rect">
            <a:avLst/>
          </a:prstGeom>
          <a:noFill/>
          <a:ln>
            <a:noFill/>
          </a:ln>
        </p:spPr>
        <p:txBody>
          <a:bodyPr spcFirstLastPara="1" wrap="square" lIns="116050" tIns="116050" rIns="116050" bIns="116050" anchor="t" anchorCtr="0">
            <a:noAutofit/>
          </a:bodyPr>
          <a:lstStyle>
            <a:lvl1pPr lvl="0" algn="l">
              <a:lnSpc>
                <a:spcPct val="100000"/>
              </a:lnSpc>
              <a:spcBef>
                <a:spcPts val="0"/>
              </a:spcBef>
              <a:spcAft>
                <a:spcPts val="0"/>
              </a:spcAft>
              <a:buSzPts val="3600"/>
              <a:buNone/>
              <a:defRPr/>
            </a:lvl1pPr>
            <a:lvl2pPr lvl="1" algn="l">
              <a:lnSpc>
                <a:spcPct val="100000"/>
              </a:lnSpc>
              <a:spcBef>
                <a:spcPts val="0"/>
              </a:spcBef>
              <a:spcAft>
                <a:spcPts val="0"/>
              </a:spcAft>
              <a:buSzPts val="3600"/>
              <a:buNone/>
              <a:defRPr/>
            </a:lvl2pPr>
            <a:lvl3pPr lvl="2" algn="l">
              <a:lnSpc>
                <a:spcPct val="100000"/>
              </a:lnSpc>
              <a:spcBef>
                <a:spcPts val="0"/>
              </a:spcBef>
              <a:spcAft>
                <a:spcPts val="0"/>
              </a:spcAft>
              <a:buSzPts val="3600"/>
              <a:buNone/>
              <a:defRPr/>
            </a:lvl3pPr>
            <a:lvl4pPr lvl="3" algn="l">
              <a:lnSpc>
                <a:spcPct val="100000"/>
              </a:lnSpc>
              <a:spcBef>
                <a:spcPts val="0"/>
              </a:spcBef>
              <a:spcAft>
                <a:spcPts val="0"/>
              </a:spcAft>
              <a:buSzPts val="3600"/>
              <a:buNone/>
              <a:defRPr/>
            </a:lvl4pPr>
            <a:lvl5pPr lvl="4" algn="l">
              <a:lnSpc>
                <a:spcPct val="100000"/>
              </a:lnSpc>
              <a:spcBef>
                <a:spcPts val="0"/>
              </a:spcBef>
              <a:spcAft>
                <a:spcPts val="0"/>
              </a:spcAft>
              <a:buSzPts val="3600"/>
              <a:buNone/>
              <a:defRPr/>
            </a:lvl5pPr>
            <a:lvl6pPr lvl="5" algn="l">
              <a:lnSpc>
                <a:spcPct val="100000"/>
              </a:lnSpc>
              <a:spcBef>
                <a:spcPts val="0"/>
              </a:spcBef>
              <a:spcAft>
                <a:spcPts val="0"/>
              </a:spcAft>
              <a:buSzPts val="3600"/>
              <a:buNone/>
              <a:defRPr/>
            </a:lvl6pPr>
            <a:lvl7pPr lvl="6" algn="l">
              <a:lnSpc>
                <a:spcPct val="100000"/>
              </a:lnSpc>
              <a:spcBef>
                <a:spcPts val="0"/>
              </a:spcBef>
              <a:spcAft>
                <a:spcPts val="0"/>
              </a:spcAft>
              <a:buSzPts val="3600"/>
              <a:buNone/>
              <a:defRPr/>
            </a:lvl7pPr>
            <a:lvl8pPr lvl="7" algn="l">
              <a:lnSpc>
                <a:spcPct val="100000"/>
              </a:lnSpc>
              <a:spcBef>
                <a:spcPts val="0"/>
              </a:spcBef>
              <a:spcAft>
                <a:spcPts val="0"/>
              </a:spcAft>
              <a:buSzPts val="3600"/>
              <a:buNone/>
              <a:defRPr/>
            </a:lvl8pPr>
            <a:lvl9pPr lvl="8" algn="l">
              <a:lnSpc>
                <a:spcPct val="100000"/>
              </a:lnSpc>
              <a:spcBef>
                <a:spcPts val="0"/>
              </a:spcBef>
              <a:spcAft>
                <a:spcPts val="0"/>
              </a:spcAft>
              <a:buSzPts val="3600"/>
              <a:buNone/>
              <a:defRPr/>
            </a:lvl9pPr>
          </a:lstStyle>
          <a:p>
            <a:endParaRPr/>
          </a:p>
        </p:txBody>
      </p:sp>
      <p:sp>
        <p:nvSpPr>
          <p:cNvPr id="18" name="Google Shape;18;p4"/>
          <p:cNvSpPr txBox="1">
            <a:spLocks noGrp="1"/>
          </p:cNvSpPr>
          <p:nvPr>
            <p:ph type="body" idx="1"/>
          </p:nvPr>
        </p:nvSpPr>
        <p:spPr>
          <a:xfrm>
            <a:off x="415607" y="1536700"/>
            <a:ext cx="11360926" cy="4555323"/>
          </a:xfrm>
          <a:prstGeom prst="rect">
            <a:avLst/>
          </a:prstGeom>
          <a:noFill/>
          <a:ln>
            <a:noFill/>
          </a:ln>
        </p:spPr>
        <p:txBody>
          <a:bodyPr spcFirstLastPara="1" wrap="square" lIns="116050" tIns="116050" rIns="116050" bIns="116050" anchor="t" anchorCtr="0">
            <a:noAutofit/>
          </a:bodyPr>
          <a:lstStyle>
            <a:lvl1pPr marL="414772" lvl="0" indent="-339882" algn="l">
              <a:lnSpc>
                <a:spcPct val="115000"/>
              </a:lnSpc>
              <a:spcBef>
                <a:spcPts val="0"/>
              </a:spcBef>
              <a:spcAft>
                <a:spcPts val="0"/>
              </a:spcAft>
              <a:buSzPts val="2300"/>
              <a:buChar char="●"/>
              <a:defRPr/>
            </a:lvl1pPr>
            <a:lvl2pPr marL="829544" lvl="1" indent="-311079" algn="l">
              <a:lnSpc>
                <a:spcPct val="115000"/>
              </a:lnSpc>
              <a:spcBef>
                <a:spcPts val="1814"/>
              </a:spcBef>
              <a:spcAft>
                <a:spcPts val="0"/>
              </a:spcAft>
              <a:buSzPts val="1800"/>
              <a:buChar char="○"/>
              <a:defRPr/>
            </a:lvl2pPr>
            <a:lvl3pPr marL="1244316" lvl="2" indent="-311079" algn="l">
              <a:lnSpc>
                <a:spcPct val="115000"/>
              </a:lnSpc>
              <a:spcBef>
                <a:spcPts val="1814"/>
              </a:spcBef>
              <a:spcAft>
                <a:spcPts val="0"/>
              </a:spcAft>
              <a:buSzPts val="1800"/>
              <a:buChar char="■"/>
              <a:defRPr/>
            </a:lvl3pPr>
            <a:lvl4pPr marL="1659087" lvl="3" indent="-311079" algn="l">
              <a:lnSpc>
                <a:spcPct val="115000"/>
              </a:lnSpc>
              <a:spcBef>
                <a:spcPts val="1814"/>
              </a:spcBef>
              <a:spcAft>
                <a:spcPts val="0"/>
              </a:spcAft>
              <a:buSzPts val="1800"/>
              <a:buChar char="●"/>
              <a:defRPr/>
            </a:lvl4pPr>
            <a:lvl5pPr marL="2073859" lvl="4" indent="-311079" algn="l">
              <a:lnSpc>
                <a:spcPct val="115000"/>
              </a:lnSpc>
              <a:spcBef>
                <a:spcPts val="1814"/>
              </a:spcBef>
              <a:spcAft>
                <a:spcPts val="0"/>
              </a:spcAft>
              <a:buSzPts val="1800"/>
              <a:buChar char="○"/>
              <a:defRPr/>
            </a:lvl5pPr>
            <a:lvl6pPr marL="2488631" lvl="5" indent="-311079" algn="l">
              <a:lnSpc>
                <a:spcPct val="115000"/>
              </a:lnSpc>
              <a:spcBef>
                <a:spcPts val="1814"/>
              </a:spcBef>
              <a:spcAft>
                <a:spcPts val="0"/>
              </a:spcAft>
              <a:buSzPts val="1800"/>
              <a:buChar char="■"/>
              <a:defRPr/>
            </a:lvl6pPr>
            <a:lvl7pPr marL="2903403" lvl="6" indent="-311079" algn="l">
              <a:lnSpc>
                <a:spcPct val="115000"/>
              </a:lnSpc>
              <a:spcBef>
                <a:spcPts val="1814"/>
              </a:spcBef>
              <a:spcAft>
                <a:spcPts val="0"/>
              </a:spcAft>
              <a:buSzPts val="1800"/>
              <a:buChar char="●"/>
              <a:defRPr/>
            </a:lvl7pPr>
            <a:lvl8pPr marL="3318175" lvl="7" indent="-311079" algn="l">
              <a:lnSpc>
                <a:spcPct val="115000"/>
              </a:lnSpc>
              <a:spcBef>
                <a:spcPts val="1814"/>
              </a:spcBef>
              <a:spcAft>
                <a:spcPts val="0"/>
              </a:spcAft>
              <a:buSzPts val="1800"/>
              <a:buChar char="○"/>
              <a:defRPr/>
            </a:lvl8pPr>
            <a:lvl9pPr marL="3732947" lvl="8" indent="-311079" algn="l">
              <a:lnSpc>
                <a:spcPct val="115000"/>
              </a:lnSpc>
              <a:spcBef>
                <a:spcPts val="1814"/>
              </a:spcBef>
              <a:spcAft>
                <a:spcPts val="1814"/>
              </a:spcAft>
              <a:buSzPts val="1800"/>
              <a:buChar char="■"/>
              <a:defRPr/>
            </a:lvl9pPr>
          </a:lstStyle>
          <a:p>
            <a:endParaRPr/>
          </a:p>
        </p:txBody>
      </p:sp>
      <p:sp>
        <p:nvSpPr>
          <p:cNvPr id="19" name="Google Shape;19;p4"/>
          <p:cNvSpPr txBox="1">
            <a:spLocks noGrp="1"/>
          </p:cNvSpPr>
          <p:nvPr>
            <p:ph type="sldNum" idx="12"/>
          </p:nvPr>
        </p:nvSpPr>
        <p:spPr>
          <a:xfrm>
            <a:off x="11296809" y="6217890"/>
            <a:ext cx="731738" cy="524714"/>
          </a:xfrm>
          <a:prstGeom prst="rect">
            <a:avLst/>
          </a:prstGeom>
          <a:noFill/>
          <a:ln>
            <a:noFill/>
          </a:ln>
        </p:spPr>
        <p:txBody>
          <a:bodyPr spcFirstLastPara="1" wrap="square" lIns="116050" tIns="116050" rIns="116050" bIns="116050" anchor="ctr" anchorCtr="0">
            <a:noAutofit/>
          </a:bodyPr>
          <a:lstStyle>
            <a:lvl1pPr marL="0" marR="0" lvl="0" indent="0" algn="r">
              <a:lnSpc>
                <a:spcPct val="100000"/>
              </a:lnSpc>
              <a:spcBef>
                <a:spcPts val="0"/>
              </a:spcBef>
              <a:spcAft>
                <a:spcPts val="0"/>
              </a:spcAft>
              <a:buClr>
                <a:srgbClr val="000000"/>
              </a:buClr>
              <a:buSzPts val="1300"/>
              <a:buFont typeface="Arial"/>
              <a:buNone/>
              <a:defRPr sz="1179"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179"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179"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179"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179"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179"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179"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179"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179" b="0" i="0" u="none" strike="noStrike" cap="none">
                <a:solidFill>
                  <a:schemeClr val="dk2"/>
                </a:solidFill>
                <a:latin typeface="Arial"/>
                <a:ea typeface="Arial"/>
                <a:cs typeface="Arial"/>
                <a:sym typeface="Arial"/>
              </a:defRPr>
            </a:lvl9pPr>
          </a:lstStyle>
          <a:p>
            <a:fld id="{00000000-1234-1234-1234-123412341234}" type="slidenum">
              <a:rPr lang="it" smtClean="0"/>
              <a:pPr/>
              <a:t>‹#›</a:t>
            </a:fld>
            <a:endParaRPr lang="it"/>
          </a:p>
        </p:txBody>
      </p:sp>
    </p:spTree>
    <p:extLst>
      <p:ext uri="{BB962C8B-B14F-4D97-AF65-F5344CB8AC3E}">
        <p14:creationId xmlns:p14="http://schemas.microsoft.com/office/powerpoint/2010/main" val="1749257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833A5-EE96-4D47-94D6-230ED1801CD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419452B-84B3-47F0-BCC2-A93843B6D55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501B97-ADE5-42B1-8FC3-0A96FC73CC93}"/>
              </a:ext>
            </a:extLst>
          </p:cNvPr>
          <p:cNvSpPr>
            <a:spLocks noGrp="1"/>
          </p:cNvSpPr>
          <p:nvPr>
            <p:ph type="dt" sz="half" idx="10"/>
          </p:nvPr>
        </p:nvSpPr>
        <p:spPr/>
        <p:txBody>
          <a:bodyPr/>
          <a:lstStyle/>
          <a:p>
            <a:fld id="{F2EEA1B5-82B3-4C4A-A8AC-3CBCE1C546DC}" type="datetimeFigureOut">
              <a:rPr lang="en-GB" smtClean="0"/>
              <a:t>26/08/2020</a:t>
            </a:fld>
            <a:endParaRPr lang="en-GB"/>
          </a:p>
        </p:txBody>
      </p:sp>
      <p:sp>
        <p:nvSpPr>
          <p:cNvPr id="5" name="Footer Placeholder 4">
            <a:extLst>
              <a:ext uri="{FF2B5EF4-FFF2-40B4-BE49-F238E27FC236}">
                <a16:creationId xmlns:a16="http://schemas.microsoft.com/office/drawing/2014/main" id="{5710F264-6CBD-419F-A663-3F5FF839C2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253D27-05D0-4821-9E1F-3D543ACCB061}"/>
              </a:ext>
            </a:extLst>
          </p:cNvPr>
          <p:cNvSpPr>
            <a:spLocks noGrp="1"/>
          </p:cNvSpPr>
          <p:nvPr>
            <p:ph type="sldNum" sz="quarter" idx="12"/>
          </p:nvPr>
        </p:nvSpPr>
        <p:spPr/>
        <p:txBody>
          <a:bodyPr/>
          <a:lstStyle/>
          <a:p>
            <a:fld id="{B7B25061-E305-412E-82E0-C779DF9DE1F6}" type="slidenum">
              <a:rPr lang="en-GB" smtClean="0"/>
              <a:t>‹#›</a:t>
            </a:fld>
            <a:endParaRPr lang="en-GB"/>
          </a:p>
        </p:txBody>
      </p:sp>
    </p:spTree>
    <p:extLst>
      <p:ext uri="{BB962C8B-B14F-4D97-AF65-F5344CB8AC3E}">
        <p14:creationId xmlns:p14="http://schemas.microsoft.com/office/powerpoint/2010/main" val="4260737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9C231-1949-45C9-8AD9-12E7AD8B94A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6A7EFE5-DCCD-4CCA-9AFA-F850C434F8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0291C35-BB80-4C1B-9236-2F8E3584600B}"/>
              </a:ext>
            </a:extLst>
          </p:cNvPr>
          <p:cNvSpPr>
            <a:spLocks noGrp="1"/>
          </p:cNvSpPr>
          <p:nvPr>
            <p:ph type="dt" sz="half" idx="10"/>
          </p:nvPr>
        </p:nvSpPr>
        <p:spPr/>
        <p:txBody>
          <a:bodyPr/>
          <a:lstStyle/>
          <a:p>
            <a:fld id="{F2EEA1B5-82B3-4C4A-A8AC-3CBCE1C546DC}" type="datetimeFigureOut">
              <a:rPr lang="en-GB" smtClean="0"/>
              <a:t>26/08/2020</a:t>
            </a:fld>
            <a:endParaRPr lang="en-GB"/>
          </a:p>
        </p:txBody>
      </p:sp>
      <p:sp>
        <p:nvSpPr>
          <p:cNvPr id="5" name="Footer Placeholder 4">
            <a:extLst>
              <a:ext uri="{FF2B5EF4-FFF2-40B4-BE49-F238E27FC236}">
                <a16:creationId xmlns:a16="http://schemas.microsoft.com/office/drawing/2014/main" id="{7CF14045-DE1E-45D3-8CD1-BF88249849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8FC0A9-3772-43E6-A31D-9038E2A7AA31}"/>
              </a:ext>
            </a:extLst>
          </p:cNvPr>
          <p:cNvSpPr>
            <a:spLocks noGrp="1"/>
          </p:cNvSpPr>
          <p:nvPr>
            <p:ph type="sldNum" sz="quarter" idx="12"/>
          </p:nvPr>
        </p:nvSpPr>
        <p:spPr/>
        <p:txBody>
          <a:bodyPr/>
          <a:lstStyle/>
          <a:p>
            <a:fld id="{B7B25061-E305-412E-82E0-C779DF9DE1F6}" type="slidenum">
              <a:rPr lang="en-GB" smtClean="0"/>
              <a:t>‹#›</a:t>
            </a:fld>
            <a:endParaRPr lang="en-GB"/>
          </a:p>
        </p:txBody>
      </p:sp>
    </p:spTree>
    <p:extLst>
      <p:ext uri="{BB962C8B-B14F-4D97-AF65-F5344CB8AC3E}">
        <p14:creationId xmlns:p14="http://schemas.microsoft.com/office/powerpoint/2010/main" val="2514765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8902A-21A3-4DC8-9E18-C0080C679AD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8E90B4-F95C-48F2-BC1F-DB89D76B48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CEDDC06-3960-4632-A06A-927F9678493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5AC8D5A-FAF5-4C06-B0F5-C0A9E595B1E9}"/>
              </a:ext>
            </a:extLst>
          </p:cNvPr>
          <p:cNvSpPr>
            <a:spLocks noGrp="1"/>
          </p:cNvSpPr>
          <p:nvPr>
            <p:ph type="dt" sz="half" idx="10"/>
          </p:nvPr>
        </p:nvSpPr>
        <p:spPr/>
        <p:txBody>
          <a:bodyPr/>
          <a:lstStyle/>
          <a:p>
            <a:fld id="{F2EEA1B5-82B3-4C4A-A8AC-3CBCE1C546DC}" type="datetimeFigureOut">
              <a:rPr lang="en-GB" smtClean="0"/>
              <a:t>26/08/2020</a:t>
            </a:fld>
            <a:endParaRPr lang="en-GB"/>
          </a:p>
        </p:txBody>
      </p:sp>
      <p:sp>
        <p:nvSpPr>
          <p:cNvPr id="6" name="Footer Placeholder 5">
            <a:extLst>
              <a:ext uri="{FF2B5EF4-FFF2-40B4-BE49-F238E27FC236}">
                <a16:creationId xmlns:a16="http://schemas.microsoft.com/office/drawing/2014/main" id="{3EC4D643-078F-408C-823D-6149A76AFF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32D182-583B-4985-8EE3-7710B5B7781C}"/>
              </a:ext>
            </a:extLst>
          </p:cNvPr>
          <p:cNvSpPr>
            <a:spLocks noGrp="1"/>
          </p:cNvSpPr>
          <p:nvPr>
            <p:ph type="sldNum" sz="quarter" idx="12"/>
          </p:nvPr>
        </p:nvSpPr>
        <p:spPr/>
        <p:txBody>
          <a:bodyPr/>
          <a:lstStyle/>
          <a:p>
            <a:fld id="{B7B25061-E305-412E-82E0-C779DF9DE1F6}" type="slidenum">
              <a:rPr lang="en-GB" smtClean="0"/>
              <a:t>‹#›</a:t>
            </a:fld>
            <a:endParaRPr lang="en-GB"/>
          </a:p>
        </p:txBody>
      </p:sp>
    </p:spTree>
    <p:extLst>
      <p:ext uri="{BB962C8B-B14F-4D97-AF65-F5344CB8AC3E}">
        <p14:creationId xmlns:p14="http://schemas.microsoft.com/office/powerpoint/2010/main" val="1088574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6F982-025E-472D-96EE-690C5133ED7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F01235A-6072-4A6E-8BAC-2906AAAF75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6ADBFEB-58C5-4F19-8C62-136474614C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BA9DE7B-9322-421B-9397-B720E684A0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F37BD12-0A44-4D65-9E4A-7A94FD01FD0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9AE2BD4-FFC1-409C-A5F9-AD54822C6729}"/>
              </a:ext>
            </a:extLst>
          </p:cNvPr>
          <p:cNvSpPr>
            <a:spLocks noGrp="1"/>
          </p:cNvSpPr>
          <p:nvPr>
            <p:ph type="dt" sz="half" idx="10"/>
          </p:nvPr>
        </p:nvSpPr>
        <p:spPr/>
        <p:txBody>
          <a:bodyPr/>
          <a:lstStyle/>
          <a:p>
            <a:fld id="{F2EEA1B5-82B3-4C4A-A8AC-3CBCE1C546DC}" type="datetimeFigureOut">
              <a:rPr lang="en-GB" smtClean="0"/>
              <a:t>26/08/2020</a:t>
            </a:fld>
            <a:endParaRPr lang="en-GB"/>
          </a:p>
        </p:txBody>
      </p:sp>
      <p:sp>
        <p:nvSpPr>
          <p:cNvPr id="8" name="Footer Placeholder 7">
            <a:extLst>
              <a:ext uri="{FF2B5EF4-FFF2-40B4-BE49-F238E27FC236}">
                <a16:creationId xmlns:a16="http://schemas.microsoft.com/office/drawing/2014/main" id="{A6A9FD58-4FB5-4117-B9B8-D77DEAABD2F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EF4FC1D-4388-4A35-A2DB-70E9977DA801}"/>
              </a:ext>
            </a:extLst>
          </p:cNvPr>
          <p:cNvSpPr>
            <a:spLocks noGrp="1"/>
          </p:cNvSpPr>
          <p:nvPr>
            <p:ph type="sldNum" sz="quarter" idx="12"/>
          </p:nvPr>
        </p:nvSpPr>
        <p:spPr/>
        <p:txBody>
          <a:bodyPr/>
          <a:lstStyle/>
          <a:p>
            <a:fld id="{B7B25061-E305-412E-82E0-C779DF9DE1F6}" type="slidenum">
              <a:rPr lang="en-GB" smtClean="0"/>
              <a:t>‹#›</a:t>
            </a:fld>
            <a:endParaRPr lang="en-GB"/>
          </a:p>
        </p:txBody>
      </p:sp>
    </p:spTree>
    <p:extLst>
      <p:ext uri="{BB962C8B-B14F-4D97-AF65-F5344CB8AC3E}">
        <p14:creationId xmlns:p14="http://schemas.microsoft.com/office/powerpoint/2010/main" val="609628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6C50E-807D-42E8-B67F-64147C5737D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8134E91-F446-4094-A876-483EEAFFC94E}"/>
              </a:ext>
            </a:extLst>
          </p:cNvPr>
          <p:cNvSpPr>
            <a:spLocks noGrp="1"/>
          </p:cNvSpPr>
          <p:nvPr>
            <p:ph type="dt" sz="half" idx="10"/>
          </p:nvPr>
        </p:nvSpPr>
        <p:spPr/>
        <p:txBody>
          <a:bodyPr/>
          <a:lstStyle/>
          <a:p>
            <a:fld id="{F2EEA1B5-82B3-4C4A-A8AC-3CBCE1C546DC}" type="datetimeFigureOut">
              <a:rPr lang="en-GB" smtClean="0"/>
              <a:t>26/08/2020</a:t>
            </a:fld>
            <a:endParaRPr lang="en-GB"/>
          </a:p>
        </p:txBody>
      </p:sp>
      <p:sp>
        <p:nvSpPr>
          <p:cNvPr id="4" name="Footer Placeholder 3">
            <a:extLst>
              <a:ext uri="{FF2B5EF4-FFF2-40B4-BE49-F238E27FC236}">
                <a16:creationId xmlns:a16="http://schemas.microsoft.com/office/drawing/2014/main" id="{88C7C003-29F6-455A-A0F0-72DE820DFB4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7293ED5-4828-416D-A7E2-033ADBE6BF0A}"/>
              </a:ext>
            </a:extLst>
          </p:cNvPr>
          <p:cNvSpPr>
            <a:spLocks noGrp="1"/>
          </p:cNvSpPr>
          <p:nvPr>
            <p:ph type="sldNum" sz="quarter" idx="12"/>
          </p:nvPr>
        </p:nvSpPr>
        <p:spPr/>
        <p:txBody>
          <a:bodyPr/>
          <a:lstStyle/>
          <a:p>
            <a:fld id="{B7B25061-E305-412E-82E0-C779DF9DE1F6}" type="slidenum">
              <a:rPr lang="en-GB" smtClean="0"/>
              <a:t>‹#›</a:t>
            </a:fld>
            <a:endParaRPr lang="en-GB"/>
          </a:p>
        </p:txBody>
      </p:sp>
    </p:spTree>
    <p:extLst>
      <p:ext uri="{BB962C8B-B14F-4D97-AF65-F5344CB8AC3E}">
        <p14:creationId xmlns:p14="http://schemas.microsoft.com/office/powerpoint/2010/main" val="522863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75DE13-362A-4330-8953-1A01492BF2DC}"/>
              </a:ext>
            </a:extLst>
          </p:cNvPr>
          <p:cNvSpPr>
            <a:spLocks noGrp="1"/>
          </p:cNvSpPr>
          <p:nvPr>
            <p:ph type="dt" sz="half" idx="10"/>
          </p:nvPr>
        </p:nvSpPr>
        <p:spPr/>
        <p:txBody>
          <a:bodyPr/>
          <a:lstStyle/>
          <a:p>
            <a:fld id="{F2EEA1B5-82B3-4C4A-A8AC-3CBCE1C546DC}" type="datetimeFigureOut">
              <a:rPr lang="en-GB" smtClean="0"/>
              <a:t>26/08/2020</a:t>
            </a:fld>
            <a:endParaRPr lang="en-GB"/>
          </a:p>
        </p:txBody>
      </p:sp>
      <p:sp>
        <p:nvSpPr>
          <p:cNvPr id="3" name="Footer Placeholder 2">
            <a:extLst>
              <a:ext uri="{FF2B5EF4-FFF2-40B4-BE49-F238E27FC236}">
                <a16:creationId xmlns:a16="http://schemas.microsoft.com/office/drawing/2014/main" id="{E2B878C1-6A97-4617-9E79-6B7D961B3EC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7403F3C-6A33-42AF-A2F3-84502924B35C}"/>
              </a:ext>
            </a:extLst>
          </p:cNvPr>
          <p:cNvSpPr>
            <a:spLocks noGrp="1"/>
          </p:cNvSpPr>
          <p:nvPr>
            <p:ph type="sldNum" sz="quarter" idx="12"/>
          </p:nvPr>
        </p:nvSpPr>
        <p:spPr/>
        <p:txBody>
          <a:bodyPr/>
          <a:lstStyle/>
          <a:p>
            <a:fld id="{B7B25061-E305-412E-82E0-C779DF9DE1F6}" type="slidenum">
              <a:rPr lang="en-GB" smtClean="0"/>
              <a:t>‹#›</a:t>
            </a:fld>
            <a:endParaRPr lang="en-GB"/>
          </a:p>
        </p:txBody>
      </p:sp>
    </p:spTree>
    <p:extLst>
      <p:ext uri="{BB962C8B-B14F-4D97-AF65-F5344CB8AC3E}">
        <p14:creationId xmlns:p14="http://schemas.microsoft.com/office/powerpoint/2010/main" val="822586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AAC69-60E2-4136-92FA-FC826D8E27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67B4D64-064E-4688-9428-FBEE1508A0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B8B0207-40E6-437A-8BAD-E98E5949C5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C4C310-4B9C-488B-B197-32CD789BC82B}"/>
              </a:ext>
            </a:extLst>
          </p:cNvPr>
          <p:cNvSpPr>
            <a:spLocks noGrp="1"/>
          </p:cNvSpPr>
          <p:nvPr>
            <p:ph type="dt" sz="half" idx="10"/>
          </p:nvPr>
        </p:nvSpPr>
        <p:spPr/>
        <p:txBody>
          <a:bodyPr/>
          <a:lstStyle/>
          <a:p>
            <a:fld id="{F2EEA1B5-82B3-4C4A-A8AC-3CBCE1C546DC}" type="datetimeFigureOut">
              <a:rPr lang="en-GB" smtClean="0"/>
              <a:t>26/08/2020</a:t>
            </a:fld>
            <a:endParaRPr lang="en-GB"/>
          </a:p>
        </p:txBody>
      </p:sp>
      <p:sp>
        <p:nvSpPr>
          <p:cNvPr id="6" name="Footer Placeholder 5">
            <a:extLst>
              <a:ext uri="{FF2B5EF4-FFF2-40B4-BE49-F238E27FC236}">
                <a16:creationId xmlns:a16="http://schemas.microsoft.com/office/drawing/2014/main" id="{9FF97F45-63FF-4EA5-A6F4-02EDD9D5DB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B24C9B-E0A7-443A-B2E5-12E0B36EC383}"/>
              </a:ext>
            </a:extLst>
          </p:cNvPr>
          <p:cNvSpPr>
            <a:spLocks noGrp="1"/>
          </p:cNvSpPr>
          <p:nvPr>
            <p:ph type="sldNum" sz="quarter" idx="12"/>
          </p:nvPr>
        </p:nvSpPr>
        <p:spPr/>
        <p:txBody>
          <a:bodyPr/>
          <a:lstStyle/>
          <a:p>
            <a:fld id="{B7B25061-E305-412E-82E0-C779DF9DE1F6}" type="slidenum">
              <a:rPr lang="en-GB" smtClean="0"/>
              <a:t>‹#›</a:t>
            </a:fld>
            <a:endParaRPr lang="en-GB"/>
          </a:p>
        </p:txBody>
      </p:sp>
    </p:spTree>
    <p:extLst>
      <p:ext uri="{BB962C8B-B14F-4D97-AF65-F5344CB8AC3E}">
        <p14:creationId xmlns:p14="http://schemas.microsoft.com/office/powerpoint/2010/main" val="134838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E9291-93CB-44D9-9293-7535896707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91A6A6A-76D4-4485-A4D1-8AD3FA3AA3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14B51CD-32B1-46AE-B6C2-CECBEA0035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9AD7D1-551B-4C81-A20A-7E84614DB2FE}"/>
              </a:ext>
            </a:extLst>
          </p:cNvPr>
          <p:cNvSpPr>
            <a:spLocks noGrp="1"/>
          </p:cNvSpPr>
          <p:nvPr>
            <p:ph type="dt" sz="half" idx="10"/>
          </p:nvPr>
        </p:nvSpPr>
        <p:spPr/>
        <p:txBody>
          <a:bodyPr/>
          <a:lstStyle/>
          <a:p>
            <a:fld id="{F2EEA1B5-82B3-4C4A-A8AC-3CBCE1C546DC}" type="datetimeFigureOut">
              <a:rPr lang="en-GB" smtClean="0"/>
              <a:t>26/08/2020</a:t>
            </a:fld>
            <a:endParaRPr lang="en-GB"/>
          </a:p>
        </p:txBody>
      </p:sp>
      <p:sp>
        <p:nvSpPr>
          <p:cNvPr id="6" name="Footer Placeholder 5">
            <a:extLst>
              <a:ext uri="{FF2B5EF4-FFF2-40B4-BE49-F238E27FC236}">
                <a16:creationId xmlns:a16="http://schemas.microsoft.com/office/drawing/2014/main" id="{DC83B20E-9FA9-40CD-A354-B19296DC2A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E996EF-4E9D-4131-B72C-C328AFF04833}"/>
              </a:ext>
            </a:extLst>
          </p:cNvPr>
          <p:cNvSpPr>
            <a:spLocks noGrp="1"/>
          </p:cNvSpPr>
          <p:nvPr>
            <p:ph type="sldNum" sz="quarter" idx="12"/>
          </p:nvPr>
        </p:nvSpPr>
        <p:spPr/>
        <p:txBody>
          <a:bodyPr/>
          <a:lstStyle/>
          <a:p>
            <a:fld id="{B7B25061-E305-412E-82E0-C779DF9DE1F6}" type="slidenum">
              <a:rPr lang="en-GB" smtClean="0"/>
              <a:t>‹#›</a:t>
            </a:fld>
            <a:endParaRPr lang="en-GB"/>
          </a:p>
        </p:txBody>
      </p:sp>
    </p:spTree>
    <p:extLst>
      <p:ext uri="{BB962C8B-B14F-4D97-AF65-F5344CB8AC3E}">
        <p14:creationId xmlns:p14="http://schemas.microsoft.com/office/powerpoint/2010/main" val="3652016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E8BD1C-B7FA-4389-89B0-18D68ABA4B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5AF8C2A-7479-4FA2-A2BB-9553F12C3F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886B855-3070-45BD-9163-087E93DA48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EEA1B5-82B3-4C4A-A8AC-3CBCE1C546DC}" type="datetimeFigureOut">
              <a:rPr lang="en-GB" smtClean="0"/>
              <a:t>26/08/2020</a:t>
            </a:fld>
            <a:endParaRPr lang="en-GB"/>
          </a:p>
        </p:txBody>
      </p:sp>
      <p:sp>
        <p:nvSpPr>
          <p:cNvPr id="5" name="Footer Placeholder 4">
            <a:extLst>
              <a:ext uri="{FF2B5EF4-FFF2-40B4-BE49-F238E27FC236}">
                <a16:creationId xmlns:a16="http://schemas.microsoft.com/office/drawing/2014/main" id="{8825A470-9EEE-45D6-BA9A-73F5C8659A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7FB9B45-F2B7-4013-B04D-BBF4BDEB80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B25061-E305-412E-82E0-C779DF9DE1F6}" type="slidenum">
              <a:rPr lang="en-GB" smtClean="0"/>
              <a:t>‹#›</a:t>
            </a:fld>
            <a:endParaRPr lang="en-GB"/>
          </a:p>
        </p:txBody>
      </p:sp>
    </p:spTree>
    <p:extLst>
      <p:ext uri="{BB962C8B-B14F-4D97-AF65-F5344CB8AC3E}">
        <p14:creationId xmlns:p14="http://schemas.microsoft.com/office/powerpoint/2010/main" val="37483477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6.sv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10114384" y="219107"/>
            <a:ext cx="1687215" cy="705027"/>
          </a:xfrm>
          <a:prstGeom prst="rect">
            <a:avLst/>
          </a:prstGeom>
          <a:noFill/>
          <a:ln>
            <a:noFill/>
          </a:ln>
        </p:spPr>
      </p:pic>
      <p:sp>
        <p:nvSpPr>
          <p:cNvPr id="117" name="Google Shape;117;p16"/>
          <p:cNvSpPr txBox="1"/>
          <p:nvPr/>
        </p:nvSpPr>
        <p:spPr>
          <a:xfrm>
            <a:off x="1715055" y="3113607"/>
            <a:ext cx="5817576"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a:solidFill>
                <a:schemeClr val="dk2"/>
              </a:solidFill>
              <a:latin typeface="Raleway"/>
              <a:ea typeface="Raleway"/>
              <a:cs typeface="Raleway"/>
              <a:sym typeface="Raleway"/>
            </a:endParaRPr>
          </a:p>
          <a:p>
            <a:pPr>
              <a:buClr>
                <a:srgbClr val="000000"/>
              </a:buClr>
              <a:buSzPts val="1100"/>
            </a:pPr>
            <a:endParaRPr sz="1089" b="1">
              <a:solidFill>
                <a:schemeClr val="lt1"/>
              </a:solidFill>
              <a:latin typeface="Prompt"/>
              <a:ea typeface="Prompt"/>
              <a:cs typeface="Prompt"/>
              <a:sym typeface="Prompt"/>
            </a:endParaRPr>
          </a:p>
          <a:p>
            <a:pPr>
              <a:buClr>
                <a:srgbClr val="000000"/>
              </a:buClr>
              <a:buSzPts val="1400"/>
            </a:pPr>
            <a:endParaRPr sz="1270" b="1">
              <a:solidFill>
                <a:srgbClr val="3174BA"/>
              </a:solidFill>
              <a:latin typeface="Prompt"/>
              <a:ea typeface="Prompt"/>
              <a:cs typeface="Prompt"/>
              <a:sym typeface="Prompt"/>
            </a:endParaRPr>
          </a:p>
        </p:txBody>
      </p:sp>
      <p:sp>
        <p:nvSpPr>
          <p:cNvPr id="120" name="Google Shape;120;p16"/>
          <p:cNvSpPr txBox="1"/>
          <p:nvPr/>
        </p:nvSpPr>
        <p:spPr>
          <a:xfrm>
            <a:off x="0" y="71394"/>
            <a:ext cx="8882743" cy="866056"/>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200" b="1" dirty="0">
                <a:solidFill>
                  <a:schemeClr val="accent6">
                    <a:lumMod val="50000"/>
                  </a:schemeClr>
                </a:solidFill>
                <a:latin typeface="Raleway ExtraBold"/>
                <a:ea typeface="Prompt"/>
                <a:cs typeface="Prompt"/>
                <a:sym typeface="Prompt"/>
              </a:rPr>
              <a:t> Get up and Goals- Teaching Learning Uni</a:t>
            </a:r>
            <a:r>
              <a:rPr lang="en-GB" sz="1200" b="1" dirty="0">
                <a:solidFill>
                  <a:schemeClr val="accent6">
                    <a:lumMod val="50000"/>
                  </a:schemeClr>
                </a:solidFill>
                <a:latin typeface="Raleway ExtraBold"/>
                <a:ea typeface="Prompt"/>
                <a:cs typeface="Prompt"/>
                <a:sym typeface="Prompt"/>
              </a:rPr>
              <a:t>t   Responding to  the Global Pandemic – Engaging Pupils with Active Learning </a:t>
            </a:r>
          </a:p>
        </p:txBody>
      </p:sp>
      <p:sp>
        <p:nvSpPr>
          <p:cNvPr id="11" name="Google Shape;127;p16">
            <a:extLst>
              <a:ext uri="{FF2B5EF4-FFF2-40B4-BE49-F238E27FC236}">
                <a16:creationId xmlns:a16="http://schemas.microsoft.com/office/drawing/2014/main" id="{2FCE985B-08E6-4B3C-9DEC-6519CC71BA9F}"/>
              </a:ext>
            </a:extLst>
          </p:cNvPr>
          <p:cNvSpPr/>
          <p:nvPr/>
        </p:nvSpPr>
        <p:spPr>
          <a:xfrm rot="10800000" flipH="1">
            <a:off x="285750" y="983172"/>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2" name="Rectangle 1">
            <a:extLst>
              <a:ext uri="{FF2B5EF4-FFF2-40B4-BE49-F238E27FC236}">
                <a16:creationId xmlns:a16="http://schemas.microsoft.com/office/drawing/2014/main" id="{3753A2C3-DEEA-470B-8030-C5B687CBA32A}"/>
              </a:ext>
            </a:extLst>
          </p:cNvPr>
          <p:cNvSpPr/>
          <p:nvPr/>
        </p:nvSpPr>
        <p:spPr>
          <a:xfrm>
            <a:off x="290966" y="1087928"/>
            <a:ext cx="11610067" cy="5613044"/>
          </a:xfrm>
          <a:prstGeom prst="rect">
            <a:avLst/>
          </a:prstGeom>
          <a:solidFill>
            <a:schemeClr val="bg1"/>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600" b="1" u="sng" dirty="0">
                <a:solidFill>
                  <a:schemeClr val="accent6">
                    <a:lumMod val="50000"/>
                  </a:schemeClr>
                </a:solidFill>
                <a:latin typeface="Raleway" panose="020B0604020202020204"/>
              </a:rPr>
              <a:t>Teacher Instructions for these resources </a:t>
            </a:r>
          </a:p>
          <a:p>
            <a:pPr algn="just"/>
            <a:r>
              <a:rPr lang="en-GB" sz="1600" b="1" dirty="0">
                <a:solidFill>
                  <a:schemeClr val="accent6">
                    <a:lumMod val="50000"/>
                  </a:schemeClr>
                </a:solidFill>
                <a:latin typeface="Raleway" panose="020B0604020202020204"/>
              </a:rPr>
              <a:t>Resource one-  The Changes Caused by </a:t>
            </a:r>
            <a:r>
              <a:rPr lang="en-GB" sz="1600" b="1" dirty="0" err="1">
                <a:solidFill>
                  <a:schemeClr val="accent6">
                    <a:lumMod val="50000"/>
                  </a:schemeClr>
                </a:solidFill>
                <a:latin typeface="Raleway" panose="020B0604020202020204"/>
              </a:rPr>
              <a:t>Covid</a:t>
            </a:r>
            <a:r>
              <a:rPr lang="en-GB" sz="1600" b="1" dirty="0">
                <a:solidFill>
                  <a:schemeClr val="accent6">
                    <a:lumMod val="50000"/>
                  </a:schemeClr>
                </a:solidFill>
                <a:latin typeface="Raleway" panose="020B0604020202020204"/>
              </a:rPr>
              <a:t> and the Impact on Life – Discussion Prompts </a:t>
            </a:r>
          </a:p>
          <a:p>
            <a:pPr algn="just"/>
            <a:r>
              <a:rPr lang="en-GB" sz="1600" dirty="0">
                <a:solidFill>
                  <a:schemeClr val="accent6">
                    <a:lumMod val="50000"/>
                  </a:schemeClr>
                </a:solidFill>
                <a:latin typeface="Raleway" panose="020B0604020202020204"/>
              </a:rPr>
              <a:t>Encouraging Young people to discuss – there are 8 statements and pupils can discuss and share their opinions, ideas and feelings on these</a:t>
            </a:r>
          </a:p>
          <a:p>
            <a:pPr algn="just"/>
            <a:endParaRPr lang="en-GB" sz="1600" dirty="0">
              <a:solidFill>
                <a:schemeClr val="accent6">
                  <a:lumMod val="50000"/>
                </a:schemeClr>
              </a:solidFill>
              <a:latin typeface="Raleway" panose="020B0604020202020204"/>
            </a:endParaRPr>
          </a:p>
          <a:p>
            <a:pPr algn="just"/>
            <a:r>
              <a:rPr lang="en-GB" sz="1600" b="1" dirty="0">
                <a:solidFill>
                  <a:schemeClr val="accent6">
                    <a:lumMod val="50000"/>
                  </a:schemeClr>
                </a:solidFill>
                <a:latin typeface="Raleway" panose="020B0604020202020204"/>
              </a:rPr>
              <a:t>Resource Two – The Future after </a:t>
            </a:r>
            <a:r>
              <a:rPr lang="en-GB" sz="1600" b="1" dirty="0" err="1">
                <a:solidFill>
                  <a:schemeClr val="accent6">
                    <a:lumMod val="50000"/>
                  </a:schemeClr>
                </a:solidFill>
                <a:latin typeface="Raleway" panose="020B0604020202020204"/>
              </a:rPr>
              <a:t>Covid</a:t>
            </a:r>
            <a:r>
              <a:rPr lang="en-GB" sz="1600" b="1" dirty="0">
                <a:solidFill>
                  <a:schemeClr val="accent6">
                    <a:lumMod val="50000"/>
                  </a:schemeClr>
                </a:solidFill>
                <a:latin typeface="Raleway" panose="020B0604020202020204"/>
              </a:rPr>
              <a:t> 19- survey of feelings about  what lies ahead</a:t>
            </a:r>
          </a:p>
          <a:p>
            <a:pPr algn="just"/>
            <a:r>
              <a:rPr lang="en-GB" sz="1600" dirty="0">
                <a:solidFill>
                  <a:schemeClr val="accent6">
                    <a:lumMod val="50000"/>
                  </a:schemeClr>
                </a:solidFill>
                <a:latin typeface="Raleway" panose="020B0604020202020204"/>
              </a:rPr>
              <a:t> This is as survey , it could be done as a walking survey where pupils walk around the room and discuss each statement with others or they can complete individually and feedback for a concluding discussion.</a:t>
            </a:r>
          </a:p>
          <a:p>
            <a:pPr algn="just"/>
            <a:endParaRPr lang="en-GB" sz="1600" dirty="0">
              <a:solidFill>
                <a:schemeClr val="accent6">
                  <a:lumMod val="50000"/>
                </a:schemeClr>
              </a:solidFill>
              <a:latin typeface="Raleway" panose="020B0604020202020204"/>
            </a:endParaRPr>
          </a:p>
          <a:p>
            <a:pPr algn="just"/>
            <a:r>
              <a:rPr lang="en-GB" sz="1600" b="1" dirty="0">
                <a:solidFill>
                  <a:schemeClr val="accent6">
                    <a:lumMod val="50000"/>
                  </a:schemeClr>
                </a:solidFill>
                <a:latin typeface="Raleway"/>
              </a:rPr>
              <a:t>Resource Three-My biggest concerns </a:t>
            </a:r>
          </a:p>
          <a:p>
            <a:pPr algn="just"/>
            <a:r>
              <a:rPr lang="en-GB" sz="1600" dirty="0">
                <a:solidFill>
                  <a:schemeClr val="accent6">
                    <a:lumMod val="50000"/>
                  </a:schemeClr>
                </a:solidFill>
                <a:latin typeface="Raleway" panose="020B0604020202020204"/>
              </a:rPr>
              <a:t>This activity encourages young people to discuss how they feel as they return to school by looking at key issues and ranking them on a diamond nine. </a:t>
            </a:r>
          </a:p>
          <a:p>
            <a:pPr algn="just"/>
            <a:endParaRPr lang="en-GB" sz="1600" dirty="0">
              <a:solidFill>
                <a:schemeClr val="accent6">
                  <a:lumMod val="50000"/>
                </a:schemeClr>
              </a:solidFill>
              <a:latin typeface="Raleway" panose="020B0604020202020204"/>
            </a:endParaRPr>
          </a:p>
          <a:p>
            <a:pPr algn="just"/>
            <a:r>
              <a:rPr lang="en-GB" sz="1600" b="1" dirty="0">
                <a:solidFill>
                  <a:schemeClr val="accent6">
                    <a:lumMod val="50000"/>
                  </a:schemeClr>
                </a:solidFill>
                <a:latin typeface="Raleway ExtraBold" panose="020B0604020202020204"/>
              </a:rPr>
              <a:t>Resource Four- Having Positive Thoughts  </a:t>
            </a:r>
            <a:r>
              <a:rPr lang="en-GB" sz="1600" b="1" dirty="0">
                <a:solidFill>
                  <a:schemeClr val="accent6">
                    <a:lumMod val="50000"/>
                  </a:schemeClr>
                </a:solidFill>
                <a:latin typeface="Raleway"/>
              </a:rPr>
              <a:t>The Pandemic and how I feel </a:t>
            </a:r>
          </a:p>
          <a:p>
            <a:pPr algn="just"/>
            <a:r>
              <a:rPr lang="en-GB" sz="1600" b="1" dirty="0">
                <a:solidFill>
                  <a:schemeClr val="accent6">
                    <a:lumMod val="50000"/>
                  </a:schemeClr>
                </a:solidFill>
              </a:rPr>
              <a:t>In the roots of the tree  </a:t>
            </a:r>
            <a:r>
              <a:rPr lang="en-GB" sz="1600" dirty="0">
                <a:solidFill>
                  <a:schemeClr val="accent6">
                    <a:lumMod val="50000"/>
                  </a:schemeClr>
                </a:solidFill>
              </a:rPr>
              <a:t>Write down the names of people or organisations that can help you feel positive about the future .</a:t>
            </a:r>
            <a:r>
              <a:rPr lang="en-GB" sz="1600" b="1" dirty="0">
                <a:solidFill>
                  <a:schemeClr val="accent6">
                    <a:lumMod val="50000"/>
                  </a:schemeClr>
                </a:solidFill>
              </a:rPr>
              <a:t>In the tree </a:t>
            </a:r>
            <a:r>
              <a:rPr lang="en-GB" sz="1600" dirty="0">
                <a:solidFill>
                  <a:schemeClr val="accent6">
                    <a:lumMod val="50000"/>
                  </a:schemeClr>
                </a:solidFill>
              </a:rPr>
              <a:t>write down 3 actions you will take to make you feel in control and less concerned about the future  </a:t>
            </a:r>
            <a:r>
              <a:rPr lang="en-GB" sz="1600" dirty="0" err="1">
                <a:solidFill>
                  <a:schemeClr val="accent6">
                    <a:lumMod val="50000"/>
                  </a:schemeClr>
                </a:solidFill>
              </a:rPr>
              <a:t>eg</a:t>
            </a:r>
            <a:r>
              <a:rPr lang="en-GB" sz="1600" i="1" dirty="0" err="1">
                <a:solidFill>
                  <a:schemeClr val="accent6">
                    <a:lumMod val="50000"/>
                  </a:schemeClr>
                </a:solidFill>
              </a:rPr>
              <a:t>I</a:t>
            </a:r>
            <a:r>
              <a:rPr lang="en-GB" sz="1600" i="1" dirty="0">
                <a:solidFill>
                  <a:schemeClr val="accent6">
                    <a:lumMod val="50000"/>
                  </a:schemeClr>
                </a:solidFill>
              </a:rPr>
              <a:t> will talk to my friends online , I will take an active part in…. </a:t>
            </a:r>
          </a:p>
          <a:p>
            <a:pPr algn="just"/>
            <a:endParaRPr lang="en-GB" sz="1600" dirty="0">
              <a:solidFill>
                <a:schemeClr val="accent6">
                  <a:lumMod val="50000"/>
                </a:schemeClr>
              </a:solidFill>
              <a:latin typeface="Raleway" panose="020B0604020202020204"/>
            </a:endParaRPr>
          </a:p>
          <a:p>
            <a:pPr algn="just"/>
            <a:r>
              <a:rPr lang="en-GB" sz="1600" dirty="0">
                <a:solidFill>
                  <a:schemeClr val="accent6">
                    <a:lumMod val="50000"/>
                  </a:schemeClr>
                </a:solidFill>
                <a:latin typeface="Raleway" panose="020B0604020202020204"/>
              </a:rPr>
              <a:t>Teachers will need to discuss classroom rules at the start of these activities and encourage all present to  show sensitivity for the variation in the experiences of everyone over the past few months, all will have had very different experiences and these activities will need to be handled carefully with possible signposting at the end where there is  a need for more support. </a:t>
            </a:r>
          </a:p>
          <a:p>
            <a:pPr algn="just"/>
            <a:endParaRPr lang="en-GB" dirty="0">
              <a:solidFill>
                <a:schemeClr val="accent6">
                  <a:lumMod val="50000"/>
                </a:schemeClr>
              </a:solidFill>
              <a:latin typeface="Raleway" panose="020B0604020202020204"/>
            </a:endParaRPr>
          </a:p>
        </p:txBody>
      </p:sp>
    </p:spTree>
    <p:extLst>
      <p:ext uri="{BB962C8B-B14F-4D97-AF65-F5344CB8AC3E}">
        <p14:creationId xmlns:p14="http://schemas.microsoft.com/office/powerpoint/2010/main" val="2969825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1715055" y="3113607"/>
            <a:ext cx="5817576"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a:solidFill>
                <a:schemeClr val="dk2"/>
              </a:solidFill>
              <a:latin typeface="Raleway"/>
              <a:ea typeface="Raleway"/>
              <a:cs typeface="Raleway"/>
              <a:sym typeface="Raleway"/>
            </a:endParaRPr>
          </a:p>
          <a:p>
            <a:pPr>
              <a:buClr>
                <a:srgbClr val="000000"/>
              </a:buClr>
              <a:buSzPts val="1100"/>
            </a:pPr>
            <a:endParaRPr sz="1089" b="1">
              <a:solidFill>
                <a:schemeClr val="lt1"/>
              </a:solidFill>
              <a:latin typeface="Prompt"/>
              <a:ea typeface="Prompt"/>
              <a:cs typeface="Prompt"/>
              <a:sym typeface="Prompt"/>
            </a:endParaRPr>
          </a:p>
          <a:p>
            <a:pPr>
              <a:buClr>
                <a:srgbClr val="000000"/>
              </a:buClr>
              <a:buSzPts val="1400"/>
            </a:pPr>
            <a:endParaRPr sz="1270" b="1">
              <a:solidFill>
                <a:srgbClr val="3174BA"/>
              </a:solidFill>
              <a:latin typeface="Prompt"/>
              <a:ea typeface="Prompt"/>
              <a:cs typeface="Prompt"/>
              <a:sym typeface="Prompt"/>
            </a:endParaRPr>
          </a:p>
        </p:txBody>
      </p:sp>
      <p:sp>
        <p:nvSpPr>
          <p:cNvPr id="120" name="Google Shape;120;p16"/>
          <p:cNvSpPr txBox="1"/>
          <p:nvPr/>
        </p:nvSpPr>
        <p:spPr>
          <a:xfrm>
            <a:off x="83559" y="157316"/>
            <a:ext cx="6904469"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400" b="1" dirty="0">
                <a:solidFill>
                  <a:schemeClr val="accent6">
                    <a:lumMod val="50000"/>
                  </a:schemeClr>
                </a:solidFill>
                <a:latin typeface="Raleway ExtraBold"/>
                <a:ea typeface="Prompt"/>
                <a:cs typeface="Prompt"/>
                <a:sym typeface="Prompt"/>
              </a:rPr>
              <a:t>// INTERNATIONAL INEQUALITIES //</a:t>
            </a:r>
            <a:r>
              <a:rPr lang="it" sz="1400" dirty="0">
                <a:solidFill>
                  <a:schemeClr val="accent6">
                    <a:lumMod val="50000"/>
                  </a:schemeClr>
                </a:solidFill>
                <a:latin typeface="Raleway ExtraBold"/>
                <a:ea typeface="Prompt"/>
                <a:cs typeface="Arial"/>
                <a:sym typeface="Arial"/>
              </a:rPr>
              <a:t>  </a:t>
            </a:r>
            <a:r>
              <a:rPr lang="it" sz="1400" b="1" dirty="0">
                <a:solidFill>
                  <a:schemeClr val="accent6">
                    <a:lumMod val="50000"/>
                  </a:schemeClr>
                </a:solidFill>
                <a:latin typeface="Raleway ExtraBold"/>
                <a:ea typeface="Prompt"/>
                <a:cs typeface="Prompt"/>
                <a:sym typeface="Prompt"/>
              </a:rPr>
              <a:t>Teaching Learning Uni</a:t>
            </a:r>
            <a:r>
              <a:rPr lang="en-GB" sz="1400" b="1" dirty="0">
                <a:solidFill>
                  <a:schemeClr val="accent6">
                    <a:lumMod val="50000"/>
                  </a:schemeClr>
                </a:solidFill>
                <a:latin typeface="Raleway ExtraBold"/>
                <a:ea typeface="Prompt"/>
                <a:cs typeface="Prompt"/>
                <a:sym typeface="Prompt"/>
              </a:rPr>
              <a:t>t   Responding to  the Global Pandemic – Engaging Pupils with Active Learning </a:t>
            </a:r>
          </a:p>
        </p:txBody>
      </p:sp>
      <p:sp>
        <p:nvSpPr>
          <p:cNvPr id="127" name="Google Shape;127;p16"/>
          <p:cNvSpPr/>
          <p:nvPr/>
        </p:nvSpPr>
        <p:spPr>
          <a:xfrm rot="10800000" flipH="1">
            <a:off x="194155" y="6596151"/>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1" name="Google Shape;127;p16">
            <a:extLst>
              <a:ext uri="{FF2B5EF4-FFF2-40B4-BE49-F238E27FC236}">
                <a16:creationId xmlns:a16="http://schemas.microsoft.com/office/drawing/2014/main" id="{2FCE985B-08E6-4B3C-9DEC-6519CC71BA9F}"/>
              </a:ext>
            </a:extLst>
          </p:cNvPr>
          <p:cNvSpPr/>
          <p:nvPr/>
        </p:nvSpPr>
        <p:spPr>
          <a:xfrm rot="10800000" flipH="1">
            <a:off x="285750" y="983172"/>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9" name="Rectangle: Rounded Corners 8">
            <a:extLst>
              <a:ext uri="{FF2B5EF4-FFF2-40B4-BE49-F238E27FC236}">
                <a16:creationId xmlns:a16="http://schemas.microsoft.com/office/drawing/2014/main" id="{B0ADE7A7-C786-4CA2-A13E-D083A1A282AF}"/>
              </a:ext>
            </a:extLst>
          </p:cNvPr>
          <p:cNvSpPr/>
          <p:nvPr/>
        </p:nvSpPr>
        <p:spPr>
          <a:xfrm>
            <a:off x="1079668" y="1433814"/>
            <a:ext cx="9571839" cy="176969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rPr>
              <a:t>7. In a crisis it is acceptable for governments to use emergency powers to control peoples behaviour and different aspects of their lives. </a:t>
            </a:r>
          </a:p>
        </p:txBody>
      </p:sp>
      <p:sp>
        <p:nvSpPr>
          <p:cNvPr id="10" name="Rectangle: Rounded Corners 9">
            <a:extLst>
              <a:ext uri="{FF2B5EF4-FFF2-40B4-BE49-F238E27FC236}">
                <a16:creationId xmlns:a16="http://schemas.microsoft.com/office/drawing/2014/main" id="{6CAA31F8-1D99-4DA9-BB08-94C7195AF37C}"/>
              </a:ext>
            </a:extLst>
          </p:cNvPr>
          <p:cNvSpPr/>
          <p:nvPr/>
        </p:nvSpPr>
        <p:spPr>
          <a:xfrm>
            <a:off x="478173" y="3543557"/>
            <a:ext cx="11232858" cy="2647518"/>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rPr>
              <a:t>Discuss:</a:t>
            </a:r>
          </a:p>
          <a:p>
            <a:pPr algn="ctr"/>
            <a:r>
              <a:rPr lang="en-GB" sz="2800" b="1" dirty="0">
                <a:solidFill>
                  <a:srgbClr val="002060"/>
                </a:solidFill>
              </a:rPr>
              <a:t>Does your group agree/ disagree with the statement?</a:t>
            </a:r>
          </a:p>
          <a:p>
            <a:pPr algn="ctr"/>
            <a:r>
              <a:rPr lang="en-GB" sz="2800" b="1" dirty="0">
                <a:solidFill>
                  <a:srgbClr val="002060"/>
                </a:solidFill>
              </a:rPr>
              <a:t>Can you think of examples of this? Is this a positive or a negative development?</a:t>
            </a:r>
          </a:p>
          <a:p>
            <a:pPr algn="ctr"/>
            <a:r>
              <a:rPr lang="en-GB" sz="2800" b="1" dirty="0">
                <a:solidFill>
                  <a:srgbClr val="002060"/>
                </a:solidFill>
              </a:rPr>
              <a:t>What do you think will happen in the future ? Will the government continue to have more power over peoples daily lives? </a:t>
            </a:r>
          </a:p>
        </p:txBody>
      </p:sp>
    </p:spTree>
    <p:extLst>
      <p:ext uri="{BB962C8B-B14F-4D97-AF65-F5344CB8AC3E}">
        <p14:creationId xmlns:p14="http://schemas.microsoft.com/office/powerpoint/2010/main" val="2716339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1715055" y="3113607"/>
            <a:ext cx="5817576"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a:solidFill>
                <a:schemeClr val="dk2"/>
              </a:solidFill>
              <a:latin typeface="Raleway"/>
              <a:ea typeface="Raleway"/>
              <a:cs typeface="Raleway"/>
              <a:sym typeface="Raleway"/>
            </a:endParaRPr>
          </a:p>
          <a:p>
            <a:pPr>
              <a:buClr>
                <a:srgbClr val="000000"/>
              </a:buClr>
              <a:buSzPts val="1100"/>
            </a:pPr>
            <a:endParaRPr sz="1089" b="1">
              <a:solidFill>
                <a:schemeClr val="lt1"/>
              </a:solidFill>
              <a:latin typeface="Prompt"/>
              <a:ea typeface="Prompt"/>
              <a:cs typeface="Prompt"/>
              <a:sym typeface="Prompt"/>
            </a:endParaRPr>
          </a:p>
          <a:p>
            <a:pPr>
              <a:buClr>
                <a:srgbClr val="000000"/>
              </a:buClr>
              <a:buSzPts val="1400"/>
            </a:pPr>
            <a:endParaRPr sz="1270" b="1">
              <a:solidFill>
                <a:srgbClr val="3174BA"/>
              </a:solidFill>
              <a:latin typeface="Prompt"/>
              <a:ea typeface="Prompt"/>
              <a:cs typeface="Prompt"/>
              <a:sym typeface="Prompt"/>
            </a:endParaRPr>
          </a:p>
        </p:txBody>
      </p:sp>
      <p:sp>
        <p:nvSpPr>
          <p:cNvPr id="120" name="Google Shape;120;p16"/>
          <p:cNvSpPr txBox="1"/>
          <p:nvPr/>
        </p:nvSpPr>
        <p:spPr>
          <a:xfrm>
            <a:off x="285749" y="184152"/>
            <a:ext cx="7246881"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400" b="1" dirty="0">
                <a:solidFill>
                  <a:schemeClr val="accent6">
                    <a:lumMod val="50000"/>
                  </a:schemeClr>
                </a:solidFill>
                <a:latin typeface="Raleway ExtraBold"/>
                <a:ea typeface="Prompt"/>
                <a:cs typeface="Prompt"/>
                <a:sym typeface="Prompt"/>
              </a:rPr>
              <a:t>// INTERNATIONAL INEQUALITIES //</a:t>
            </a:r>
            <a:r>
              <a:rPr lang="it" sz="1400" dirty="0">
                <a:solidFill>
                  <a:schemeClr val="accent6">
                    <a:lumMod val="50000"/>
                  </a:schemeClr>
                </a:solidFill>
                <a:latin typeface="Raleway ExtraBold"/>
                <a:ea typeface="Prompt"/>
                <a:cs typeface="Arial"/>
                <a:sym typeface="Arial"/>
              </a:rPr>
              <a:t>  </a:t>
            </a:r>
            <a:r>
              <a:rPr lang="it" sz="1400" b="1" dirty="0">
                <a:solidFill>
                  <a:schemeClr val="accent6">
                    <a:lumMod val="50000"/>
                  </a:schemeClr>
                </a:solidFill>
                <a:latin typeface="Raleway ExtraBold"/>
                <a:ea typeface="Prompt"/>
                <a:cs typeface="Prompt"/>
                <a:sym typeface="Prompt"/>
              </a:rPr>
              <a:t>Teaching Learning Uni</a:t>
            </a:r>
            <a:r>
              <a:rPr lang="en-GB" sz="1400" b="1" dirty="0">
                <a:solidFill>
                  <a:schemeClr val="accent6">
                    <a:lumMod val="50000"/>
                  </a:schemeClr>
                </a:solidFill>
                <a:latin typeface="Raleway ExtraBold"/>
                <a:ea typeface="Prompt"/>
                <a:cs typeface="Prompt"/>
                <a:sym typeface="Prompt"/>
              </a:rPr>
              <a:t>t   Responding to  the Global Pandemic – Engaging Pupils with Active Learning </a:t>
            </a:r>
          </a:p>
        </p:txBody>
      </p:sp>
      <p:sp>
        <p:nvSpPr>
          <p:cNvPr id="127" name="Google Shape;127;p16"/>
          <p:cNvSpPr/>
          <p:nvPr/>
        </p:nvSpPr>
        <p:spPr>
          <a:xfrm rot="10800000" flipH="1">
            <a:off x="194155" y="6596151"/>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1" name="Google Shape;127;p16">
            <a:extLst>
              <a:ext uri="{FF2B5EF4-FFF2-40B4-BE49-F238E27FC236}">
                <a16:creationId xmlns:a16="http://schemas.microsoft.com/office/drawing/2014/main" id="{2FCE985B-08E6-4B3C-9DEC-6519CC71BA9F}"/>
              </a:ext>
            </a:extLst>
          </p:cNvPr>
          <p:cNvSpPr/>
          <p:nvPr/>
        </p:nvSpPr>
        <p:spPr>
          <a:xfrm rot="10800000" flipH="1">
            <a:off x="285750" y="983172"/>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9" name="Rectangle: Rounded Corners 8">
            <a:extLst>
              <a:ext uri="{FF2B5EF4-FFF2-40B4-BE49-F238E27FC236}">
                <a16:creationId xmlns:a16="http://schemas.microsoft.com/office/drawing/2014/main" id="{B0ADE7A7-C786-4CA2-A13E-D083A1A282AF}"/>
              </a:ext>
            </a:extLst>
          </p:cNvPr>
          <p:cNvSpPr/>
          <p:nvPr/>
        </p:nvSpPr>
        <p:spPr>
          <a:xfrm>
            <a:off x="1079668" y="1433814"/>
            <a:ext cx="9571839" cy="176969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rPr>
              <a:t>7. In a crisis it is acceptable for governments to introduce laws that restrict peoples movement. </a:t>
            </a:r>
          </a:p>
        </p:txBody>
      </p:sp>
      <p:sp>
        <p:nvSpPr>
          <p:cNvPr id="10" name="Rectangle: Rounded Corners 9">
            <a:extLst>
              <a:ext uri="{FF2B5EF4-FFF2-40B4-BE49-F238E27FC236}">
                <a16:creationId xmlns:a16="http://schemas.microsoft.com/office/drawing/2014/main" id="{6CAA31F8-1D99-4DA9-BB08-94C7195AF37C}"/>
              </a:ext>
            </a:extLst>
          </p:cNvPr>
          <p:cNvSpPr/>
          <p:nvPr/>
        </p:nvSpPr>
        <p:spPr>
          <a:xfrm>
            <a:off x="1185643" y="3543557"/>
            <a:ext cx="9571839" cy="2559538"/>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a:solidFill>
                  <a:srgbClr val="002060"/>
                </a:solidFill>
              </a:rPr>
              <a:t>Discuss:</a:t>
            </a:r>
          </a:p>
          <a:p>
            <a:pPr algn="ctr"/>
            <a:r>
              <a:rPr lang="en-GB" sz="2800" b="1">
                <a:solidFill>
                  <a:srgbClr val="002060"/>
                </a:solidFill>
              </a:rPr>
              <a:t>Does your group agree/ disagree with the statement?</a:t>
            </a:r>
          </a:p>
          <a:p>
            <a:pPr algn="ctr"/>
            <a:r>
              <a:rPr lang="en-GB" sz="2800" b="1">
                <a:solidFill>
                  <a:srgbClr val="002060"/>
                </a:solidFill>
              </a:rPr>
              <a:t>Can you think of examples of this? Is this a positive or a negative?</a:t>
            </a:r>
          </a:p>
          <a:p>
            <a:pPr algn="ctr"/>
            <a:r>
              <a:rPr lang="en-GB" sz="2800" b="1">
                <a:solidFill>
                  <a:srgbClr val="002060"/>
                </a:solidFill>
              </a:rPr>
              <a:t>What do you think will happen in the future? </a:t>
            </a:r>
            <a:endParaRPr lang="en-GB" sz="2800" b="1" dirty="0">
              <a:solidFill>
                <a:srgbClr val="002060"/>
              </a:solidFill>
            </a:endParaRPr>
          </a:p>
        </p:txBody>
      </p:sp>
    </p:spTree>
    <p:extLst>
      <p:ext uri="{BB962C8B-B14F-4D97-AF65-F5344CB8AC3E}">
        <p14:creationId xmlns:p14="http://schemas.microsoft.com/office/powerpoint/2010/main" val="2099324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1715055" y="3113607"/>
            <a:ext cx="5817576"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a:solidFill>
                <a:schemeClr val="dk2"/>
              </a:solidFill>
              <a:latin typeface="Raleway"/>
              <a:ea typeface="Raleway"/>
              <a:cs typeface="Raleway"/>
              <a:sym typeface="Raleway"/>
            </a:endParaRPr>
          </a:p>
          <a:p>
            <a:pPr>
              <a:buClr>
                <a:srgbClr val="000000"/>
              </a:buClr>
              <a:buSzPts val="1100"/>
            </a:pPr>
            <a:endParaRPr sz="1089" b="1">
              <a:solidFill>
                <a:schemeClr val="lt1"/>
              </a:solidFill>
              <a:latin typeface="Prompt"/>
              <a:ea typeface="Prompt"/>
              <a:cs typeface="Prompt"/>
              <a:sym typeface="Prompt"/>
            </a:endParaRPr>
          </a:p>
          <a:p>
            <a:pPr>
              <a:buClr>
                <a:srgbClr val="000000"/>
              </a:buClr>
              <a:buSzPts val="1400"/>
            </a:pPr>
            <a:endParaRPr sz="1270" b="1">
              <a:solidFill>
                <a:srgbClr val="3174BA"/>
              </a:solidFill>
              <a:latin typeface="Prompt"/>
              <a:ea typeface="Prompt"/>
              <a:cs typeface="Prompt"/>
              <a:sym typeface="Prompt"/>
            </a:endParaRPr>
          </a:p>
        </p:txBody>
      </p:sp>
      <p:sp>
        <p:nvSpPr>
          <p:cNvPr id="120" name="Google Shape;120;p16"/>
          <p:cNvSpPr txBox="1"/>
          <p:nvPr/>
        </p:nvSpPr>
        <p:spPr>
          <a:xfrm>
            <a:off x="285749" y="176972"/>
            <a:ext cx="6408665"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400" b="1" dirty="0">
                <a:solidFill>
                  <a:schemeClr val="accent6">
                    <a:lumMod val="50000"/>
                  </a:schemeClr>
                </a:solidFill>
                <a:latin typeface="Raleway ExtraBold"/>
                <a:ea typeface="Prompt"/>
                <a:cs typeface="Prompt"/>
                <a:sym typeface="Prompt"/>
              </a:rPr>
              <a:t>// INTERNATIONAL INEQUALITIES //</a:t>
            </a:r>
            <a:r>
              <a:rPr lang="it" sz="1400" dirty="0">
                <a:solidFill>
                  <a:schemeClr val="accent6">
                    <a:lumMod val="50000"/>
                  </a:schemeClr>
                </a:solidFill>
                <a:latin typeface="Raleway ExtraBold"/>
                <a:ea typeface="Prompt"/>
                <a:cs typeface="Arial"/>
                <a:sym typeface="Arial"/>
              </a:rPr>
              <a:t>  </a:t>
            </a:r>
            <a:r>
              <a:rPr lang="it" sz="1400" b="1" dirty="0">
                <a:solidFill>
                  <a:schemeClr val="accent6">
                    <a:lumMod val="50000"/>
                  </a:schemeClr>
                </a:solidFill>
                <a:latin typeface="Raleway ExtraBold"/>
                <a:ea typeface="Prompt"/>
                <a:cs typeface="Prompt"/>
                <a:sym typeface="Prompt"/>
              </a:rPr>
              <a:t>Teaching Learning Uni</a:t>
            </a:r>
            <a:r>
              <a:rPr lang="en-GB" sz="1400" b="1" dirty="0">
                <a:solidFill>
                  <a:schemeClr val="accent6">
                    <a:lumMod val="50000"/>
                  </a:schemeClr>
                </a:solidFill>
                <a:latin typeface="Raleway ExtraBold"/>
                <a:ea typeface="Prompt"/>
                <a:cs typeface="Prompt"/>
                <a:sym typeface="Prompt"/>
              </a:rPr>
              <a:t>t   Responding to  the Global Pandemic – Engaging Pupils with Active Learning </a:t>
            </a:r>
          </a:p>
        </p:txBody>
      </p:sp>
      <p:sp>
        <p:nvSpPr>
          <p:cNvPr id="127" name="Google Shape;127;p16"/>
          <p:cNvSpPr/>
          <p:nvPr/>
        </p:nvSpPr>
        <p:spPr>
          <a:xfrm rot="10800000" flipH="1">
            <a:off x="194155" y="6596151"/>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1" name="Google Shape;127;p16">
            <a:extLst>
              <a:ext uri="{FF2B5EF4-FFF2-40B4-BE49-F238E27FC236}">
                <a16:creationId xmlns:a16="http://schemas.microsoft.com/office/drawing/2014/main" id="{2FCE985B-08E6-4B3C-9DEC-6519CC71BA9F}"/>
              </a:ext>
            </a:extLst>
          </p:cNvPr>
          <p:cNvSpPr/>
          <p:nvPr/>
        </p:nvSpPr>
        <p:spPr>
          <a:xfrm rot="10800000" flipH="1">
            <a:off x="285750" y="983172"/>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9" name="Rectangle: Rounded Corners 8">
            <a:extLst>
              <a:ext uri="{FF2B5EF4-FFF2-40B4-BE49-F238E27FC236}">
                <a16:creationId xmlns:a16="http://schemas.microsoft.com/office/drawing/2014/main" id="{B0ADE7A7-C786-4CA2-A13E-D083A1A282AF}"/>
              </a:ext>
            </a:extLst>
          </p:cNvPr>
          <p:cNvSpPr/>
          <p:nvPr/>
        </p:nvSpPr>
        <p:spPr>
          <a:xfrm>
            <a:off x="1079668" y="1433814"/>
            <a:ext cx="9571839" cy="176969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rPr>
              <a:t>7. In a crisis it is  acceptable for governments to introduce laws that watch and monitor peoples behaviour. </a:t>
            </a:r>
          </a:p>
          <a:p>
            <a:pPr algn="ctr"/>
            <a:r>
              <a:rPr lang="en-GB" sz="2800" b="1" dirty="0">
                <a:solidFill>
                  <a:srgbClr val="002060"/>
                </a:solidFill>
              </a:rPr>
              <a:t>[ 24 hour surveillance , through CCTV and mobile phone data]  </a:t>
            </a:r>
          </a:p>
        </p:txBody>
      </p:sp>
      <p:sp>
        <p:nvSpPr>
          <p:cNvPr id="10" name="Rectangle: Rounded Corners 9">
            <a:extLst>
              <a:ext uri="{FF2B5EF4-FFF2-40B4-BE49-F238E27FC236}">
                <a16:creationId xmlns:a16="http://schemas.microsoft.com/office/drawing/2014/main" id="{6CAA31F8-1D99-4DA9-BB08-94C7195AF37C}"/>
              </a:ext>
            </a:extLst>
          </p:cNvPr>
          <p:cNvSpPr/>
          <p:nvPr/>
        </p:nvSpPr>
        <p:spPr>
          <a:xfrm>
            <a:off x="1185643" y="3543556"/>
            <a:ext cx="9571839" cy="257662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rPr>
              <a:t>Discuss:</a:t>
            </a:r>
          </a:p>
          <a:p>
            <a:pPr algn="ctr"/>
            <a:r>
              <a:rPr lang="en-GB" sz="2800" b="1" dirty="0">
                <a:solidFill>
                  <a:srgbClr val="002060"/>
                </a:solidFill>
              </a:rPr>
              <a:t>Does your group agree/ disagree with the statement?</a:t>
            </a:r>
          </a:p>
          <a:p>
            <a:pPr algn="ctr"/>
            <a:r>
              <a:rPr lang="en-GB" sz="2800" b="1" dirty="0">
                <a:solidFill>
                  <a:srgbClr val="002060"/>
                </a:solidFill>
              </a:rPr>
              <a:t>Can you think of examples of this? Is this a positive or a negative for our country?</a:t>
            </a:r>
          </a:p>
          <a:p>
            <a:pPr algn="ctr"/>
            <a:r>
              <a:rPr lang="en-GB" sz="2800" b="1" dirty="0">
                <a:solidFill>
                  <a:srgbClr val="002060"/>
                </a:solidFill>
              </a:rPr>
              <a:t>What do you think will happen in the future? </a:t>
            </a:r>
          </a:p>
        </p:txBody>
      </p:sp>
    </p:spTree>
    <p:extLst>
      <p:ext uri="{BB962C8B-B14F-4D97-AF65-F5344CB8AC3E}">
        <p14:creationId xmlns:p14="http://schemas.microsoft.com/office/powerpoint/2010/main" val="2447971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4435087" y="3037750"/>
            <a:ext cx="3129170"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dirty="0">
              <a:solidFill>
                <a:schemeClr val="dk2"/>
              </a:solidFill>
              <a:latin typeface="Raleway"/>
              <a:ea typeface="Raleway"/>
              <a:cs typeface="Raleway"/>
              <a:sym typeface="Raleway"/>
            </a:endParaRPr>
          </a:p>
          <a:p>
            <a:pPr>
              <a:buClr>
                <a:srgbClr val="000000"/>
              </a:buClr>
              <a:buSzPts val="1100"/>
            </a:pPr>
            <a:endParaRPr sz="1089" b="1" dirty="0">
              <a:solidFill>
                <a:schemeClr val="lt1"/>
              </a:solidFill>
              <a:latin typeface="Prompt"/>
              <a:ea typeface="Prompt"/>
              <a:cs typeface="Prompt"/>
              <a:sym typeface="Prompt"/>
            </a:endParaRPr>
          </a:p>
          <a:p>
            <a:pPr>
              <a:buClr>
                <a:srgbClr val="000000"/>
              </a:buClr>
              <a:buSzPts val="1400"/>
            </a:pPr>
            <a:r>
              <a:rPr lang="en-GB" sz="4000" b="1" dirty="0">
                <a:solidFill>
                  <a:schemeClr val="accent6">
                    <a:lumMod val="50000"/>
                  </a:schemeClr>
                </a:solidFill>
                <a:latin typeface="Raleway ExtraBold"/>
                <a:ea typeface="Prompt"/>
                <a:cs typeface="Prompt"/>
                <a:sym typeface="Prompt"/>
              </a:rPr>
              <a:t>Activity Two </a:t>
            </a:r>
            <a:endParaRPr sz="4000" b="1" dirty="0">
              <a:solidFill>
                <a:schemeClr val="accent6">
                  <a:lumMod val="50000"/>
                </a:schemeClr>
              </a:solidFill>
              <a:latin typeface="Raleway ExtraBold"/>
              <a:ea typeface="Prompt"/>
              <a:cs typeface="Prompt"/>
              <a:sym typeface="Prompt"/>
            </a:endParaRPr>
          </a:p>
        </p:txBody>
      </p:sp>
      <p:sp>
        <p:nvSpPr>
          <p:cNvPr id="120" name="Google Shape;120;p16"/>
          <p:cNvSpPr txBox="1"/>
          <p:nvPr/>
        </p:nvSpPr>
        <p:spPr>
          <a:xfrm>
            <a:off x="194155" y="184152"/>
            <a:ext cx="6600928"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400" b="1">
                <a:solidFill>
                  <a:schemeClr val="accent6">
                    <a:lumMod val="50000"/>
                  </a:schemeClr>
                </a:solidFill>
                <a:latin typeface="Raleway ExtraBold"/>
                <a:ea typeface="Prompt"/>
                <a:cs typeface="Prompt"/>
                <a:sym typeface="Prompt"/>
              </a:rPr>
              <a:t>// INTERNATIONAL INEQUALITIES //</a:t>
            </a:r>
            <a:r>
              <a:rPr lang="it" sz="1400">
                <a:solidFill>
                  <a:schemeClr val="accent6">
                    <a:lumMod val="50000"/>
                  </a:schemeClr>
                </a:solidFill>
                <a:latin typeface="Raleway ExtraBold"/>
                <a:ea typeface="Prompt"/>
                <a:cs typeface="Arial"/>
                <a:sym typeface="Arial"/>
              </a:rPr>
              <a:t>  </a:t>
            </a:r>
            <a:r>
              <a:rPr lang="it" sz="1400" b="1">
                <a:solidFill>
                  <a:schemeClr val="accent6">
                    <a:lumMod val="50000"/>
                  </a:schemeClr>
                </a:solidFill>
                <a:latin typeface="Raleway ExtraBold"/>
                <a:ea typeface="Prompt"/>
                <a:cs typeface="Prompt"/>
                <a:sym typeface="Prompt"/>
              </a:rPr>
              <a:t>Teaching Learning Uni</a:t>
            </a:r>
            <a:r>
              <a:rPr lang="en-GB" sz="1400" b="1">
                <a:solidFill>
                  <a:schemeClr val="accent6">
                    <a:lumMod val="50000"/>
                  </a:schemeClr>
                </a:solidFill>
                <a:latin typeface="Raleway ExtraBold"/>
                <a:ea typeface="Prompt"/>
                <a:cs typeface="Prompt"/>
                <a:sym typeface="Prompt"/>
              </a:rPr>
              <a:t>t   Responding to  the Global Pandemic – Engaging Pupils with Active Learning </a:t>
            </a:r>
            <a:endParaRPr lang="en-GB" sz="1400" b="1" dirty="0">
              <a:solidFill>
                <a:schemeClr val="accent6">
                  <a:lumMod val="50000"/>
                </a:schemeClr>
              </a:solidFill>
              <a:latin typeface="Raleway ExtraBold"/>
              <a:ea typeface="Prompt"/>
              <a:cs typeface="Prompt"/>
              <a:sym typeface="Prompt"/>
            </a:endParaRPr>
          </a:p>
        </p:txBody>
      </p:sp>
      <p:sp>
        <p:nvSpPr>
          <p:cNvPr id="127" name="Google Shape;127;p16"/>
          <p:cNvSpPr/>
          <p:nvPr/>
        </p:nvSpPr>
        <p:spPr>
          <a:xfrm rot="10800000" flipH="1">
            <a:off x="194155" y="6596151"/>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1" name="Google Shape;127;p16">
            <a:extLst>
              <a:ext uri="{FF2B5EF4-FFF2-40B4-BE49-F238E27FC236}">
                <a16:creationId xmlns:a16="http://schemas.microsoft.com/office/drawing/2014/main" id="{2FCE985B-08E6-4B3C-9DEC-6519CC71BA9F}"/>
              </a:ext>
            </a:extLst>
          </p:cNvPr>
          <p:cNvSpPr/>
          <p:nvPr/>
        </p:nvSpPr>
        <p:spPr>
          <a:xfrm rot="10800000" flipH="1">
            <a:off x="285750" y="983172"/>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3" name="Oval 2">
            <a:extLst>
              <a:ext uri="{FF2B5EF4-FFF2-40B4-BE49-F238E27FC236}">
                <a16:creationId xmlns:a16="http://schemas.microsoft.com/office/drawing/2014/main" id="{6F815706-738E-47F5-96B8-A99ED690E74A}"/>
              </a:ext>
            </a:extLst>
          </p:cNvPr>
          <p:cNvSpPr/>
          <p:nvPr/>
        </p:nvSpPr>
        <p:spPr>
          <a:xfrm>
            <a:off x="2929812" y="2631233"/>
            <a:ext cx="6139721" cy="2080726"/>
          </a:xfrm>
          <a:prstGeom prst="ellipse">
            <a:avLst/>
          </a:prstGeom>
          <a:noFill/>
          <a:ln w="635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91783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1715055" y="3113607"/>
            <a:ext cx="5817576"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a:solidFill>
                <a:schemeClr val="dk2"/>
              </a:solidFill>
              <a:latin typeface="Raleway"/>
              <a:ea typeface="Raleway"/>
              <a:cs typeface="Raleway"/>
              <a:sym typeface="Raleway"/>
            </a:endParaRPr>
          </a:p>
          <a:p>
            <a:pPr>
              <a:buClr>
                <a:srgbClr val="000000"/>
              </a:buClr>
              <a:buSzPts val="1100"/>
            </a:pPr>
            <a:endParaRPr sz="1089" b="1">
              <a:solidFill>
                <a:schemeClr val="lt1"/>
              </a:solidFill>
              <a:latin typeface="Prompt"/>
              <a:ea typeface="Prompt"/>
              <a:cs typeface="Prompt"/>
              <a:sym typeface="Prompt"/>
            </a:endParaRPr>
          </a:p>
          <a:p>
            <a:pPr>
              <a:buClr>
                <a:srgbClr val="000000"/>
              </a:buClr>
              <a:buSzPts val="1400"/>
            </a:pPr>
            <a:endParaRPr sz="1270" b="1">
              <a:solidFill>
                <a:srgbClr val="3174BA"/>
              </a:solidFill>
              <a:latin typeface="Prompt"/>
              <a:ea typeface="Prompt"/>
              <a:cs typeface="Prompt"/>
              <a:sym typeface="Prompt"/>
            </a:endParaRPr>
          </a:p>
        </p:txBody>
      </p:sp>
      <p:sp>
        <p:nvSpPr>
          <p:cNvPr id="120" name="Google Shape;120;p16"/>
          <p:cNvSpPr txBox="1"/>
          <p:nvPr/>
        </p:nvSpPr>
        <p:spPr>
          <a:xfrm>
            <a:off x="377175" y="165352"/>
            <a:ext cx="6493408"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400" b="1">
                <a:solidFill>
                  <a:schemeClr val="accent6">
                    <a:lumMod val="50000"/>
                  </a:schemeClr>
                </a:solidFill>
                <a:latin typeface="Raleway ExtraBold"/>
                <a:ea typeface="Prompt"/>
                <a:cs typeface="Prompt"/>
                <a:sym typeface="Prompt"/>
              </a:rPr>
              <a:t>// INTERNATIONAL INEQUALITIES //</a:t>
            </a:r>
            <a:r>
              <a:rPr lang="it" sz="1400">
                <a:solidFill>
                  <a:schemeClr val="accent6">
                    <a:lumMod val="50000"/>
                  </a:schemeClr>
                </a:solidFill>
                <a:latin typeface="Raleway ExtraBold"/>
                <a:ea typeface="Prompt"/>
                <a:cs typeface="Arial"/>
                <a:sym typeface="Arial"/>
              </a:rPr>
              <a:t>  </a:t>
            </a:r>
            <a:r>
              <a:rPr lang="it" sz="1400" b="1">
                <a:solidFill>
                  <a:schemeClr val="accent6">
                    <a:lumMod val="50000"/>
                  </a:schemeClr>
                </a:solidFill>
                <a:latin typeface="Raleway ExtraBold"/>
                <a:ea typeface="Prompt"/>
                <a:cs typeface="Prompt"/>
                <a:sym typeface="Prompt"/>
              </a:rPr>
              <a:t>Teaching Learning Uni</a:t>
            </a:r>
            <a:r>
              <a:rPr lang="en-GB" sz="1400" b="1">
                <a:solidFill>
                  <a:schemeClr val="accent6">
                    <a:lumMod val="50000"/>
                  </a:schemeClr>
                </a:solidFill>
                <a:latin typeface="Raleway ExtraBold"/>
                <a:ea typeface="Prompt"/>
                <a:cs typeface="Prompt"/>
                <a:sym typeface="Prompt"/>
              </a:rPr>
              <a:t>t   Responding to  the Global Pandemic – Engaging Pupils with Active Learning </a:t>
            </a:r>
            <a:endParaRPr lang="en-GB" sz="1400" b="1" dirty="0">
              <a:solidFill>
                <a:schemeClr val="accent6">
                  <a:lumMod val="50000"/>
                </a:schemeClr>
              </a:solidFill>
              <a:latin typeface="Raleway ExtraBold"/>
              <a:ea typeface="Prompt"/>
              <a:cs typeface="Prompt"/>
              <a:sym typeface="Prompt"/>
            </a:endParaRPr>
          </a:p>
        </p:txBody>
      </p:sp>
      <p:sp>
        <p:nvSpPr>
          <p:cNvPr id="127" name="Google Shape;127;p16"/>
          <p:cNvSpPr/>
          <p:nvPr/>
        </p:nvSpPr>
        <p:spPr>
          <a:xfrm rot="10800000" flipH="1">
            <a:off x="194155" y="6596151"/>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1" name="Google Shape;127;p16">
            <a:extLst>
              <a:ext uri="{FF2B5EF4-FFF2-40B4-BE49-F238E27FC236}">
                <a16:creationId xmlns:a16="http://schemas.microsoft.com/office/drawing/2014/main" id="{2FCE985B-08E6-4B3C-9DEC-6519CC71BA9F}"/>
              </a:ext>
            </a:extLst>
          </p:cNvPr>
          <p:cNvSpPr/>
          <p:nvPr/>
        </p:nvSpPr>
        <p:spPr>
          <a:xfrm rot="10800000" flipH="1">
            <a:off x="285750" y="983172"/>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graphicFrame>
        <p:nvGraphicFramePr>
          <p:cNvPr id="2" name="Table 2">
            <a:extLst>
              <a:ext uri="{FF2B5EF4-FFF2-40B4-BE49-F238E27FC236}">
                <a16:creationId xmlns:a16="http://schemas.microsoft.com/office/drawing/2014/main" id="{C3405DC8-3BDB-4D72-B0E1-1CA73A78A729}"/>
              </a:ext>
            </a:extLst>
          </p:cNvPr>
          <p:cNvGraphicFramePr>
            <a:graphicFrameLocks noGrp="1"/>
          </p:cNvGraphicFramePr>
          <p:nvPr>
            <p:extLst>
              <p:ext uri="{D42A27DB-BD31-4B8C-83A1-F6EECF244321}">
                <p14:modId xmlns:p14="http://schemas.microsoft.com/office/powerpoint/2010/main" val="3454659789"/>
              </p:ext>
            </p:extLst>
          </p:nvPr>
        </p:nvGraphicFramePr>
        <p:xfrm>
          <a:off x="285750" y="1435843"/>
          <a:ext cx="11709878" cy="4683760"/>
        </p:xfrm>
        <a:graphic>
          <a:graphicData uri="http://schemas.openxmlformats.org/drawingml/2006/table">
            <a:tbl>
              <a:tblPr firstRow="1" bandRow="1">
                <a:tableStyleId>{5C22544A-7EE6-4342-B048-85BDC9FD1C3A}</a:tableStyleId>
              </a:tblPr>
              <a:tblGrid>
                <a:gridCol w="8346522">
                  <a:extLst>
                    <a:ext uri="{9D8B030D-6E8A-4147-A177-3AD203B41FA5}">
                      <a16:colId xmlns:a16="http://schemas.microsoft.com/office/drawing/2014/main" val="1874861615"/>
                    </a:ext>
                  </a:extLst>
                </a:gridCol>
                <a:gridCol w="872455">
                  <a:extLst>
                    <a:ext uri="{9D8B030D-6E8A-4147-A177-3AD203B41FA5}">
                      <a16:colId xmlns:a16="http://schemas.microsoft.com/office/drawing/2014/main" val="996790803"/>
                    </a:ext>
                  </a:extLst>
                </a:gridCol>
                <a:gridCol w="1333849">
                  <a:extLst>
                    <a:ext uri="{9D8B030D-6E8A-4147-A177-3AD203B41FA5}">
                      <a16:colId xmlns:a16="http://schemas.microsoft.com/office/drawing/2014/main" val="3999890273"/>
                    </a:ext>
                  </a:extLst>
                </a:gridCol>
                <a:gridCol w="1157052">
                  <a:extLst>
                    <a:ext uri="{9D8B030D-6E8A-4147-A177-3AD203B41FA5}">
                      <a16:colId xmlns:a16="http://schemas.microsoft.com/office/drawing/2014/main" val="1813827225"/>
                    </a:ext>
                  </a:extLst>
                </a:gridCol>
              </a:tblGrid>
              <a:tr h="0">
                <a:tc>
                  <a:txBody>
                    <a:bodyPr/>
                    <a:lstStyle/>
                    <a:p>
                      <a:r>
                        <a:rPr lang="en-GB" dirty="0"/>
                        <a:t>Going Back to the new norm</a:t>
                      </a:r>
                    </a:p>
                    <a:p>
                      <a:r>
                        <a:rPr lang="en-GB" dirty="0"/>
                        <a:t>I believe….</a:t>
                      </a:r>
                    </a:p>
                  </a:txBody>
                  <a:tcPr>
                    <a:solidFill>
                      <a:schemeClr val="accent6">
                        <a:lumMod val="75000"/>
                      </a:schemeClr>
                    </a:solidFill>
                  </a:tcPr>
                </a:tc>
                <a:tc>
                  <a:txBody>
                    <a:bodyPr/>
                    <a:lstStyle/>
                    <a:p>
                      <a:r>
                        <a:rPr lang="en-GB" dirty="0"/>
                        <a:t>Agree</a:t>
                      </a:r>
                    </a:p>
                  </a:txBody>
                  <a:tcPr>
                    <a:solidFill>
                      <a:schemeClr val="accent6">
                        <a:lumMod val="75000"/>
                      </a:schemeClr>
                    </a:solidFill>
                  </a:tcPr>
                </a:tc>
                <a:tc>
                  <a:txBody>
                    <a:bodyPr/>
                    <a:lstStyle/>
                    <a:p>
                      <a:r>
                        <a:rPr lang="en-GB" dirty="0"/>
                        <a:t>Don’t Know </a:t>
                      </a:r>
                    </a:p>
                  </a:txBody>
                  <a:tcPr>
                    <a:solidFill>
                      <a:schemeClr val="accent6">
                        <a:lumMod val="75000"/>
                      </a:schemeClr>
                    </a:solidFill>
                  </a:tcPr>
                </a:tc>
                <a:tc>
                  <a:txBody>
                    <a:bodyPr/>
                    <a:lstStyle/>
                    <a:p>
                      <a:r>
                        <a:rPr lang="en-GB" dirty="0"/>
                        <a:t>Disagree </a:t>
                      </a:r>
                    </a:p>
                  </a:txBody>
                  <a:tcPr>
                    <a:solidFill>
                      <a:schemeClr val="accent6">
                        <a:lumMod val="75000"/>
                      </a:schemeClr>
                    </a:solidFill>
                  </a:tcPr>
                </a:tc>
                <a:extLst>
                  <a:ext uri="{0D108BD9-81ED-4DB2-BD59-A6C34878D82A}">
                    <a16:rowId xmlns:a16="http://schemas.microsoft.com/office/drawing/2014/main" val="1594750511"/>
                  </a:ext>
                </a:extLst>
              </a:tr>
              <a:tr h="370840">
                <a:tc>
                  <a:txBody>
                    <a:bodyPr/>
                    <a:lstStyle/>
                    <a:p>
                      <a:r>
                        <a:rPr lang="en-GB" dirty="0"/>
                        <a:t>1. …that more people will work from home.</a:t>
                      </a:r>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extLst>
                  <a:ext uri="{0D108BD9-81ED-4DB2-BD59-A6C34878D82A}">
                    <a16:rowId xmlns:a16="http://schemas.microsoft.com/office/drawing/2014/main" val="4201683018"/>
                  </a:ext>
                </a:extLst>
              </a:tr>
              <a:tr h="370840">
                <a:tc>
                  <a:txBody>
                    <a:bodyPr/>
                    <a:lstStyle/>
                    <a:p>
                      <a:r>
                        <a:rPr lang="en-GB" dirty="0"/>
                        <a:t>2. …that it is important that people in the future  know that they can change their behaviour and that this will have a positive impact on the planet . </a:t>
                      </a:r>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extLst>
                  <a:ext uri="{0D108BD9-81ED-4DB2-BD59-A6C34878D82A}">
                    <a16:rowId xmlns:a16="http://schemas.microsoft.com/office/drawing/2014/main" val="3406504695"/>
                  </a:ext>
                </a:extLst>
              </a:tr>
              <a:tr h="370840">
                <a:tc>
                  <a:txBody>
                    <a:bodyPr/>
                    <a:lstStyle/>
                    <a:p>
                      <a:r>
                        <a:rPr lang="en-GB" dirty="0"/>
                        <a:t>3. ….that it is important that people understand why things need to change. </a:t>
                      </a:r>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extLst>
                  <a:ext uri="{0D108BD9-81ED-4DB2-BD59-A6C34878D82A}">
                    <a16:rowId xmlns:a16="http://schemas.microsoft.com/office/drawing/2014/main" val="1916229233"/>
                  </a:ext>
                </a:extLst>
              </a:tr>
              <a:tr h="370840">
                <a:tc>
                  <a:txBody>
                    <a:bodyPr/>
                    <a:lstStyle/>
                    <a:p>
                      <a:r>
                        <a:rPr lang="en-GB" dirty="0"/>
                        <a:t>4. ..that this crisis has shown that we are all keen to act for the ‘common good’.</a:t>
                      </a:r>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extLst>
                  <a:ext uri="{0D108BD9-81ED-4DB2-BD59-A6C34878D82A}">
                    <a16:rowId xmlns:a16="http://schemas.microsoft.com/office/drawing/2014/main" val="3991403872"/>
                  </a:ext>
                </a:extLst>
              </a:tr>
              <a:tr h="370840">
                <a:tc>
                  <a:txBody>
                    <a:bodyPr/>
                    <a:lstStyle/>
                    <a:p>
                      <a:r>
                        <a:rPr lang="en-GB" dirty="0"/>
                        <a:t>5. …. that this crisis has shown that as a nation we share ‘’common values’’.</a:t>
                      </a:r>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extLst>
                  <a:ext uri="{0D108BD9-81ED-4DB2-BD59-A6C34878D82A}">
                    <a16:rowId xmlns:a16="http://schemas.microsoft.com/office/drawing/2014/main" val="1312833890"/>
                  </a:ext>
                </a:extLst>
              </a:tr>
              <a:tr h="370840">
                <a:tc>
                  <a:txBody>
                    <a:bodyPr/>
                    <a:lstStyle/>
                    <a:p>
                      <a:r>
                        <a:rPr lang="en-GB" dirty="0"/>
                        <a:t>6….that the  </a:t>
                      </a:r>
                      <a:r>
                        <a:rPr lang="en-GB" dirty="0" err="1"/>
                        <a:t>Covid</a:t>
                      </a:r>
                      <a:r>
                        <a:rPr lang="en-GB" dirty="0"/>
                        <a:t> 19 pandemic has shown we must have a good relationship with our environment. </a:t>
                      </a:r>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extLst>
                  <a:ext uri="{0D108BD9-81ED-4DB2-BD59-A6C34878D82A}">
                    <a16:rowId xmlns:a16="http://schemas.microsoft.com/office/drawing/2014/main" val="2572899581"/>
                  </a:ext>
                </a:extLst>
              </a:tr>
              <a:tr h="370840">
                <a:tc>
                  <a:txBody>
                    <a:bodyPr/>
                    <a:lstStyle/>
                    <a:p>
                      <a:r>
                        <a:rPr lang="en-GB" dirty="0"/>
                        <a:t>7. …that it is unlikely that positive changes to the environment caused by the pandemic will be long lasting. </a:t>
                      </a:r>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extLst>
                  <a:ext uri="{0D108BD9-81ED-4DB2-BD59-A6C34878D82A}">
                    <a16:rowId xmlns:a16="http://schemas.microsoft.com/office/drawing/2014/main" val="272955614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8…that its hard to think about more than one traumatic event at the same time. </a:t>
                      </a:r>
                    </a:p>
                    <a:p>
                      <a:endParaRPr lang="en-GB" dirty="0"/>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extLst>
                  <a:ext uri="{0D108BD9-81ED-4DB2-BD59-A6C34878D82A}">
                    <a16:rowId xmlns:a16="http://schemas.microsoft.com/office/drawing/2014/main" val="3034781634"/>
                  </a:ext>
                </a:extLst>
              </a:tr>
            </a:tbl>
          </a:graphicData>
        </a:graphic>
      </p:graphicFrame>
    </p:spTree>
    <p:extLst>
      <p:ext uri="{BB962C8B-B14F-4D97-AF65-F5344CB8AC3E}">
        <p14:creationId xmlns:p14="http://schemas.microsoft.com/office/powerpoint/2010/main" val="1115873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1715055" y="3113607"/>
            <a:ext cx="5817576"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a:solidFill>
                <a:schemeClr val="dk2"/>
              </a:solidFill>
              <a:latin typeface="Raleway"/>
              <a:ea typeface="Raleway"/>
              <a:cs typeface="Raleway"/>
              <a:sym typeface="Raleway"/>
            </a:endParaRPr>
          </a:p>
          <a:p>
            <a:pPr>
              <a:buClr>
                <a:srgbClr val="000000"/>
              </a:buClr>
              <a:buSzPts val="1100"/>
            </a:pPr>
            <a:endParaRPr sz="1089" b="1">
              <a:solidFill>
                <a:schemeClr val="lt1"/>
              </a:solidFill>
              <a:latin typeface="Prompt"/>
              <a:ea typeface="Prompt"/>
              <a:cs typeface="Prompt"/>
              <a:sym typeface="Prompt"/>
            </a:endParaRPr>
          </a:p>
          <a:p>
            <a:pPr>
              <a:buClr>
                <a:srgbClr val="000000"/>
              </a:buClr>
              <a:buSzPts val="1400"/>
            </a:pPr>
            <a:endParaRPr sz="1270" b="1">
              <a:solidFill>
                <a:srgbClr val="3174BA"/>
              </a:solidFill>
              <a:latin typeface="Prompt"/>
              <a:ea typeface="Prompt"/>
              <a:cs typeface="Prompt"/>
              <a:sym typeface="Prompt"/>
            </a:endParaRPr>
          </a:p>
        </p:txBody>
      </p:sp>
      <p:sp>
        <p:nvSpPr>
          <p:cNvPr id="120" name="Google Shape;120;p16"/>
          <p:cNvSpPr txBox="1"/>
          <p:nvPr/>
        </p:nvSpPr>
        <p:spPr>
          <a:xfrm>
            <a:off x="194155" y="230341"/>
            <a:ext cx="6634484"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400" b="1" dirty="0">
                <a:solidFill>
                  <a:schemeClr val="accent6">
                    <a:lumMod val="50000"/>
                  </a:schemeClr>
                </a:solidFill>
                <a:latin typeface="Raleway ExtraBold"/>
                <a:ea typeface="Prompt"/>
                <a:cs typeface="Prompt"/>
                <a:sym typeface="Prompt"/>
              </a:rPr>
              <a:t>// INTERNATIONAL INEQUALITIES //</a:t>
            </a:r>
            <a:r>
              <a:rPr lang="it" sz="1400" dirty="0">
                <a:solidFill>
                  <a:schemeClr val="accent6">
                    <a:lumMod val="50000"/>
                  </a:schemeClr>
                </a:solidFill>
                <a:latin typeface="Raleway ExtraBold"/>
                <a:ea typeface="Prompt"/>
                <a:cs typeface="Arial"/>
                <a:sym typeface="Arial"/>
              </a:rPr>
              <a:t>  </a:t>
            </a:r>
            <a:r>
              <a:rPr lang="it" sz="1400" b="1" dirty="0">
                <a:solidFill>
                  <a:schemeClr val="accent6">
                    <a:lumMod val="50000"/>
                  </a:schemeClr>
                </a:solidFill>
                <a:latin typeface="Raleway ExtraBold"/>
                <a:ea typeface="Prompt"/>
                <a:cs typeface="Prompt"/>
                <a:sym typeface="Prompt"/>
              </a:rPr>
              <a:t>Teaching Learning Uni</a:t>
            </a:r>
            <a:r>
              <a:rPr lang="en-GB" sz="1400" b="1" dirty="0">
                <a:solidFill>
                  <a:schemeClr val="accent6">
                    <a:lumMod val="50000"/>
                  </a:schemeClr>
                </a:solidFill>
                <a:latin typeface="Raleway ExtraBold"/>
                <a:ea typeface="Prompt"/>
                <a:cs typeface="Prompt"/>
                <a:sym typeface="Prompt"/>
              </a:rPr>
              <a:t>t   Responding to  the Global Pandemic – Engaging Pupils with Active Learning </a:t>
            </a:r>
          </a:p>
        </p:txBody>
      </p:sp>
      <p:pic>
        <p:nvPicPr>
          <p:cNvPr id="125" name="Google Shape;125;p16"/>
          <p:cNvPicPr preferRelativeResize="0"/>
          <p:nvPr/>
        </p:nvPicPr>
        <p:blipFill>
          <a:blip r:embed="rId4">
            <a:alphaModFix/>
          </a:blip>
          <a:stretch>
            <a:fillRect/>
          </a:stretch>
        </p:blipFill>
        <p:spPr>
          <a:xfrm>
            <a:off x="9665619" y="6093971"/>
            <a:ext cx="867010" cy="303453"/>
          </a:xfrm>
          <a:prstGeom prst="rect">
            <a:avLst/>
          </a:prstGeom>
          <a:noFill/>
          <a:ln>
            <a:noFill/>
          </a:ln>
        </p:spPr>
      </p:pic>
      <p:sp>
        <p:nvSpPr>
          <p:cNvPr id="127" name="Google Shape;127;p16"/>
          <p:cNvSpPr/>
          <p:nvPr/>
        </p:nvSpPr>
        <p:spPr>
          <a:xfrm rot="10800000" flipH="1">
            <a:off x="194155" y="6596151"/>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1" name="Google Shape;127;p16">
            <a:extLst>
              <a:ext uri="{FF2B5EF4-FFF2-40B4-BE49-F238E27FC236}">
                <a16:creationId xmlns:a16="http://schemas.microsoft.com/office/drawing/2014/main" id="{2FCE985B-08E6-4B3C-9DEC-6519CC71BA9F}"/>
              </a:ext>
            </a:extLst>
          </p:cNvPr>
          <p:cNvSpPr/>
          <p:nvPr/>
        </p:nvSpPr>
        <p:spPr>
          <a:xfrm rot="10800000" flipH="1">
            <a:off x="285750" y="983172"/>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graphicFrame>
        <p:nvGraphicFramePr>
          <p:cNvPr id="2" name="Table 2">
            <a:extLst>
              <a:ext uri="{FF2B5EF4-FFF2-40B4-BE49-F238E27FC236}">
                <a16:creationId xmlns:a16="http://schemas.microsoft.com/office/drawing/2014/main" id="{C3405DC8-3BDB-4D72-B0E1-1CA73A78A729}"/>
              </a:ext>
            </a:extLst>
          </p:cNvPr>
          <p:cNvGraphicFramePr>
            <a:graphicFrameLocks noGrp="1"/>
          </p:cNvGraphicFramePr>
          <p:nvPr>
            <p:extLst>
              <p:ext uri="{D42A27DB-BD31-4B8C-83A1-F6EECF244321}">
                <p14:modId xmlns:p14="http://schemas.microsoft.com/office/powerpoint/2010/main" val="3321544896"/>
              </p:ext>
            </p:extLst>
          </p:nvPr>
        </p:nvGraphicFramePr>
        <p:xfrm>
          <a:off x="186612" y="1227619"/>
          <a:ext cx="11900612" cy="4856480"/>
        </p:xfrm>
        <a:graphic>
          <a:graphicData uri="http://schemas.openxmlformats.org/drawingml/2006/table">
            <a:tbl>
              <a:tblPr firstRow="1" bandRow="1">
                <a:tableStyleId>{5C22544A-7EE6-4342-B048-85BDC9FD1C3A}</a:tableStyleId>
              </a:tblPr>
              <a:tblGrid>
                <a:gridCol w="8898665">
                  <a:extLst>
                    <a:ext uri="{9D8B030D-6E8A-4147-A177-3AD203B41FA5}">
                      <a16:colId xmlns:a16="http://schemas.microsoft.com/office/drawing/2014/main" val="1874861615"/>
                    </a:ext>
                  </a:extLst>
                </a:gridCol>
                <a:gridCol w="914400">
                  <a:extLst>
                    <a:ext uri="{9D8B030D-6E8A-4147-A177-3AD203B41FA5}">
                      <a16:colId xmlns:a16="http://schemas.microsoft.com/office/drawing/2014/main" val="996790803"/>
                    </a:ext>
                  </a:extLst>
                </a:gridCol>
                <a:gridCol w="989901">
                  <a:extLst>
                    <a:ext uri="{9D8B030D-6E8A-4147-A177-3AD203B41FA5}">
                      <a16:colId xmlns:a16="http://schemas.microsoft.com/office/drawing/2014/main" val="1636333615"/>
                    </a:ext>
                  </a:extLst>
                </a:gridCol>
                <a:gridCol w="1097646">
                  <a:extLst>
                    <a:ext uri="{9D8B030D-6E8A-4147-A177-3AD203B41FA5}">
                      <a16:colId xmlns:a16="http://schemas.microsoft.com/office/drawing/2014/main" val="1068059742"/>
                    </a:ext>
                  </a:extLst>
                </a:gridCol>
              </a:tblGrid>
              <a:tr h="0">
                <a:tc>
                  <a:txBody>
                    <a:bodyPr/>
                    <a:lstStyle/>
                    <a:p>
                      <a:r>
                        <a:rPr lang="en-GB" dirty="0"/>
                        <a:t>Going Back to the new norm</a:t>
                      </a:r>
                    </a:p>
                    <a:p>
                      <a:r>
                        <a:rPr lang="en-GB" dirty="0"/>
                        <a:t>I believe….</a:t>
                      </a:r>
                    </a:p>
                  </a:txBody>
                  <a:tcPr>
                    <a:solidFill>
                      <a:schemeClr val="accent6"/>
                    </a:solidFill>
                  </a:tcPr>
                </a:tc>
                <a:tc>
                  <a:txBody>
                    <a:bodyPr/>
                    <a:lstStyle/>
                    <a:p>
                      <a:r>
                        <a:rPr lang="en-GB" dirty="0"/>
                        <a:t>Agree</a:t>
                      </a:r>
                    </a:p>
                  </a:txBody>
                  <a:tcPr>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Don’t know </a:t>
                      </a:r>
                    </a:p>
                    <a:p>
                      <a:endParaRPr lang="en-GB" dirty="0"/>
                    </a:p>
                  </a:txBody>
                  <a:tcPr>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Disagree </a:t>
                      </a:r>
                    </a:p>
                    <a:p>
                      <a:endParaRPr lang="en-GB" dirty="0"/>
                    </a:p>
                  </a:txBody>
                  <a:tcPr>
                    <a:solidFill>
                      <a:schemeClr val="accent6"/>
                    </a:solidFill>
                  </a:tcPr>
                </a:tc>
                <a:extLst>
                  <a:ext uri="{0D108BD9-81ED-4DB2-BD59-A6C34878D82A}">
                    <a16:rowId xmlns:a16="http://schemas.microsoft.com/office/drawing/2014/main" val="1594750511"/>
                  </a:ext>
                </a:extLst>
              </a:tr>
              <a:tr h="370840">
                <a:tc>
                  <a:txBody>
                    <a:bodyPr/>
                    <a:lstStyle/>
                    <a:p>
                      <a:r>
                        <a:rPr lang="en-GB" dirty="0"/>
                        <a:t>9. … that we[ the world]  all have to depend on each other for survival, it is not possible to survive alone as a country. </a:t>
                      </a:r>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extLst>
                  <a:ext uri="{0D108BD9-81ED-4DB2-BD59-A6C34878D82A}">
                    <a16:rowId xmlns:a16="http://schemas.microsoft.com/office/drawing/2014/main" val="4201683018"/>
                  </a:ext>
                </a:extLst>
              </a:tr>
              <a:tr h="370840">
                <a:tc>
                  <a:txBody>
                    <a:bodyPr/>
                    <a:lstStyle/>
                    <a:p>
                      <a:r>
                        <a:rPr lang="en-GB" dirty="0"/>
                        <a:t>10. ….. that it is not the right time to focus on the climate change issue now as too many people have had their lives impacted by </a:t>
                      </a:r>
                      <a:r>
                        <a:rPr lang="en-GB" dirty="0" err="1"/>
                        <a:t>Covid</a:t>
                      </a:r>
                      <a:r>
                        <a:rPr lang="en-GB" dirty="0"/>
                        <a:t> 19[ loss of jobs, family friends etc]. </a:t>
                      </a:r>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extLst>
                  <a:ext uri="{0D108BD9-81ED-4DB2-BD59-A6C34878D82A}">
                    <a16:rowId xmlns:a16="http://schemas.microsoft.com/office/drawing/2014/main" val="3406504695"/>
                  </a:ext>
                </a:extLst>
              </a:tr>
              <a:tr h="370840">
                <a:tc>
                  <a:txBody>
                    <a:bodyPr/>
                    <a:lstStyle/>
                    <a:p>
                      <a:r>
                        <a:rPr lang="en-GB" dirty="0"/>
                        <a:t>11…… that the internet is a vital lifeline for many people to maintain connections, solidarity and provide support to each other during times of separation and isolation .</a:t>
                      </a:r>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extLst>
                  <a:ext uri="{0D108BD9-81ED-4DB2-BD59-A6C34878D82A}">
                    <a16:rowId xmlns:a16="http://schemas.microsoft.com/office/drawing/2014/main" val="1916229233"/>
                  </a:ext>
                </a:extLst>
              </a:tr>
              <a:tr h="370840">
                <a:tc>
                  <a:txBody>
                    <a:bodyPr/>
                    <a:lstStyle/>
                    <a:p>
                      <a:r>
                        <a:rPr lang="en-GB" dirty="0"/>
                        <a:t>12. …that t is important to focus on communal values of compassion and mutual support in a time of crisis.</a:t>
                      </a:r>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extLst>
                  <a:ext uri="{0D108BD9-81ED-4DB2-BD59-A6C34878D82A}">
                    <a16:rowId xmlns:a16="http://schemas.microsoft.com/office/drawing/2014/main" val="3991403872"/>
                  </a:ext>
                </a:extLst>
              </a:tr>
              <a:tr h="370840">
                <a:tc>
                  <a:txBody>
                    <a:bodyPr/>
                    <a:lstStyle/>
                    <a:p>
                      <a:r>
                        <a:rPr lang="en-GB" dirty="0"/>
                        <a:t>13….that  it can be difficult to know that the information I receive from the media is the truth. </a:t>
                      </a:r>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extLst>
                  <a:ext uri="{0D108BD9-81ED-4DB2-BD59-A6C34878D82A}">
                    <a16:rowId xmlns:a16="http://schemas.microsoft.com/office/drawing/2014/main" val="1312833890"/>
                  </a:ext>
                </a:extLst>
              </a:tr>
              <a:tr h="370840">
                <a:tc>
                  <a:txBody>
                    <a:bodyPr/>
                    <a:lstStyle/>
                    <a:p>
                      <a:r>
                        <a:rPr lang="en-GB" dirty="0"/>
                        <a:t>14…that I have benefitted in some way from the impact of </a:t>
                      </a:r>
                      <a:r>
                        <a:rPr lang="en-GB" dirty="0" err="1"/>
                        <a:t>covid</a:t>
                      </a:r>
                      <a:r>
                        <a:rPr lang="en-GB" dirty="0"/>
                        <a:t>  19 through having more time  with my family. </a:t>
                      </a:r>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tc>
                  <a:txBody>
                    <a:bodyPr/>
                    <a:lstStyle/>
                    <a:p>
                      <a:endParaRPr lang="en-GB" dirty="0"/>
                    </a:p>
                  </a:txBody>
                  <a:tcPr>
                    <a:solidFill>
                      <a:schemeClr val="accent6">
                        <a:lumMod val="60000"/>
                        <a:lumOff val="40000"/>
                      </a:schemeClr>
                    </a:solidFill>
                  </a:tcPr>
                </a:tc>
                <a:extLst>
                  <a:ext uri="{0D108BD9-81ED-4DB2-BD59-A6C34878D82A}">
                    <a16:rowId xmlns:a16="http://schemas.microsoft.com/office/drawing/2014/main" val="2572899581"/>
                  </a:ext>
                </a:extLst>
              </a:tr>
              <a:tr h="370840">
                <a:tc>
                  <a:txBody>
                    <a:bodyPr/>
                    <a:lstStyle/>
                    <a:p>
                      <a:r>
                        <a:rPr lang="en-GB" dirty="0"/>
                        <a:t>15. …that  there is a link between climate  change and my health. </a:t>
                      </a:r>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tc>
                  <a:txBody>
                    <a:bodyPr/>
                    <a:lstStyle/>
                    <a:p>
                      <a:endParaRPr lang="en-GB" dirty="0"/>
                    </a:p>
                  </a:txBody>
                  <a:tcPr>
                    <a:solidFill>
                      <a:schemeClr val="accent6">
                        <a:lumMod val="20000"/>
                        <a:lumOff val="80000"/>
                      </a:schemeClr>
                    </a:solidFill>
                  </a:tcPr>
                </a:tc>
                <a:extLst>
                  <a:ext uri="{0D108BD9-81ED-4DB2-BD59-A6C34878D82A}">
                    <a16:rowId xmlns:a16="http://schemas.microsoft.com/office/drawing/2014/main" val="2729556146"/>
                  </a:ext>
                </a:extLst>
              </a:tr>
            </a:tbl>
          </a:graphicData>
        </a:graphic>
      </p:graphicFrame>
    </p:spTree>
    <p:extLst>
      <p:ext uri="{BB962C8B-B14F-4D97-AF65-F5344CB8AC3E}">
        <p14:creationId xmlns:p14="http://schemas.microsoft.com/office/powerpoint/2010/main" val="4238989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4435087" y="3037750"/>
            <a:ext cx="3906480" cy="1207679"/>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dirty="0">
              <a:solidFill>
                <a:schemeClr val="dk2"/>
              </a:solidFill>
              <a:latin typeface="Raleway"/>
              <a:ea typeface="Raleway"/>
              <a:cs typeface="Raleway"/>
              <a:sym typeface="Raleway"/>
            </a:endParaRPr>
          </a:p>
          <a:p>
            <a:pPr>
              <a:buClr>
                <a:srgbClr val="000000"/>
              </a:buClr>
              <a:buSzPts val="1100"/>
            </a:pPr>
            <a:endParaRPr sz="1089" b="1" dirty="0">
              <a:solidFill>
                <a:schemeClr val="lt1"/>
              </a:solidFill>
              <a:latin typeface="Prompt"/>
              <a:ea typeface="Prompt"/>
              <a:cs typeface="Prompt"/>
              <a:sym typeface="Prompt"/>
            </a:endParaRPr>
          </a:p>
          <a:p>
            <a:pPr>
              <a:buClr>
                <a:srgbClr val="000000"/>
              </a:buClr>
              <a:buSzPts val="1400"/>
            </a:pPr>
            <a:r>
              <a:rPr lang="en-GB" sz="4000" b="1" dirty="0">
                <a:solidFill>
                  <a:schemeClr val="accent6">
                    <a:lumMod val="50000"/>
                  </a:schemeClr>
                </a:solidFill>
                <a:latin typeface="Raleway ExtraBold"/>
                <a:ea typeface="Prompt"/>
                <a:cs typeface="Prompt"/>
                <a:sym typeface="Prompt"/>
              </a:rPr>
              <a:t>Activity Three </a:t>
            </a:r>
            <a:endParaRPr sz="4000" b="1" dirty="0">
              <a:solidFill>
                <a:schemeClr val="accent6">
                  <a:lumMod val="50000"/>
                </a:schemeClr>
              </a:solidFill>
              <a:latin typeface="Raleway ExtraBold"/>
              <a:ea typeface="Prompt"/>
              <a:cs typeface="Prompt"/>
              <a:sym typeface="Prompt"/>
            </a:endParaRPr>
          </a:p>
        </p:txBody>
      </p:sp>
      <p:sp>
        <p:nvSpPr>
          <p:cNvPr id="120" name="Google Shape;120;p16"/>
          <p:cNvSpPr txBox="1"/>
          <p:nvPr/>
        </p:nvSpPr>
        <p:spPr>
          <a:xfrm>
            <a:off x="194155" y="184152"/>
            <a:ext cx="6600928"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400" b="1">
                <a:solidFill>
                  <a:schemeClr val="accent6">
                    <a:lumMod val="50000"/>
                  </a:schemeClr>
                </a:solidFill>
                <a:latin typeface="Raleway ExtraBold"/>
                <a:ea typeface="Prompt"/>
                <a:cs typeface="Prompt"/>
                <a:sym typeface="Prompt"/>
              </a:rPr>
              <a:t>// INTERNATIONAL INEQUALITIES //</a:t>
            </a:r>
            <a:r>
              <a:rPr lang="it" sz="1400">
                <a:solidFill>
                  <a:schemeClr val="accent6">
                    <a:lumMod val="50000"/>
                  </a:schemeClr>
                </a:solidFill>
                <a:latin typeface="Raleway ExtraBold"/>
                <a:ea typeface="Prompt"/>
                <a:cs typeface="Arial"/>
                <a:sym typeface="Arial"/>
              </a:rPr>
              <a:t>  </a:t>
            </a:r>
            <a:r>
              <a:rPr lang="it" sz="1400" b="1">
                <a:solidFill>
                  <a:schemeClr val="accent6">
                    <a:lumMod val="50000"/>
                  </a:schemeClr>
                </a:solidFill>
                <a:latin typeface="Raleway ExtraBold"/>
                <a:ea typeface="Prompt"/>
                <a:cs typeface="Prompt"/>
                <a:sym typeface="Prompt"/>
              </a:rPr>
              <a:t>Teaching Learning Uni</a:t>
            </a:r>
            <a:r>
              <a:rPr lang="en-GB" sz="1400" b="1">
                <a:solidFill>
                  <a:schemeClr val="accent6">
                    <a:lumMod val="50000"/>
                  </a:schemeClr>
                </a:solidFill>
                <a:latin typeface="Raleway ExtraBold"/>
                <a:ea typeface="Prompt"/>
                <a:cs typeface="Prompt"/>
                <a:sym typeface="Prompt"/>
              </a:rPr>
              <a:t>t   Responding to  the Global Pandemic – Engaging Pupils with Active Learning </a:t>
            </a:r>
            <a:endParaRPr lang="en-GB" sz="1400" b="1" dirty="0">
              <a:solidFill>
                <a:schemeClr val="accent6">
                  <a:lumMod val="50000"/>
                </a:schemeClr>
              </a:solidFill>
              <a:latin typeface="Raleway ExtraBold"/>
              <a:ea typeface="Prompt"/>
              <a:cs typeface="Prompt"/>
              <a:sym typeface="Prompt"/>
            </a:endParaRPr>
          </a:p>
        </p:txBody>
      </p:sp>
      <p:sp>
        <p:nvSpPr>
          <p:cNvPr id="127" name="Google Shape;127;p16"/>
          <p:cNvSpPr/>
          <p:nvPr/>
        </p:nvSpPr>
        <p:spPr>
          <a:xfrm rot="10800000" flipH="1">
            <a:off x="194155" y="6596151"/>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1" name="Google Shape;127;p16">
            <a:extLst>
              <a:ext uri="{FF2B5EF4-FFF2-40B4-BE49-F238E27FC236}">
                <a16:creationId xmlns:a16="http://schemas.microsoft.com/office/drawing/2014/main" id="{2FCE985B-08E6-4B3C-9DEC-6519CC71BA9F}"/>
              </a:ext>
            </a:extLst>
          </p:cNvPr>
          <p:cNvSpPr/>
          <p:nvPr/>
        </p:nvSpPr>
        <p:spPr>
          <a:xfrm rot="10800000" flipH="1">
            <a:off x="285750" y="983172"/>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3" name="Oval 2">
            <a:extLst>
              <a:ext uri="{FF2B5EF4-FFF2-40B4-BE49-F238E27FC236}">
                <a16:creationId xmlns:a16="http://schemas.microsoft.com/office/drawing/2014/main" id="{6F815706-738E-47F5-96B8-A99ED690E74A}"/>
              </a:ext>
            </a:extLst>
          </p:cNvPr>
          <p:cNvSpPr/>
          <p:nvPr/>
        </p:nvSpPr>
        <p:spPr>
          <a:xfrm>
            <a:off x="2929812" y="2631233"/>
            <a:ext cx="6139721" cy="2080726"/>
          </a:xfrm>
          <a:prstGeom prst="ellipse">
            <a:avLst/>
          </a:prstGeom>
          <a:noFill/>
          <a:ln w="635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746276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1715055" y="3113607"/>
            <a:ext cx="5817576"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a:solidFill>
                <a:schemeClr val="dk2"/>
              </a:solidFill>
              <a:latin typeface="Raleway"/>
              <a:ea typeface="Raleway"/>
              <a:cs typeface="Raleway"/>
              <a:sym typeface="Raleway"/>
            </a:endParaRPr>
          </a:p>
          <a:p>
            <a:pPr>
              <a:buClr>
                <a:srgbClr val="000000"/>
              </a:buClr>
              <a:buSzPts val="1100"/>
            </a:pPr>
            <a:endParaRPr sz="1089" b="1">
              <a:solidFill>
                <a:schemeClr val="lt1"/>
              </a:solidFill>
              <a:latin typeface="Prompt"/>
              <a:ea typeface="Prompt"/>
              <a:cs typeface="Prompt"/>
              <a:sym typeface="Prompt"/>
            </a:endParaRPr>
          </a:p>
          <a:p>
            <a:pPr>
              <a:buClr>
                <a:srgbClr val="000000"/>
              </a:buClr>
              <a:buSzPts val="1400"/>
            </a:pPr>
            <a:endParaRPr sz="1270" b="1">
              <a:solidFill>
                <a:srgbClr val="3174BA"/>
              </a:solidFill>
              <a:latin typeface="Prompt"/>
              <a:ea typeface="Prompt"/>
              <a:cs typeface="Prompt"/>
              <a:sym typeface="Prompt"/>
            </a:endParaRPr>
          </a:p>
        </p:txBody>
      </p:sp>
      <p:sp>
        <p:nvSpPr>
          <p:cNvPr id="120" name="Google Shape;120;p16"/>
          <p:cNvSpPr txBox="1"/>
          <p:nvPr/>
        </p:nvSpPr>
        <p:spPr>
          <a:xfrm>
            <a:off x="201005" y="209114"/>
            <a:ext cx="6837358"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400" b="1">
                <a:solidFill>
                  <a:schemeClr val="accent6">
                    <a:lumMod val="50000"/>
                  </a:schemeClr>
                </a:solidFill>
                <a:latin typeface="Raleway ExtraBold"/>
                <a:ea typeface="Prompt"/>
                <a:cs typeface="Prompt"/>
                <a:sym typeface="Prompt"/>
              </a:rPr>
              <a:t>// INTERNATIONAL INEQUALITIES //</a:t>
            </a:r>
            <a:r>
              <a:rPr lang="it" sz="1400">
                <a:solidFill>
                  <a:schemeClr val="accent6">
                    <a:lumMod val="50000"/>
                  </a:schemeClr>
                </a:solidFill>
                <a:latin typeface="Raleway ExtraBold"/>
                <a:ea typeface="Prompt"/>
                <a:cs typeface="Arial"/>
                <a:sym typeface="Arial"/>
              </a:rPr>
              <a:t>  </a:t>
            </a:r>
            <a:r>
              <a:rPr lang="it" sz="1400" b="1">
                <a:solidFill>
                  <a:schemeClr val="accent6">
                    <a:lumMod val="50000"/>
                  </a:schemeClr>
                </a:solidFill>
                <a:latin typeface="Raleway ExtraBold"/>
                <a:ea typeface="Prompt"/>
                <a:cs typeface="Prompt"/>
                <a:sym typeface="Prompt"/>
              </a:rPr>
              <a:t>Teaching Learning Uni</a:t>
            </a:r>
            <a:r>
              <a:rPr lang="en-GB" sz="1400" b="1">
                <a:solidFill>
                  <a:schemeClr val="accent6">
                    <a:lumMod val="50000"/>
                  </a:schemeClr>
                </a:solidFill>
                <a:latin typeface="Raleway ExtraBold"/>
                <a:ea typeface="Prompt"/>
                <a:cs typeface="Prompt"/>
                <a:sym typeface="Prompt"/>
              </a:rPr>
              <a:t>t   Responding to  the Global Pandemic – Engaging Pupils with Active Learning </a:t>
            </a:r>
            <a:endParaRPr lang="en-GB" sz="1400" b="1" dirty="0">
              <a:solidFill>
                <a:schemeClr val="accent6">
                  <a:lumMod val="50000"/>
                </a:schemeClr>
              </a:solidFill>
              <a:latin typeface="Raleway ExtraBold"/>
              <a:ea typeface="Prompt"/>
              <a:cs typeface="Prompt"/>
              <a:sym typeface="Prompt"/>
            </a:endParaRPr>
          </a:p>
        </p:txBody>
      </p:sp>
      <p:sp>
        <p:nvSpPr>
          <p:cNvPr id="124" name="Google Shape;124;p16"/>
          <p:cNvSpPr txBox="1"/>
          <p:nvPr/>
        </p:nvSpPr>
        <p:spPr>
          <a:xfrm>
            <a:off x="7886749" y="3052214"/>
            <a:ext cx="2553898" cy="3294703"/>
          </a:xfrm>
          <a:prstGeom prst="rect">
            <a:avLst/>
          </a:prstGeom>
          <a:noFill/>
          <a:ln>
            <a:noFill/>
          </a:ln>
        </p:spPr>
        <p:txBody>
          <a:bodyPr spcFirstLastPara="1" wrap="square" lIns="82939" tIns="82939" rIns="82939" bIns="82939" anchor="t" anchorCtr="0">
            <a:noAutofit/>
          </a:bodyPr>
          <a:lstStyle/>
          <a:p>
            <a:pPr algn="r"/>
            <a:endParaRPr sz="1633"/>
          </a:p>
        </p:txBody>
      </p:sp>
      <p:sp>
        <p:nvSpPr>
          <p:cNvPr id="127" name="Google Shape;127;p16"/>
          <p:cNvSpPr/>
          <p:nvPr/>
        </p:nvSpPr>
        <p:spPr>
          <a:xfrm rot="10800000" flipH="1" flipV="1">
            <a:off x="1635313" y="968749"/>
            <a:ext cx="9185839" cy="72572"/>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29" name="Google Shape;129;p16"/>
          <p:cNvSpPr txBox="1"/>
          <p:nvPr/>
        </p:nvSpPr>
        <p:spPr>
          <a:xfrm>
            <a:off x="1670036" y="3178380"/>
            <a:ext cx="5817576" cy="3294703"/>
          </a:xfrm>
          <a:prstGeom prst="rect">
            <a:avLst/>
          </a:prstGeom>
          <a:noFill/>
          <a:ln>
            <a:noFill/>
          </a:ln>
        </p:spPr>
        <p:txBody>
          <a:bodyPr spcFirstLastPara="1" wrap="square" lIns="82939" tIns="82939" rIns="82939" bIns="82939" anchor="t" anchorCtr="0">
            <a:noAutofit/>
          </a:bodyPr>
          <a:lstStyle/>
          <a:p>
            <a:endParaRPr sz="998">
              <a:latin typeface="Raleway"/>
              <a:ea typeface="Raleway"/>
              <a:cs typeface="Raleway"/>
              <a:sym typeface="Raleway"/>
            </a:endParaRPr>
          </a:p>
        </p:txBody>
      </p:sp>
      <p:sp>
        <p:nvSpPr>
          <p:cNvPr id="2" name="Rectangle 1">
            <a:extLst>
              <a:ext uri="{FF2B5EF4-FFF2-40B4-BE49-F238E27FC236}">
                <a16:creationId xmlns:a16="http://schemas.microsoft.com/office/drawing/2014/main" id="{55F51140-4722-469F-AFE7-F380B0543C0D}"/>
              </a:ext>
            </a:extLst>
          </p:cNvPr>
          <p:cNvSpPr/>
          <p:nvPr/>
        </p:nvSpPr>
        <p:spPr>
          <a:xfrm>
            <a:off x="1635314" y="2488478"/>
            <a:ext cx="8897322" cy="3610347"/>
          </a:xfrm>
          <a:prstGeom prst="rect">
            <a:avLst/>
          </a:prstGeom>
        </p:spPr>
        <p:txBody>
          <a:bodyPr wrap="square">
            <a:spAutoFit/>
          </a:bodyPr>
          <a:lstStyle/>
          <a:p>
            <a:r>
              <a:rPr lang="en-GB" sz="1633" dirty="0">
                <a:latin typeface="Raleway"/>
              </a:rPr>
              <a:t>In your groups discuss the statements and place them into a diamond nine according to how   big a concern this is for you all at the present time</a:t>
            </a:r>
          </a:p>
          <a:p>
            <a:endParaRPr lang="en-GB" sz="1633" dirty="0">
              <a:latin typeface="Raleway"/>
            </a:endParaRPr>
          </a:p>
          <a:p>
            <a:r>
              <a:rPr lang="en-GB" sz="1633" dirty="0">
                <a:latin typeface="Raleway"/>
              </a:rPr>
              <a:t>There are  20 cards you have to pick and rank 9</a:t>
            </a:r>
          </a:p>
          <a:p>
            <a:r>
              <a:rPr lang="en-GB" sz="1633" b="1" u="sng" dirty="0">
                <a:latin typeface="Raleway"/>
              </a:rPr>
              <a:t>How to play</a:t>
            </a:r>
          </a:p>
          <a:p>
            <a:pPr marL="259232" indent="-259232">
              <a:buFont typeface="Arial" panose="020B0604020202020204" pitchFamily="34" charset="0"/>
              <a:buChar char="•"/>
            </a:pPr>
            <a:r>
              <a:rPr lang="en-GB" sz="1633" b="1" dirty="0">
                <a:latin typeface="Raleway"/>
              </a:rPr>
              <a:t> </a:t>
            </a:r>
            <a:r>
              <a:rPr lang="en-GB" sz="1633" dirty="0">
                <a:latin typeface="Raleway"/>
              </a:rPr>
              <a:t>divide the cards between the members of the group (each person should have about 4 cards). </a:t>
            </a:r>
          </a:p>
          <a:p>
            <a:pPr marL="259232" indent="-259232">
              <a:buFont typeface="Arial" panose="020B0604020202020204" pitchFamily="34" charset="0"/>
              <a:buChar char="•"/>
            </a:pPr>
            <a:r>
              <a:rPr lang="en-GB" sz="1633" dirty="0">
                <a:latin typeface="Raleway"/>
              </a:rPr>
              <a:t>Person 1 decides whether to place their card on the diamond nine and where to put this. They can put the card off the diamond 9 if they don’t think it’s an important action. They explain to the group why they think this is a possible action. </a:t>
            </a:r>
          </a:p>
          <a:p>
            <a:pPr marL="259232" indent="-259232">
              <a:buFont typeface="Arial" panose="020B0604020202020204" pitchFamily="34" charset="0"/>
              <a:buChar char="•"/>
            </a:pPr>
            <a:r>
              <a:rPr lang="en-GB" sz="1633" dirty="0">
                <a:latin typeface="Raleway"/>
              </a:rPr>
              <a:t>Person 2 can move person one’s card and then has to place their card. They need to be able to justify their actions/choices.</a:t>
            </a:r>
          </a:p>
          <a:p>
            <a:pPr marL="259232" indent="-259232">
              <a:buFont typeface="Arial" panose="020B0604020202020204" pitchFamily="34" charset="0"/>
              <a:buChar char="•"/>
            </a:pPr>
            <a:r>
              <a:rPr lang="en-GB" sz="1633" dirty="0">
                <a:latin typeface="Raleway"/>
              </a:rPr>
              <a:t>The group carries on until you have discussed all the actions and have 9 possible ones ranked.</a:t>
            </a:r>
          </a:p>
        </p:txBody>
      </p:sp>
      <p:sp>
        <p:nvSpPr>
          <p:cNvPr id="3" name="Title 2">
            <a:extLst>
              <a:ext uri="{FF2B5EF4-FFF2-40B4-BE49-F238E27FC236}">
                <a16:creationId xmlns:a16="http://schemas.microsoft.com/office/drawing/2014/main" id="{22F6C68C-D9A1-4422-AE92-48D5D02E5AF3}"/>
              </a:ext>
            </a:extLst>
          </p:cNvPr>
          <p:cNvSpPr>
            <a:spLocks noGrp="1"/>
          </p:cNvSpPr>
          <p:nvPr>
            <p:ph type="title"/>
          </p:nvPr>
        </p:nvSpPr>
        <p:spPr>
          <a:xfrm>
            <a:off x="335561" y="1242964"/>
            <a:ext cx="11341914" cy="1117591"/>
          </a:xfrm>
        </p:spPr>
        <p:txBody>
          <a:bodyPr/>
          <a:lstStyle/>
          <a:p>
            <a:r>
              <a:rPr lang="en-GB" dirty="0">
                <a:latin typeface="Raleway"/>
              </a:rPr>
              <a:t>Activity  Three </a:t>
            </a:r>
          </a:p>
        </p:txBody>
      </p:sp>
    </p:spTree>
    <p:extLst>
      <p:ext uri="{BB962C8B-B14F-4D97-AF65-F5344CB8AC3E}">
        <p14:creationId xmlns:p14="http://schemas.microsoft.com/office/powerpoint/2010/main" val="18295869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1715055" y="3113607"/>
            <a:ext cx="5817576"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a:solidFill>
                <a:schemeClr val="dk2"/>
              </a:solidFill>
              <a:latin typeface="Raleway"/>
              <a:ea typeface="Raleway"/>
              <a:cs typeface="Raleway"/>
              <a:sym typeface="Raleway"/>
            </a:endParaRPr>
          </a:p>
          <a:p>
            <a:pPr>
              <a:buClr>
                <a:srgbClr val="000000"/>
              </a:buClr>
              <a:buSzPts val="1100"/>
            </a:pPr>
            <a:endParaRPr sz="1089" b="1">
              <a:solidFill>
                <a:schemeClr val="lt1"/>
              </a:solidFill>
              <a:latin typeface="Prompt"/>
              <a:ea typeface="Prompt"/>
              <a:cs typeface="Prompt"/>
              <a:sym typeface="Prompt"/>
            </a:endParaRPr>
          </a:p>
          <a:p>
            <a:pPr>
              <a:buClr>
                <a:srgbClr val="000000"/>
              </a:buClr>
              <a:buSzPts val="1400"/>
            </a:pPr>
            <a:endParaRPr sz="1270" b="1">
              <a:solidFill>
                <a:srgbClr val="3174BA"/>
              </a:solidFill>
              <a:latin typeface="Prompt"/>
              <a:ea typeface="Prompt"/>
              <a:cs typeface="Prompt"/>
              <a:sym typeface="Prompt"/>
            </a:endParaRPr>
          </a:p>
        </p:txBody>
      </p:sp>
      <p:sp>
        <p:nvSpPr>
          <p:cNvPr id="120" name="Google Shape;120;p16"/>
          <p:cNvSpPr txBox="1"/>
          <p:nvPr/>
        </p:nvSpPr>
        <p:spPr>
          <a:xfrm>
            <a:off x="100338" y="24873"/>
            <a:ext cx="3944064"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000" b="1" dirty="0">
                <a:solidFill>
                  <a:schemeClr val="accent6">
                    <a:lumMod val="50000"/>
                  </a:schemeClr>
                </a:solidFill>
                <a:latin typeface="Raleway ExtraBold"/>
                <a:ea typeface="Prompt"/>
                <a:cs typeface="Prompt"/>
                <a:sym typeface="Prompt"/>
              </a:rPr>
              <a:t>// INTERNATIONAL INEQUALITIES //</a:t>
            </a:r>
            <a:r>
              <a:rPr lang="it" sz="1000" dirty="0">
                <a:solidFill>
                  <a:schemeClr val="accent6">
                    <a:lumMod val="50000"/>
                  </a:schemeClr>
                </a:solidFill>
                <a:latin typeface="Raleway ExtraBold"/>
                <a:ea typeface="Prompt"/>
                <a:cs typeface="Arial"/>
                <a:sym typeface="Arial"/>
              </a:rPr>
              <a:t>  </a:t>
            </a:r>
            <a:r>
              <a:rPr lang="it" sz="1000" b="1" dirty="0">
                <a:solidFill>
                  <a:schemeClr val="accent6">
                    <a:lumMod val="50000"/>
                  </a:schemeClr>
                </a:solidFill>
                <a:latin typeface="Raleway ExtraBold"/>
                <a:ea typeface="Prompt"/>
                <a:cs typeface="Prompt"/>
                <a:sym typeface="Prompt"/>
              </a:rPr>
              <a:t>Teaching Learning Uni</a:t>
            </a:r>
            <a:r>
              <a:rPr lang="en-GB" sz="1000" b="1" dirty="0">
                <a:solidFill>
                  <a:schemeClr val="accent6">
                    <a:lumMod val="50000"/>
                  </a:schemeClr>
                </a:solidFill>
                <a:latin typeface="Raleway ExtraBold"/>
                <a:ea typeface="Prompt"/>
                <a:cs typeface="Prompt"/>
                <a:sym typeface="Prompt"/>
              </a:rPr>
              <a:t>t   Responding to  the Global Pandemic – Engaging Pupils with Active Learning </a:t>
            </a:r>
          </a:p>
        </p:txBody>
      </p:sp>
      <p:sp>
        <p:nvSpPr>
          <p:cNvPr id="124" name="Google Shape;124;p16"/>
          <p:cNvSpPr txBox="1"/>
          <p:nvPr/>
        </p:nvSpPr>
        <p:spPr>
          <a:xfrm>
            <a:off x="7886749" y="3052214"/>
            <a:ext cx="2553898" cy="3294703"/>
          </a:xfrm>
          <a:prstGeom prst="rect">
            <a:avLst/>
          </a:prstGeom>
          <a:noFill/>
          <a:ln>
            <a:noFill/>
          </a:ln>
        </p:spPr>
        <p:txBody>
          <a:bodyPr spcFirstLastPara="1" wrap="square" lIns="82939" tIns="82939" rIns="82939" bIns="82939" anchor="t" anchorCtr="0">
            <a:noAutofit/>
          </a:bodyPr>
          <a:lstStyle/>
          <a:p>
            <a:pPr algn="r"/>
            <a:endParaRPr sz="1633"/>
          </a:p>
        </p:txBody>
      </p:sp>
      <p:pic>
        <p:nvPicPr>
          <p:cNvPr id="125" name="Google Shape;125;p16"/>
          <p:cNvPicPr preferRelativeResize="0"/>
          <p:nvPr/>
        </p:nvPicPr>
        <p:blipFill>
          <a:blip r:embed="rId4">
            <a:alphaModFix/>
          </a:blip>
          <a:stretch>
            <a:fillRect/>
          </a:stretch>
        </p:blipFill>
        <p:spPr>
          <a:xfrm>
            <a:off x="9665619" y="6093971"/>
            <a:ext cx="867010" cy="303453"/>
          </a:xfrm>
          <a:prstGeom prst="rect">
            <a:avLst/>
          </a:prstGeom>
          <a:noFill/>
          <a:ln>
            <a:noFill/>
          </a:ln>
        </p:spPr>
      </p:pic>
      <p:sp>
        <p:nvSpPr>
          <p:cNvPr id="127" name="Google Shape;127;p16"/>
          <p:cNvSpPr/>
          <p:nvPr/>
        </p:nvSpPr>
        <p:spPr>
          <a:xfrm rot="10800000" flipH="1" flipV="1">
            <a:off x="1635313" y="968749"/>
            <a:ext cx="9185839" cy="72572"/>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29" name="Google Shape;129;p16"/>
          <p:cNvSpPr txBox="1"/>
          <p:nvPr/>
        </p:nvSpPr>
        <p:spPr>
          <a:xfrm>
            <a:off x="1670036" y="3178380"/>
            <a:ext cx="5817576" cy="3294703"/>
          </a:xfrm>
          <a:prstGeom prst="rect">
            <a:avLst/>
          </a:prstGeom>
          <a:noFill/>
          <a:ln>
            <a:noFill/>
          </a:ln>
        </p:spPr>
        <p:txBody>
          <a:bodyPr spcFirstLastPara="1" wrap="square" lIns="82939" tIns="82939" rIns="82939" bIns="82939" anchor="t" anchorCtr="0">
            <a:noAutofit/>
          </a:bodyPr>
          <a:lstStyle/>
          <a:p>
            <a:endParaRPr sz="998">
              <a:latin typeface="Raleway"/>
              <a:ea typeface="Raleway"/>
              <a:cs typeface="Raleway"/>
              <a:sym typeface="Raleway"/>
            </a:endParaRPr>
          </a:p>
        </p:txBody>
      </p:sp>
      <p:pic>
        <p:nvPicPr>
          <p:cNvPr id="2" name="Picture 1">
            <a:extLst>
              <a:ext uri="{FF2B5EF4-FFF2-40B4-BE49-F238E27FC236}">
                <a16:creationId xmlns:a16="http://schemas.microsoft.com/office/drawing/2014/main" id="{32C9CD78-2906-4899-9445-F468C859BA7A}"/>
              </a:ext>
            </a:extLst>
          </p:cNvPr>
          <p:cNvPicPr>
            <a:picLocks noChangeAspect="1"/>
          </p:cNvPicPr>
          <p:nvPr/>
        </p:nvPicPr>
        <p:blipFill>
          <a:blip r:embed="rId5"/>
          <a:stretch>
            <a:fillRect/>
          </a:stretch>
        </p:blipFill>
        <p:spPr>
          <a:xfrm>
            <a:off x="3616078" y="1367583"/>
            <a:ext cx="5160106" cy="5226473"/>
          </a:xfrm>
          <a:prstGeom prst="rect">
            <a:avLst/>
          </a:prstGeom>
        </p:spPr>
      </p:pic>
      <p:sp>
        <p:nvSpPr>
          <p:cNvPr id="14" name="Rectangle 13">
            <a:extLst>
              <a:ext uri="{FF2B5EF4-FFF2-40B4-BE49-F238E27FC236}">
                <a16:creationId xmlns:a16="http://schemas.microsoft.com/office/drawing/2014/main" id="{378C52B1-5466-4742-AAEA-EF94B46D48EF}"/>
              </a:ext>
            </a:extLst>
          </p:cNvPr>
          <p:cNvSpPr/>
          <p:nvPr/>
        </p:nvSpPr>
        <p:spPr>
          <a:xfrm>
            <a:off x="4462943" y="246907"/>
            <a:ext cx="3104439" cy="5829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33" dirty="0">
                <a:solidFill>
                  <a:schemeClr val="tx1"/>
                </a:solidFill>
                <a:latin typeface="Raleway"/>
              </a:rPr>
              <a:t>Resource sheet  </a:t>
            </a:r>
          </a:p>
          <a:p>
            <a:pPr algn="ctr"/>
            <a:r>
              <a:rPr lang="en-GB" sz="1633" dirty="0">
                <a:solidFill>
                  <a:schemeClr val="tx1"/>
                </a:solidFill>
                <a:latin typeface="Raleway"/>
              </a:rPr>
              <a:t>My biggest concerns  </a:t>
            </a:r>
          </a:p>
        </p:txBody>
      </p:sp>
    </p:spTree>
    <p:extLst>
      <p:ext uri="{BB962C8B-B14F-4D97-AF65-F5344CB8AC3E}">
        <p14:creationId xmlns:p14="http://schemas.microsoft.com/office/powerpoint/2010/main" val="11752304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1715055" y="3113607"/>
            <a:ext cx="5817576"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a:solidFill>
                <a:schemeClr val="dk2"/>
              </a:solidFill>
              <a:latin typeface="Raleway"/>
              <a:ea typeface="Raleway"/>
              <a:cs typeface="Raleway"/>
              <a:sym typeface="Raleway"/>
            </a:endParaRPr>
          </a:p>
          <a:p>
            <a:pPr>
              <a:buClr>
                <a:srgbClr val="000000"/>
              </a:buClr>
              <a:buSzPts val="1100"/>
            </a:pPr>
            <a:endParaRPr sz="1089" b="1">
              <a:solidFill>
                <a:schemeClr val="lt1"/>
              </a:solidFill>
              <a:latin typeface="Prompt"/>
              <a:ea typeface="Prompt"/>
              <a:cs typeface="Prompt"/>
              <a:sym typeface="Prompt"/>
            </a:endParaRPr>
          </a:p>
          <a:p>
            <a:pPr>
              <a:buClr>
                <a:srgbClr val="000000"/>
              </a:buClr>
              <a:buSzPts val="1400"/>
            </a:pPr>
            <a:endParaRPr sz="1270" b="1">
              <a:solidFill>
                <a:srgbClr val="3174BA"/>
              </a:solidFill>
              <a:latin typeface="Prompt"/>
              <a:ea typeface="Prompt"/>
              <a:cs typeface="Prompt"/>
              <a:sym typeface="Prompt"/>
            </a:endParaRPr>
          </a:p>
        </p:txBody>
      </p:sp>
      <p:sp>
        <p:nvSpPr>
          <p:cNvPr id="120" name="Google Shape;120;p16"/>
          <p:cNvSpPr txBox="1"/>
          <p:nvPr/>
        </p:nvSpPr>
        <p:spPr>
          <a:xfrm>
            <a:off x="312640" y="64234"/>
            <a:ext cx="3944064"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000" b="1" dirty="0">
                <a:solidFill>
                  <a:schemeClr val="accent6">
                    <a:lumMod val="50000"/>
                  </a:schemeClr>
                </a:solidFill>
                <a:latin typeface="Raleway ExtraBold"/>
                <a:ea typeface="Prompt"/>
                <a:cs typeface="Prompt"/>
                <a:sym typeface="Prompt"/>
              </a:rPr>
              <a:t>// INTERNATIONAL INEQUALITIES //</a:t>
            </a:r>
            <a:r>
              <a:rPr lang="it" sz="1000" dirty="0">
                <a:solidFill>
                  <a:schemeClr val="accent6">
                    <a:lumMod val="50000"/>
                  </a:schemeClr>
                </a:solidFill>
                <a:latin typeface="Raleway ExtraBold"/>
                <a:ea typeface="Prompt"/>
                <a:cs typeface="Arial"/>
                <a:sym typeface="Arial"/>
              </a:rPr>
              <a:t>  </a:t>
            </a:r>
            <a:r>
              <a:rPr lang="it" sz="1000" b="1" dirty="0">
                <a:solidFill>
                  <a:schemeClr val="accent6">
                    <a:lumMod val="50000"/>
                  </a:schemeClr>
                </a:solidFill>
                <a:latin typeface="Raleway ExtraBold"/>
                <a:ea typeface="Prompt"/>
                <a:cs typeface="Prompt"/>
                <a:sym typeface="Prompt"/>
              </a:rPr>
              <a:t>Teaching Learning Uni</a:t>
            </a:r>
            <a:r>
              <a:rPr lang="en-GB" sz="1000" b="1" dirty="0">
                <a:solidFill>
                  <a:schemeClr val="accent6">
                    <a:lumMod val="50000"/>
                  </a:schemeClr>
                </a:solidFill>
                <a:latin typeface="Raleway ExtraBold"/>
                <a:ea typeface="Prompt"/>
                <a:cs typeface="Prompt"/>
                <a:sym typeface="Prompt"/>
              </a:rPr>
              <a:t>t   Responding to  the Global Pandemic – Engaging Pupils with Active Learning </a:t>
            </a:r>
          </a:p>
        </p:txBody>
      </p:sp>
      <p:sp>
        <p:nvSpPr>
          <p:cNvPr id="124" name="Google Shape;124;p16"/>
          <p:cNvSpPr txBox="1"/>
          <p:nvPr/>
        </p:nvSpPr>
        <p:spPr>
          <a:xfrm>
            <a:off x="7886749" y="3052214"/>
            <a:ext cx="2553898" cy="3294703"/>
          </a:xfrm>
          <a:prstGeom prst="rect">
            <a:avLst/>
          </a:prstGeom>
          <a:noFill/>
          <a:ln>
            <a:noFill/>
          </a:ln>
        </p:spPr>
        <p:txBody>
          <a:bodyPr spcFirstLastPara="1" wrap="square" lIns="82939" tIns="82939" rIns="82939" bIns="82939" anchor="t" anchorCtr="0">
            <a:noAutofit/>
          </a:bodyPr>
          <a:lstStyle/>
          <a:p>
            <a:pPr algn="r"/>
            <a:endParaRPr sz="1633"/>
          </a:p>
        </p:txBody>
      </p:sp>
      <p:pic>
        <p:nvPicPr>
          <p:cNvPr id="125" name="Google Shape;125;p16"/>
          <p:cNvPicPr preferRelativeResize="0"/>
          <p:nvPr/>
        </p:nvPicPr>
        <p:blipFill>
          <a:blip r:embed="rId4">
            <a:alphaModFix/>
          </a:blip>
          <a:stretch>
            <a:fillRect/>
          </a:stretch>
        </p:blipFill>
        <p:spPr>
          <a:xfrm>
            <a:off x="9665619" y="6093971"/>
            <a:ext cx="867010" cy="303453"/>
          </a:xfrm>
          <a:prstGeom prst="rect">
            <a:avLst/>
          </a:prstGeom>
          <a:noFill/>
          <a:ln>
            <a:noFill/>
          </a:ln>
        </p:spPr>
      </p:pic>
      <p:sp>
        <p:nvSpPr>
          <p:cNvPr id="127" name="Google Shape;127;p16"/>
          <p:cNvSpPr/>
          <p:nvPr/>
        </p:nvSpPr>
        <p:spPr>
          <a:xfrm rot="10800000" flipH="1" flipV="1">
            <a:off x="1635313" y="968749"/>
            <a:ext cx="9185839" cy="72572"/>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29" name="Google Shape;129;p16"/>
          <p:cNvSpPr txBox="1"/>
          <p:nvPr/>
        </p:nvSpPr>
        <p:spPr>
          <a:xfrm>
            <a:off x="1670036" y="3178380"/>
            <a:ext cx="5817576" cy="3294703"/>
          </a:xfrm>
          <a:prstGeom prst="rect">
            <a:avLst/>
          </a:prstGeom>
          <a:noFill/>
          <a:ln>
            <a:noFill/>
          </a:ln>
        </p:spPr>
        <p:txBody>
          <a:bodyPr spcFirstLastPara="1" wrap="square" lIns="82939" tIns="82939" rIns="82939" bIns="82939" anchor="t" anchorCtr="0">
            <a:noAutofit/>
          </a:bodyPr>
          <a:lstStyle/>
          <a:p>
            <a:endParaRPr sz="998">
              <a:latin typeface="Raleway"/>
              <a:ea typeface="Raleway"/>
              <a:cs typeface="Raleway"/>
              <a:sym typeface="Raleway"/>
            </a:endParaRPr>
          </a:p>
        </p:txBody>
      </p:sp>
      <p:sp>
        <p:nvSpPr>
          <p:cNvPr id="15" name="Rectangle 14">
            <a:extLst>
              <a:ext uri="{FF2B5EF4-FFF2-40B4-BE49-F238E27FC236}">
                <a16:creationId xmlns:a16="http://schemas.microsoft.com/office/drawing/2014/main" id="{E67CD752-0BBF-45CD-B081-8B85492C9F0E}"/>
              </a:ext>
            </a:extLst>
          </p:cNvPr>
          <p:cNvSpPr/>
          <p:nvPr/>
        </p:nvSpPr>
        <p:spPr>
          <a:xfrm>
            <a:off x="4630590" y="275533"/>
            <a:ext cx="2678298" cy="35940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33" dirty="0">
                <a:solidFill>
                  <a:schemeClr val="tx1"/>
                </a:solidFill>
                <a:latin typeface="Raleway"/>
              </a:rPr>
              <a:t>Resource sheet</a:t>
            </a:r>
          </a:p>
        </p:txBody>
      </p:sp>
      <p:sp>
        <p:nvSpPr>
          <p:cNvPr id="8" name="Rectangle: Rounded Corners 7">
            <a:extLst>
              <a:ext uri="{FF2B5EF4-FFF2-40B4-BE49-F238E27FC236}">
                <a16:creationId xmlns:a16="http://schemas.microsoft.com/office/drawing/2014/main" id="{6004F7BB-E5F4-4D2C-A72F-3165DB2CFB10}"/>
              </a:ext>
            </a:extLst>
          </p:cNvPr>
          <p:cNvSpPr/>
          <p:nvPr/>
        </p:nvSpPr>
        <p:spPr>
          <a:xfrm>
            <a:off x="75007" y="1214122"/>
            <a:ext cx="3280095" cy="91440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b="1" dirty="0">
                <a:solidFill>
                  <a:schemeClr val="tx1"/>
                </a:solidFill>
                <a:latin typeface="Raleway ExtraBold"/>
              </a:rPr>
              <a:t>My loss of education in recent months </a:t>
            </a:r>
          </a:p>
        </p:txBody>
      </p:sp>
      <p:sp>
        <p:nvSpPr>
          <p:cNvPr id="17" name="Rectangle: Rounded Corners 16">
            <a:extLst>
              <a:ext uri="{FF2B5EF4-FFF2-40B4-BE49-F238E27FC236}">
                <a16:creationId xmlns:a16="http://schemas.microsoft.com/office/drawing/2014/main" id="{19DC6DA7-118C-4C5F-9815-3D385B8DCEEF}"/>
              </a:ext>
            </a:extLst>
          </p:cNvPr>
          <p:cNvSpPr/>
          <p:nvPr/>
        </p:nvSpPr>
        <p:spPr>
          <a:xfrm>
            <a:off x="90842" y="2294368"/>
            <a:ext cx="3280095" cy="91440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b="1" dirty="0">
                <a:solidFill>
                  <a:schemeClr val="tx1"/>
                </a:solidFill>
                <a:latin typeface="Raleway ExtraBold"/>
              </a:rPr>
              <a:t>My loss of routine </a:t>
            </a:r>
          </a:p>
        </p:txBody>
      </p:sp>
      <p:sp>
        <p:nvSpPr>
          <p:cNvPr id="18" name="Rectangle: Rounded Corners 17">
            <a:extLst>
              <a:ext uri="{FF2B5EF4-FFF2-40B4-BE49-F238E27FC236}">
                <a16:creationId xmlns:a16="http://schemas.microsoft.com/office/drawing/2014/main" id="{EE23E8E3-36E1-416E-B968-7D85783CF3CE}"/>
              </a:ext>
            </a:extLst>
          </p:cNvPr>
          <p:cNvSpPr/>
          <p:nvPr/>
        </p:nvSpPr>
        <p:spPr>
          <a:xfrm>
            <a:off x="111305" y="3461549"/>
            <a:ext cx="3280095" cy="91440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b="1" dirty="0">
                <a:solidFill>
                  <a:schemeClr val="tx1"/>
                </a:solidFill>
                <a:latin typeface="Raleway ExtraBold"/>
              </a:rPr>
              <a:t>Not being able to see my friends when schools were closed </a:t>
            </a:r>
          </a:p>
        </p:txBody>
      </p:sp>
      <p:sp>
        <p:nvSpPr>
          <p:cNvPr id="19" name="Rectangle: Rounded Corners 18">
            <a:extLst>
              <a:ext uri="{FF2B5EF4-FFF2-40B4-BE49-F238E27FC236}">
                <a16:creationId xmlns:a16="http://schemas.microsoft.com/office/drawing/2014/main" id="{0C7E1969-4AA8-4E74-8409-D7B3D908EF81}"/>
              </a:ext>
            </a:extLst>
          </p:cNvPr>
          <p:cNvSpPr/>
          <p:nvPr/>
        </p:nvSpPr>
        <p:spPr>
          <a:xfrm>
            <a:off x="3880816" y="1273712"/>
            <a:ext cx="3280095" cy="91440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b="1" dirty="0">
                <a:solidFill>
                  <a:schemeClr val="tx1"/>
                </a:solidFill>
                <a:latin typeface="Raleway ExtraBold" panose="020B0604020202020204"/>
              </a:rPr>
              <a:t>My concern about the impact of the pandemic on my family </a:t>
            </a:r>
          </a:p>
        </p:txBody>
      </p:sp>
      <p:sp>
        <p:nvSpPr>
          <p:cNvPr id="20" name="Rectangle: Rounded Corners 19">
            <a:extLst>
              <a:ext uri="{FF2B5EF4-FFF2-40B4-BE49-F238E27FC236}">
                <a16:creationId xmlns:a16="http://schemas.microsoft.com/office/drawing/2014/main" id="{959A5E0E-9390-443D-A18B-CF368206FDE1}"/>
              </a:ext>
            </a:extLst>
          </p:cNvPr>
          <p:cNvSpPr/>
          <p:nvPr/>
        </p:nvSpPr>
        <p:spPr>
          <a:xfrm>
            <a:off x="123855" y="4584862"/>
            <a:ext cx="3280095" cy="91440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b="1" dirty="0">
                <a:solidFill>
                  <a:schemeClr val="tx1"/>
                </a:solidFill>
                <a:latin typeface="Raleway ExtraBold" panose="020B0604020202020204"/>
              </a:rPr>
              <a:t>Worrying about my own health </a:t>
            </a:r>
          </a:p>
        </p:txBody>
      </p:sp>
      <p:sp>
        <p:nvSpPr>
          <p:cNvPr id="21" name="Rectangle: Rounded Corners 20">
            <a:extLst>
              <a:ext uri="{FF2B5EF4-FFF2-40B4-BE49-F238E27FC236}">
                <a16:creationId xmlns:a16="http://schemas.microsoft.com/office/drawing/2014/main" id="{DD629386-2579-4692-9680-B2A3C5BD8CCC}"/>
              </a:ext>
            </a:extLst>
          </p:cNvPr>
          <p:cNvSpPr/>
          <p:nvPr/>
        </p:nvSpPr>
        <p:spPr>
          <a:xfrm>
            <a:off x="3896012" y="2389528"/>
            <a:ext cx="3280095" cy="91440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b="1" dirty="0">
                <a:solidFill>
                  <a:schemeClr val="tx1"/>
                </a:solidFill>
                <a:latin typeface="Raleway ExtraBold" panose="020B0604020202020204"/>
              </a:rPr>
              <a:t>Not having a voice in society </a:t>
            </a:r>
          </a:p>
        </p:txBody>
      </p:sp>
      <p:sp>
        <p:nvSpPr>
          <p:cNvPr id="22" name="Rectangle: Rounded Corners 21">
            <a:extLst>
              <a:ext uri="{FF2B5EF4-FFF2-40B4-BE49-F238E27FC236}">
                <a16:creationId xmlns:a16="http://schemas.microsoft.com/office/drawing/2014/main" id="{A2418951-F762-43EB-9BB8-32F7EDBA6267}"/>
              </a:ext>
            </a:extLst>
          </p:cNvPr>
          <p:cNvSpPr/>
          <p:nvPr/>
        </p:nvSpPr>
        <p:spPr>
          <a:xfrm>
            <a:off x="3887872" y="3562291"/>
            <a:ext cx="3280095" cy="91440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b="1" dirty="0">
                <a:solidFill>
                  <a:schemeClr val="tx1"/>
                </a:solidFill>
                <a:latin typeface="Raleway ExtraBold" panose="020B0604020202020204"/>
              </a:rPr>
              <a:t>Worrying about the future of my education </a:t>
            </a:r>
          </a:p>
        </p:txBody>
      </p:sp>
      <p:sp>
        <p:nvSpPr>
          <p:cNvPr id="23" name="Rectangle: Rounded Corners 22">
            <a:extLst>
              <a:ext uri="{FF2B5EF4-FFF2-40B4-BE49-F238E27FC236}">
                <a16:creationId xmlns:a16="http://schemas.microsoft.com/office/drawing/2014/main" id="{21E760EA-6958-4FEB-AE7B-BCFF5E22A5E6}"/>
              </a:ext>
            </a:extLst>
          </p:cNvPr>
          <p:cNvSpPr/>
          <p:nvPr/>
        </p:nvSpPr>
        <p:spPr>
          <a:xfrm>
            <a:off x="3910478" y="4652134"/>
            <a:ext cx="3280095" cy="91440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b="1" dirty="0">
                <a:solidFill>
                  <a:schemeClr val="tx1"/>
                </a:solidFill>
                <a:latin typeface="Raleway ExtraBold" panose="020B0604020202020204"/>
              </a:rPr>
              <a:t>Worrying about the future job market </a:t>
            </a:r>
          </a:p>
        </p:txBody>
      </p:sp>
      <p:sp>
        <p:nvSpPr>
          <p:cNvPr id="24" name="Rectangle: Rounded Corners 23">
            <a:extLst>
              <a:ext uri="{FF2B5EF4-FFF2-40B4-BE49-F238E27FC236}">
                <a16:creationId xmlns:a16="http://schemas.microsoft.com/office/drawing/2014/main" id="{4BBDDE2F-9195-4FB0-8323-D8BCC1739C4B}"/>
              </a:ext>
            </a:extLst>
          </p:cNvPr>
          <p:cNvSpPr/>
          <p:nvPr/>
        </p:nvSpPr>
        <p:spPr>
          <a:xfrm>
            <a:off x="7429485" y="1282185"/>
            <a:ext cx="3280095" cy="91440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b="1" dirty="0">
                <a:solidFill>
                  <a:schemeClr val="tx1"/>
                </a:solidFill>
                <a:latin typeface="Raleway ExtraBold" panose="020B0604020202020204"/>
              </a:rPr>
              <a:t>Worrying about the impact of climate change </a:t>
            </a:r>
          </a:p>
        </p:txBody>
      </p:sp>
      <p:sp>
        <p:nvSpPr>
          <p:cNvPr id="25" name="Rectangle: Rounded Corners 24">
            <a:extLst>
              <a:ext uri="{FF2B5EF4-FFF2-40B4-BE49-F238E27FC236}">
                <a16:creationId xmlns:a16="http://schemas.microsoft.com/office/drawing/2014/main" id="{752BFA60-D4F0-42E5-B4A4-26111ECCBD2F}"/>
              </a:ext>
            </a:extLst>
          </p:cNvPr>
          <p:cNvSpPr/>
          <p:nvPr/>
        </p:nvSpPr>
        <p:spPr>
          <a:xfrm>
            <a:off x="7471777" y="2389528"/>
            <a:ext cx="3280095" cy="91440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b="1" dirty="0">
                <a:solidFill>
                  <a:schemeClr val="tx1"/>
                </a:solidFill>
                <a:latin typeface="Raleway ExtraBold" panose="020B0604020202020204"/>
              </a:rPr>
              <a:t>Feeling concerned about the loss of animal habitats </a:t>
            </a:r>
          </a:p>
        </p:txBody>
      </p:sp>
      <p:sp>
        <p:nvSpPr>
          <p:cNvPr id="26" name="Rectangle: Rounded Corners 25">
            <a:extLst>
              <a:ext uri="{FF2B5EF4-FFF2-40B4-BE49-F238E27FC236}">
                <a16:creationId xmlns:a16="http://schemas.microsoft.com/office/drawing/2014/main" id="{F5F65113-9438-4698-97B0-8AAC4E259CDA}"/>
              </a:ext>
            </a:extLst>
          </p:cNvPr>
          <p:cNvSpPr/>
          <p:nvPr/>
        </p:nvSpPr>
        <p:spPr>
          <a:xfrm>
            <a:off x="7471776" y="3563626"/>
            <a:ext cx="3280095" cy="91440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 </a:t>
            </a:r>
            <a:r>
              <a:rPr lang="en-GB" b="1" dirty="0">
                <a:solidFill>
                  <a:schemeClr val="tx1"/>
                </a:solidFill>
                <a:latin typeface="Raleway ExtraBold" panose="020B0604020202020204"/>
              </a:rPr>
              <a:t>It has impacted on my relationships with other people </a:t>
            </a:r>
          </a:p>
        </p:txBody>
      </p:sp>
      <p:sp>
        <p:nvSpPr>
          <p:cNvPr id="27" name="Rectangle: Rounded Corners 26">
            <a:extLst>
              <a:ext uri="{FF2B5EF4-FFF2-40B4-BE49-F238E27FC236}">
                <a16:creationId xmlns:a16="http://schemas.microsoft.com/office/drawing/2014/main" id="{A7431E0F-F558-4805-ADC5-D5F134295BA3}"/>
              </a:ext>
            </a:extLst>
          </p:cNvPr>
          <p:cNvSpPr/>
          <p:nvPr/>
        </p:nvSpPr>
        <p:spPr>
          <a:xfrm>
            <a:off x="7523650" y="4661415"/>
            <a:ext cx="3280095" cy="91440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b="1" dirty="0">
                <a:solidFill>
                  <a:schemeClr val="tx1"/>
                </a:solidFill>
                <a:latin typeface="Raleway ExtraBold" panose="020B0604020202020204"/>
              </a:rPr>
              <a:t>I am concerned that there will be more inequality in the future</a:t>
            </a:r>
          </a:p>
        </p:txBody>
      </p:sp>
      <p:sp>
        <p:nvSpPr>
          <p:cNvPr id="28" name="Rectangle: Rounded Corners 27">
            <a:extLst>
              <a:ext uri="{FF2B5EF4-FFF2-40B4-BE49-F238E27FC236}">
                <a16:creationId xmlns:a16="http://schemas.microsoft.com/office/drawing/2014/main" id="{0BCD4B7C-2304-40BC-8892-12E622C97C94}"/>
              </a:ext>
            </a:extLst>
          </p:cNvPr>
          <p:cNvSpPr/>
          <p:nvPr/>
        </p:nvSpPr>
        <p:spPr>
          <a:xfrm>
            <a:off x="123855" y="5708175"/>
            <a:ext cx="3280095" cy="91440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b="1" dirty="0">
                <a:solidFill>
                  <a:schemeClr val="tx1"/>
                </a:solidFill>
                <a:latin typeface="Raleway ExtraBold" panose="020B0604020202020204"/>
              </a:rPr>
              <a:t>I am concerned about gender inequality in the future</a:t>
            </a:r>
          </a:p>
        </p:txBody>
      </p:sp>
      <p:sp>
        <p:nvSpPr>
          <p:cNvPr id="29" name="Rectangle: Rounded Corners 28">
            <a:extLst>
              <a:ext uri="{FF2B5EF4-FFF2-40B4-BE49-F238E27FC236}">
                <a16:creationId xmlns:a16="http://schemas.microsoft.com/office/drawing/2014/main" id="{7C075984-E96E-4F06-AF9A-E1975B19D32E}"/>
              </a:ext>
            </a:extLst>
          </p:cNvPr>
          <p:cNvSpPr/>
          <p:nvPr/>
        </p:nvSpPr>
        <p:spPr>
          <a:xfrm>
            <a:off x="3910478" y="5742737"/>
            <a:ext cx="3280095" cy="91440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b="1" dirty="0">
                <a:solidFill>
                  <a:schemeClr val="tx1"/>
                </a:solidFill>
                <a:latin typeface="Raleway ExtraBold" panose="020B0604020202020204"/>
              </a:rPr>
              <a:t>I am concerned about race inequality in the future</a:t>
            </a:r>
          </a:p>
        </p:txBody>
      </p:sp>
      <p:sp>
        <p:nvSpPr>
          <p:cNvPr id="30" name="Rectangle: Rounded Corners 29">
            <a:extLst>
              <a:ext uri="{FF2B5EF4-FFF2-40B4-BE49-F238E27FC236}">
                <a16:creationId xmlns:a16="http://schemas.microsoft.com/office/drawing/2014/main" id="{2D7CE15E-E25E-4574-87DB-4FBF74838404}"/>
              </a:ext>
            </a:extLst>
          </p:cNvPr>
          <p:cNvSpPr/>
          <p:nvPr/>
        </p:nvSpPr>
        <p:spPr>
          <a:xfrm>
            <a:off x="7532631" y="5759204"/>
            <a:ext cx="3280095" cy="91440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b="1" dirty="0">
                <a:solidFill>
                  <a:schemeClr val="tx1"/>
                </a:solidFill>
                <a:latin typeface="Raleway ExtraBold" panose="020B0604020202020204"/>
              </a:rPr>
              <a:t>I believe that climate change will have a daily  impact on my future life. </a:t>
            </a:r>
          </a:p>
        </p:txBody>
      </p:sp>
    </p:spTree>
    <p:extLst>
      <p:ext uri="{BB962C8B-B14F-4D97-AF65-F5344CB8AC3E}">
        <p14:creationId xmlns:p14="http://schemas.microsoft.com/office/powerpoint/2010/main" val="3933789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1689888" y="3018875"/>
            <a:ext cx="5817576"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a:solidFill>
                <a:schemeClr val="dk2"/>
              </a:solidFill>
              <a:latin typeface="Raleway"/>
              <a:ea typeface="Raleway"/>
              <a:cs typeface="Raleway"/>
              <a:sym typeface="Raleway"/>
            </a:endParaRPr>
          </a:p>
          <a:p>
            <a:pPr>
              <a:buClr>
                <a:srgbClr val="000000"/>
              </a:buClr>
              <a:buSzPts val="1100"/>
            </a:pPr>
            <a:endParaRPr sz="1089" b="1">
              <a:solidFill>
                <a:schemeClr val="lt1"/>
              </a:solidFill>
              <a:latin typeface="Prompt"/>
              <a:ea typeface="Prompt"/>
              <a:cs typeface="Prompt"/>
              <a:sym typeface="Prompt"/>
            </a:endParaRPr>
          </a:p>
          <a:p>
            <a:pPr>
              <a:buClr>
                <a:srgbClr val="000000"/>
              </a:buClr>
              <a:buSzPts val="1400"/>
            </a:pPr>
            <a:endParaRPr sz="1270" b="1">
              <a:solidFill>
                <a:srgbClr val="3174BA"/>
              </a:solidFill>
              <a:latin typeface="Prompt"/>
              <a:ea typeface="Prompt"/>
              <a:cs typeface="Prompt"/>
              <a:sym typeface="Prompt"/>
            </a:endParaRPr>
          </a:p>
        </p:txBody>
      </p:sp>
      <p:sp>
        <p:nvSpPr>
          <p:cNvPr id="120" name="Google Shape;120;p16"/>
          <p:cNvSpPr txBox="1"/>
          <p:nvPr/>
        </p:nvSpPr>
        <p:spPr>
          <a:xfrm>
            <a:off x="385563" y="71394"/>
            <a:ext cx="6241740" cy="866056"/>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200" b="1" dirty="0">
                <a:solidFill>
                  <a:schemeClr val="accent6">
                    <a:lumMod val="50000"/>
                  </a:schemeClr>
                </a:solidFill>
                <a:latin typeface="Raleway ExtraBold"/>
                <a:ea typeface="Prompt"/>
                <a:cs typeface="Prompt"/>
                <a:sym typeface="Prompt"/>
              </a:rPr>
              <a:t>// INTERNATIONAL INEQUALITIES //</a:t>
            </a:r>
            <a:r>
              <a:rPr lang="it" sz="1200" dirty="0">
                <a:solidFill>
                  <a:schemeClr val="accent6">
                    <a:lumMod val="50000"/>
                  </a:schemeClr>
                </a:solidFill>
                <a:latin typeface="Raleway ExtraBold"/>
                <a:ea typeface="Prompt"/>
                <a:cs typeface="Arial"/>
                <a:sym typeface="Arial"/>
              </a:rPr>
              <a:t>  </a:t>
            </a:r>
            <a:r>
              <a:rPr lang="it" sz="1200" b="1" dirty="0">
                <a:solidFill>
                  <a:schemeClr val="accent6">
                    <a:lumMod val="50000"/>
                  </a:schemeClr>
                </a:solidFill>
                <a:latin typeface="Raleway ExtraBold"/>
                <a:ea typeface="Prompt"/>
                <a:cs typeface="Prompt"/>
                <a:sym typeface="Prompt"/>
              </a:rPr>
              <a:t>Teaching Learning Uni</a:t>
            </a:r>
            <a:r>
              <a:rPr lang="en-GB" sz="1200" b="1" dirty="0">
                <a:solidFill>
                  <a:schemeClr val="accent6">
                    <a:lumMod val="50000"/>
                  </a:schemeClr>
                </a:solidFill>
                <a:latin typeface="Raleway ExtraBold"/>
                <a:ea typeface="Prompt"/>
                <a:cs typeface="Prompt"/>
                <a:sym typeface="Prompt"/>
              </a:rPr>
              <a:t>t   Responding to  the Global Pandemic – Engaging Pupils with Active Learning </a:t>
            </a:r>
          </a:p>
        </p:txBody>
      </p:sp>
      <p:sp>
        <p:nvSpPr>
          <p:cNvPr id="127" name="Google Shape;127;p16"/>
          <p:cNvSpPr/>
          <p:nvPr/>
        </p:nvSpPr>
        <p:spPr>
          <a:xfrm rot="10800000" flipH="1">
            <a:off x="194155" y="6596151"/>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1" name="Google Shape;127;p16">
            <a:extLst>
              <a:ext uri="{FF2B5EF4-FFF2-40B4-BE49-F238E27FC236}">
                <a16:creationId xmlns:a16="http://schemas.microsoft.com/office/drawing/2014/main" id="{2FCE985B-08E6-4B3C-9DEC-6519CC71BA9F}"/>
              </a:ext>
            </a:extLst>
          </p:cNvPr>
          <p:cNvSpPr/>
          <p:nvPr/>
        </p:nvSpPr>
        <p:spPr>
          <a:xfrm rot="10800000" flipH="1">
            <a:off x="285750" y="983172"/>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8" name="TextBox 7">
            <a:extLst>
              <a:ext uri="{FF2B5EF4-FFF2-40B4-BE49-F238E27FC236}">
                <a16:creationId xmlns:a16="http://schemas.microsoft.com/office/drawing/2014/main" id="{3E27E010-1365-49BB-8547-07E0850D101E}"/>
              </a:ext>
            </a:extLst>
          </p:cNvPr>
          <p:cNvSpPr txBox="1"/>
          <p:nvPr/>
        </p:nvSpPr>
        <p:spPr>
          <a:xfrm>
            <a:off x="723551" y="1853696"/>
            <a:ext cx="6094602" cy="923330"/>
          </a:xfrm>
          <a:prstGeom prst="rect">
            <a:avLst/>
          </a:prstGeom>
          <a:noFill/>
        </p:spPr>
        <p:txBody>
          <a:bodyPr wrap="square">
            <a:spAutoFit/>
          </a:bodyPr>
          <a:lstStyle/>
          <a:p>
            <a:r>
              <a:rPr lang="en-GB" sz="3600" dirty="0">
                <a:latin typeface="Raleway" panose="020B0604020202020204"/>
              </a:rPr>
              <a:t>Key Thought </a:t>
            </a:r>
          </a:p>
          <a:p>
            <a:endParaRPr lang="en-GB" dirty="0"/>
          </a:p>
        </p:txBody>
      </p:sp>
      <p:sp>
        <p:nvSpPr>
          <p:cNvPr id="3" name="Thought Bubble: Cloud 2">
            <a:extLst>
              <a:ext uri="{FF2B5EF4-FFF2-40B4-BE49-F238E27FC236}">
                <a16:creationId xmlns:a16="http://schemas.microsoft.com/office/drawing/2014/main" id="{79A7D8F8-6E66-4EC1-B80C-A6313DF41269}"/>
              </a:ext>
            </a:extLst>
          </p:cNvPr>
          <p:cNvSpPr/>
          <p:nvPr/>
        </p:nvSpPr>
        <p:spPr>
          <a:xfrm>
            <a:off x="6484690" y="1295560"/>
            <a:ext cx="5510940" cy="4081663"/>
          </a:xfrm>
          <a:prstGeom prst="cloudCallout">
            <a:avLst>
              <a:gd name="adj1" fmla="val -96401"/>
              <a:gd name="adj2" fmla="val -28396"/>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en-GB" sz="2400" b="1" dirty="0">
                <a:latin typeface="Raleway" panose="020B0604020202020204"/>
              </a:rPr>
              <a:t>Efficacy </a:t>
            </a:r>
            <a:r>
              <a:rPr lang="en-GB" sz="2400" dirty="0">
                <a:latin typeface="Raleway" panose="020B0604020202020204"/>
              </a:rPr>
              <a:t>– the belief that it is possible to do something and if you do something it will make a difference. This is essential in motivating humans to act. </a:t>
            </a:r>
          </a:p>
        </p:txBody>
      </p:sp>
    </p:spTree>
    <p:extLst>
      <p:ext uri="{BB962C8B-B14F-4D97-AF65-F5344CB8AC3E}">
        <p14:creationId xmlns:p14="http://schemas.microsoft.com/office/powerpoint/2010/main" val="28231898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1715055" y="3113607"/>
            <a:ext cx="5817576"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a:solidFill>
                <a:schemeClr val="dk2"/>
              </a:solidFill>
              <a:latin typeface="Raleway"/>
              <a:ea typeface="Raleway"/>
              <a:cs typeface="Raleway"/>
              <a:sym typeface="Raleway"/>
            </a:endParaRPr>
          </a:p>
          <a:p>
            <a:pPr>
              <a:buClr>
                <a:srgbClr val="000000"/>
              </a:buClr>
              <a:buSzPts val="1100"/>
            </a:pPr>
            <a:endParaRPr sz="1089" b="1">
              <a:solidFill>
                <a:schemeClr val="lt1"/>
              </a:solidFill>
              <a:latin typeface="Prompt"/>
              <a:ea typeface="Prompt"/>
              <a:cs typeface="Prompt"/>
              <a:sym typeface="Prompt"/>
            </a:endParaRPr>
          </a:p>
          <a:p>
            <a:pPr>
              <a:buClr>
                <a:srgbClr val="000000"/>
              </a:buClr>
              <a:buSzPts val="1400"/>
            </a:pPr>
            <a:endParaRPr sz="1270" b="1">
              <a:solidFill>
                <a:srgbClr val="3174BA"/>
              </a:solidFill>
              <a:latin typeface="Prompt"/>
              <a:ea typeface="Prompt"/>
              <a:cs typeface="Prompt"/>
              <a:sym typeface="Prompt"/>
            </a:endParaRPr>
          </a:p>
        </p:txBody>
      </p:sp>
      <p:sp>
        <p:nvSpPr>
          <p:cNvPr id="120" name="Google Shape;120;p16"/>
          <p:cNvSpPr txBox="1"/>
          <p:nvPr/>
        </p:nvSpPr>
        <p:spPr>
          <a:xfrm>
            <a:off x="194155" y="53183"/>
            <a:ext cx="3944064"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000" b="1" dirty="0">
                <a:solidFill>
                  <a:schemeClr val="accent6">
                    <a:lumMod val="50000"/>
                  </a:schemeClr>
                </a:solidFill>
                <a:latin typeface="Raleway ExtraBold"/>
                <a:ea typeface="Prompt"/>
                <a:cs typeface="Prompt"/>
                <a:sym typeface="Prompt"/>
              </a:rPr>
              <a:t>// INTERNATIONAL INEQUALITIES //</a:t>
            </a:r>
            <a:r>
              <a:rPr lang="it" sz="1000" dirty="0">
                <a:solidFill>
                  <a:schemeClr val="accent6">
                    <a:lumMod val="50000"/>
                  </a:schemeClr>
                </a:solidFill>
                <a:latin typeface="Raleway ExtraBold"/>
                <a:ea typeface="Prompt"/>
                <a:cs typeface="Arial"/>
                <a:sym typeface="Arial"/>
              </a:rPr>
              <a:t>  </a:t>
            </a:r>
            <a:r>
              <a:rPr lang="it" sz="1000" b="1" dirty="0">
                <a:solidFill>
                  <a:schemeClr val="accent6">
                    <a:lumMod val="50000"/>
                  </a:schemeClr>
                </a:solidFill>
                <a:latin typeface="Raleway ExtraBold"/>
                <a:ea typeface="Prompt"/>
                <a:cs typeface="Prompt"/>
                <a:sym typeface="Prompt"/>
              </a:rPr>
              <a:t>Teaching Learning Uni</a:t>
            </a:r>
            <a:r>
              <a:rPr lang="en-GB" sz="1000" b="1" dirty="0">
                <a:solidFill>
                  <a:schemeClr val="accent6">
                    <a:lumMod val="50000"/>
                  </a:schemeClr>
                </a:solidFill>
                <a:latin typeface="Raleway ExtraBold"/>
                <a:ea typeface="Prompt"/>
                <a:cs typeface="Prompt"/>
                <a:sym typeface="Prompt"/>
              </a:rPr>
              <a:t>t   Responding to  the Global Pandemic – Engaging Pupils with Active Learning </a:t>
            </a:r>
          </a:p>
        </p:txBody>
      </p:sp>
      <p:pic>
        <p:nvPicPr>
          <p:cNvPr id="125" name="Google Shape;125;p16"/>
          <p:cNvPicPr preferRelativeResize="0"/>
          <p:nvPr/>
        </p:nvPicPr>
        <p:blipFill>
          <a:blip r:embed="rId4">
            <a:alphaModFix/>
          </a:blip>
          <a:stretch>
            <a:fillRect/>
          </a:stretch>
        </p:blipFill>
        <p:spPr>
          <a:xfrm>
            <a:off x="9665619" y="6093971"/>
            <a:ext cx="867010" cy="303453"/>
          </a:xfrm>
          <a:prstGeom prst="rect">
            <a:avLst/>
          </a:prstGeom>
          <a:noFill/>
          <a:ln>
            <a:noFill/>
          </a:ln>
        </p:spPr>
      </p:pic>
      <p:sp>
        <p:nvSpPr>
          <p:cNvPr id="127" name="Google Shape;127;p16"/>
          <p:cNvSpPr/>
          <p:nvPr/>
        </p:nvSpPr>
        <p:spPr>
          <a:xfrm rot="10800000" flipH="1">
            <a:off x="194155" y="6596151"/>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4" name="Rectangle 3">
            <a:extLst>
              <a:ext uri="{FF2B5EF4-FFF2-40B4-BE49-F238E27FC236}">
                <a16:creationId xmlns:a16="http://schemas.microsoft.com/office/drawing/2014/main" id="{89F5A901-3737-4A9C-A407-60F89202E63B}"/>
              </a:ext>
            </a:extLst>
          </p:cNvPr>
          <p:cNvSpPr/>
          <p:nvPr/>
        </p:nvSpPr>
        <p:spPr>
          <a:xfrm>
            <a:off x="4177466" y="299455"/>
            <a:ext cx="3269165" cy="371512"/>
          </a:xfrm>
          <a:prstGeom prst="rect">
            <a:avLst/>
          </a:prstGeom>
        </p:spPr>
        <p:txBody>
          <a:bodyPr wrap="none">
            <a:spAutoFit/>
          </a:bodyPr>
          <a:lstStyle/>
          <a:p>
            <a:r>
              <a:rPr lang="en-GB" sz="1814" dirty="0">
                <a:latin typeface="Raleway"/>
              </a:rPr>
              <a:t>The Pandemic and how I feel </a:t>
            </a:r>
          </a:p>
        </p:txBody>
      </p:sp>
      <p:sp>
        <p:nvSpPr>
          <p:cNvPr id="11" name="Google Shape;127;p16">
            <a:extLst>
              <a:ext uri="{FF2B5EF4-FFF2-40B4-BE49-F238E27FC236}">
                <a16:creationId xmlns:a16="http://schemas.microsoft.com/office/drawing/2014/main" id="{2FCE985B-08E6-4B3C-9DEC-6519CC71BA9F}"/>
              </a:ext>
            </a:extLst>
          </p:cNvPr>
          <p:cNvSpPr/>
          <p:nvPr/>
        </p:nvSpPr>
        <p:spPr>
          <a:xfrm rot="10800000" flipH="1">
            <a:off x="285749" y="832214"/>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pic>
        <p:nvPicPr>
          <p:cNvPr id="3" name="Picture 2" descr="Close-up of water droplet on a leaf">
            <a:extLst>
              <a:ext uri="{FF2B5EF4-FFF2-40B4-BE49-F238E27FC236}">
                <a16:creationId xmlns:a16="http://schemas.microsoft.com/office/drawing/2014/main" id="{D4BFE0F2-AD93-4243-9CAD-0823EE5ABCE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29734" y="3820700"/>
            <a:ext cx="4757490" cy="2676088"/>
          </a:xfrm>
          <a:prstGeom prst="rect">
            <a:avLst/>
          </a:prstGeom>
        </p:spPr>
      </p:pic>
      <p:pic>
        <p:nvPicPr>
          <p:cNvPr id="6" name="Graphic 5" descr="Tree With Roots">
            <a:extLst>
              <a:ext uri="{FF2B5EF4-FFF2-40B4-BE49-F238E27FC236}">
                <a16:creationId xmlns:a16="http://schemas.microsoft.com/office/drawing/2014/main" id="{EAB25FBB-F7C6-4BCE-9986-01CC80EF55B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04548" y="1387590"/>
            <a:ext cx="5817576" cy="5081781"/>
          </a:xfrm>
          <a:prstGeom prst="rect">
            <a:avLst/>
          </a:prstGeom>
        </p:spPr>
      </p:pic>
      <p:sp>
        <p:nvSpPr>
          <p:cNvPr id="7" name="Rectangle: Rounded Corners 6">
            <a:extLst>
              <a:ext uri="{FF2B5EF4-FFF2-40B4-BE49-F238E27FC236}">
                <a16:creationId xmlns:a16="http://schemas.microsoft.com/office/drawing/2014/main" id="{C41BE133-34CD-497C-8E43-33C809124AD6}"/>
              </a:ext>
            </a:extLst>
          </p:cNvPr>
          <p:cNvSpPr/>
          <p:nvPr/>
        </p:nvSpPr>
        <p:spPr>
          <a:xfrm>
            <a:off x="6186486" y="977297"/>
            <a:ext cx="5817575" cy="2696303"/>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b="1" dirty="0"/>
              <a:t>Having Positive Thoughts </a:t>
            </a:r>
          </a:p>
          <a:p>
            <a:pPr marL="342900" indent="-342900" algn="ctr">
              <a:buAutoNum type="arabicPeriod"/>
            </a:pPr>
            <a:r>
              <a:rPr lang="en-GB" b="1" dirty="0"/>
              <a:t>In the roots </a:t>
            </a:r>
            <a:r>
              <a:rPr lang="en-GB" dirty="0"/>
              <a:t>Write down the names of people or organisations that can help you feel positive about the future </a:t>
            </a:r>
          </a:p>
          <a:p>
            <a:pPr marL="342900" indent="-342900" algn="ctr">
              <a:buAutoNum type="arabicPeriod"/>
            </a:pPr>
            <a:r>
              <a:rPr lang="en-GB" b="1" dirty="0"/>
              <a:t>In the tree </a:t>
            </a:r>
            <a:r>
              <a:rPr lang="en-GB" dirty="0"/>
              <a:t>write down 3 actions you will take to make you feel in control and less concerned about the future  </a:t>
            </a:r>
            <a:r>
              <a:rPr lang="en-GB" dirty="0" err="1"/>
              <a:t>eg</a:t>
            </a:r>
            <a:endParaRPr lang="en-GB" dirty="0"/>
          </a:p>
          <a:p>
            <a:pPr algn="ctr"/>
            <a:r>
              <a:rPr lang="en-GB" i="1" dirty="0"/>
              <a:t>I will talk to my friends online ,</a:t>
            </a:r>
          </a:p>
          <a:p>
            <a:pPr algn="ctr"/>
            <a:r>
              <a:rPr lang="en-GB" i="1" dirty="0"/>
              <a:t> I will take an active part in…. </a:t>
            </a:r>
          </a:p>
          <a:p>
            <a:pPr marL="342900" indent="-342900" algn="ctr">
              <a:buAutoNum type="arabicPeriod"/>
            </a:pPr>
            <a:endParaRPr lang="en-GB" dirty="0"/>
          </a:p>
        </p:txBody>
      </p:sp>
    </p:spTree>
    <p:extLst>
      <p:ext uri="{BB962C8B-B14F-4D97-AF65-F5344CB8AC3E}">
        <p14:creationId xmlns:p14="http://schemas.microsoft.com/office/powerpoint/2010/main" val="2117616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4721878" y="2621606"/>
            <a:ext cx="2746027"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dirty="0">
              <a:solidFill>
                <a:schemeClr val="dk2"/>
              </a:solidFill>
              <a:latin typeface="Raleway"/>
              <a:ea typeface="Raleway"/>
              <a:cs typeface="Raleway"/>
              <a:sym typeface="Raleway"/>
            </a:endParaRPr>
          </a:p>
          <a:p>
            <a:pPr>
              <a:buClr>
                <a:srgbClr val="000000"/>
              </a:buClr>
              <a:buSzPts val="1100"/>
            </a:pPr>
            <a:endParaRPr sz="1089" b="1" dirty="0">
              <a:solidFill>
                <a:schemeClr val="lt1"/>
              </a:solidFill>
              <a:latin typeface="Prompt"/>
              <a:ea typeface="Prompt"/>
              <a:cs typeface="Prompt"/>
              <a:sym typeface="Prompt"/>
            </a:endParaRPr>
          </a:p>
          <a:p>
            <a:pPr>
              <a:buClr>
                <a:srgbClr val="000000"/>
              </a:buClr>
              <a:buSzPts val="1400"/>
            </a:pPr>
            <a:r>
              <a:rPr lang="en-GB" sz="4000" b="1" dirty="0">
                <a:solidFill>
                  <a:schemeClr val="accent6">
                    <a:lumMod val="50000"/>
                  </a:schemeClr>
                </a:solidFill>
                <a:latin typeface="Raleway ExtraBold"/>
                <a:ea typeface="Prompt"/>
                <a:cs typeface="Prompt"/>
                <a:sym typeface="Prompt"/>
              </a:rPr>
              <a:t>Activity One </a:t>
            </a:r>
            <a:endParaRPr sz="4000" b="1" dirty="0">
              <a:solidFill>
                <a:schemeClr val="accent6">
                  <a:lumMod val="50000"/>
                </a:schemeClr>
              </a:solidFill>
              <a:latin typeface="Raleway ExtraBold"/>
              <a:ea typeface="Prompt"/>
              <a:cs typeface="Prompt"/>
              <a:sym typeface="Prompt"/>
            </a:endParaRPr>
          </a:p>
        </p:txBody>
      </p:sp>
      <p:sp>
        <p:nvSpPr>
          <p:cNvPr id="120" name="Google Shape;120;p16"/>
          <p:cNvSpPr txBox="1"/>
          <p:nvPr/>
        </p:nvSpPr>
        <p:spPr>
          <a:xfrm>
            <a:off x="194155" y="184152"/>
            <a:ext cx="6600928"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400" b="1">
                <a:solidFill>
                  <a:schemeClr val="accent6">
                    <a:lumMod val="50000"/>
                  </a:schemeClr>
                </a:solidFill>
                <a:latin typeface="Raleway ExtraBold"/>
                <a:ea typeface="Prompt"/>
                <a:cs typeface="Prompt"/>
                <a:sym typeface="Prompt"/>
              </a:rPr>
              <a:t>// INTERNATIONAL INEQUALITIES //</a:t>
            </a:r>
            <a:r>
              <a:rPr lang="it" sz="1400">
                <a:solidFill>
                  <a:schemeClr val="accent6">
                    <a:lumMod val="50000"/>
                  </a:schemeClr>
                </a:solidFill>
                <a:latin typeface="Raleway ExtraBold"/>
                <a:ea typeface="Prompt"/>
                <a:cs typeface="Arial"/>
                <a:sym typeface="Arial"/>
              </a:rPr>
              <a:t>  </a:t>
            </a:r>
            <a:r>
              <a:rPr lang="it" sz="1400" b="1">
                <a:solidFill>
                  <a:schemeClr val="accent6">
                    <a:lumMod val="50000"/>
                  </a:schemeClr>
                </a:solidFill>
                <a:latin typeface="Raleway ExtraBold"/>
                <a:ea typeface="Prompt"/>
                <a:cs typeface="Prompt"/>
                <a:sym typeface="Prompt"/>
              </a:rPr>
              <a:t>Teaching Learning Uni</a:t>
            </a:r>
            <a:r>
              <a:rPr lang="en-GB" sz="1400" b="1">
                <a:solidFill>
                  <a:schemeClr val="accent6">
                    <a:lumMod val="50000"/>
                  </a:schemeClr>
                </a:solidFill>
                <a:latin typeface="Raleway ExtraBold"/>
                <a:ea typeface="Prompt"/>
                <a:cs typeface="Prompt"/>
                <a:sym typeface="Prompt"/>
              </a:rPr>
              <a:t>t   Responding to  the Global Pandemic – Engaging Pupils with Active Learning </a:t>
            </a:r>
            <a:endParaRPr lang="en-GB" sz="1400" b="1" dirty="0">
              <a:solidFill>
                <a:schemeClr val="accent6">
                  <a:lumMod val="50000"/>
                </a:schemeClr>
              </a:solidFill>
              <a:latin typeface="Raleway ExtraBold"/>
              <a:ea typeface="Prompt"/>
              <a:cs typeface="Prompt"/>
              <a:sym typeface="Prompt"/>
            </a:endParaRPr>
          </a:p>
        </p:txBody>
      </p:sp>
      <p:sp>
        <p:nvSpPr>
          <p:cNvPr id="127" name="Google Shape;127;p16"/>
          <p:cNvSpPr/>
          <p:nvPr/>
        </p:nvSpPr>
        <p:spPr>
          <a:xfrm rot="10800000" flipH="1">
            <a:off x="194155" y="6596151"/>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1" name="Google Shape;127;p16">
            <a:extLst>
              <a:ext uri="{FF2B5EF4-FFF2-40B4-BE49-F238E27FC236}">
                <a16:creationId xmlns:a16="http://schemas.microsoft.com/office/drawing/2014/main" id="{2FCE985B-08E6-4B3C-9DEC-6519CC71BA9F}"/>
              </a:ext>
            </a:extLst>
          </p:cNvPr>
          <p:cNvSpPr/>
          <p:nvPr/>
        </p:nvSpPr>
        <p:spPr>
          <a:xfrm rot="10800000" flipH="1">
            <a:off x="285750" y="983172"/>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3" name="Oval 2">
            <a:extLst>
              <a:ext uri="{FF2B5EF4-FFF2-40B4-BE49-F238E27FC236}">
                <a16:creationId xmlns:a16="http://schemas.microsoft.com/office/drawing/2014/main" id="{6F815706-738E-47F5-96B8-A99ED690E74A}"/>
              </a:ext>
            </a:extLst>
          </p:cNvPr>
          <p:cNvSpPr/>
          <p:nvPr/>
        </p:nvSpPr>
        <p:spPr>
          <a:xfrm>
            <a:off x="2929812" y="2631233"/>
            <a:ext cx="6139721" cy="2080726"/>
          </a:xfrm>
          <a:prstGeom prst="ellipse">
            <a:avLst/>
          </a:prstGeom>
          <a:noFill/>
          <a:ln w="635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06080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1715055" y="3113607"/>
            <a:ext cx="5817576"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a:solidFill>
                <a:schemeClr val="dk2"/>
              </a:solidFill>
              <a:latin typeface="Raleway"/>
              <a:ea typeface="Raleway"/>
              <a:cs typeface="Raleway"/>
              <a:sym typeface="Raleway"/>
            </a:endParaRPr>
          </a:p>
          <a:p>
            <a:pPr>
              <a:buClr>
                <a:srgbClr val="000000"/>
              </a:buClr>
              <a:buSzPts val="1100"/>
            </a:pPr>
            <a:endParaRPr sz="1089" b="1">
              <a:solidFill>
                <a:schemeClr val="lt1"/>
              </a:solidFill>
              <a:latin typeface="Prompt"/>
              <a:ea typeface="Prompt"/>
              <a:cs typeface="Prompt"/>
              <a:sym typeface="Prompt"/>
            </a:endParaRPr>
          </a:p>
          <a:p>
            <a:pPr>
              <a:buClr>
                <a:srgbClr val="000000"/>
              </a:buClr>
              <a:buSzPts val="1400"/>
            </a:pPr>
            <a:endParaRPr sz="1270" b="1">
              <a:solidFill>
                <a:srgbClr val="3174BA"/>
              </a:solidFill>
              <a:latin typeface="Prompt"/>
              <a:ea typeface="Prompt"/>
              <a:cs typeface="Prompt"/>
              <a:sym typeface="Prompt"/>
            </a:endParaRPr>
          </a:p>
        </p:txBody>
      </p:sp>
      <p:sp>
        <p:nvSpPr>
          <p:cNvPr id="120" name="Google Shape;120;p16"/>
          <p:cNvSpPr txBox="1"/>
          <p:nvPr/>
        </p:nvSpPr>
        <p:spPr>
          <a:xfrm>
            <a:off x="75171" y="74149"/>
            <a:ext cx="6317240"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400" b="1" dirty="0">
                <a:solidFill>
                  <a:schemeClr val="accent6">
                    <a:lumMod val="50000"/>
                  </a:schemeClr>
                </a:solidFill>
                <a:latin typeface="Raleway ExtraBold"/>
                <a:ea typeface="Prompt"/>
                <a:cs typeface="Prompt"/>
                <a:sym typeface="Prompt"/>
              </a:rPr>
              <a:t>// INTERNATIONAL INEQUALITIES //</a:t>
            </a:r>
            <a:r>
              <a:rPr lang="it" sz="1400" dirty="0">
                <a:solidFill>
                  <a:schemeClr val="accent6">
                    <a:lumMod val="50000"/>
                  </a:schemeClr>
                </a:solidFill>
                <a:latin typeface="Raleway ExtraBold"/>
                <a:ea typeface="Prompt"/>
                <a:cs typeface="Arial"/>
                <a:sym typeface="Arial"/>
              </a:rPr>
              <a:t>  </a:t>
            </a:r>
            <a:r>
              <a:rPr lang="it" sz="1400" b="1" dirty="0">
                <a:solidFill>
                  <a:schemeClr val="accent6">
                    <a:lumMod val="50000"/>
                  </a:schemeClr>
                </a:solidFill>
                <a:latin typeface="Raleway ExtraBold"/>
                <a:ea typeface="Prompt"/>
                <a:cs typeface="Prompt"/>
                <a:sym typeface="Prompt"/>
              </a:rPr>
              <a:t>Teaching Learning Uni</a:t>
            </a:r>
            <a:r>
              <a:rPr lang="en-GB" sz="1400" b="1" dirty="0">
                <a:solidFill>
                  <a:schemeClr val="accent6">
                    <a:lumMod val="50000"/>
                  </a:schemeClr>
                </a:solidFill>
                <a:latin typeface="Raleway ExtraBold"/>
                <a:ea typeface="Prompt"/>
                <a:cs typeface="Prompt"/>
                <a:sym typeface="Prompt"/>
              </a:rPr>
              <a:t>t   Responding to  the Global Pandemic – Engaging Pupils with Active Learning </a:t>
            </a:r>
          </a:p>
        </p:txBody>
      </p:sp>
      <p:sp>
        <p:nvSpPr>
          <p:cNvPr id="127" name="Google Shape;127;p16"/>
          <p:cNvSpPr/>
          <p:nvPr/>
        </p:nvSpPr>
        <p:spPr>
          <a:xfrm rot="10800000" flipH="1">
            <a:off x="194155" y="6596151"/>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1" name="Google Shape;127;p16">
            <a:extLst>
              <a:ext uri="{FF2B5EF4-FFF2-40B4-BE49-F238E27FC236}">
                <a16:creationId xmlns:a16="http://schemas.microsoft.com/office/drawing/2014/main" id="{2FCE985B-08E6-4B3C-9DEC-6519CC71BA9F}"/>
              </a:ext>
            </a:extLst>
          </p:cNvPr>
          <p:cNvSpPr/>
          <p:nvPr/>
        </p:nvSpPr>
        <p:spPr>
          <a:xfrm rot="10800000" flipH="1">
            <a:off x="285750" y="983172"/>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3" name="Rectangle: Rounded Corners 2">
            <a:extLst>
              <a:ext uri="{FF2B5EF4-FFF2-40B4-BE49-F238E27FC236}">
                <a16:creationId xmlns:a16="http://schemas.microsoft.com/office/drawing/2014/main" id="{5271B7AA-E5E5-4251-8CB3-B9E4D766ED43}"/>
              </a:ext>
            </a:extLst>
          </p:cNvPr>
          <p:cNvSpPr/>
          <p:nvPr/>
        </p:nvSpPr>
        <p:spPr>
          <a:xfrm>
            <a:off x="1310080" y="1244956"/>
            <a:ext cx="9571839" cy="176969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rPr>
              <a:t>1. The </a:t>
            </a:r>
            <a:r>
              <a:rPr lang="en-GB" sz="2800" b="1" dirty="0" err="1">
                <a:solidFill>
                  <a:srgbClr val="002060"/>
                </a:solidFill>
              </a:rPr>
              <a:t>Covid</a:t>
            </a:r>
            <a:r>
              <a:rPr lang="en-GB" sz="2800" b="1" dirty="0">
                <a:solidFill>
                  <a:srgbClr val="002060"/>
                </a:solidFill>
              </a:rPr>
              <a:t> 19 pandemic has shown that many people in society want to take part in positive community action.  </a:t>
            </a:r>
          </a:p>
        </p:txBody>
      </p:sp>
      <p:sp>
        <p:nvSpPr>
          <p:cNvPr id="12" name="Rectangle: Rounded Corners 11">
            <a:extLst>
              <a:ext uri="{FF2B5EF4-FFF2-40B4-BE49-F238E27FC236}">
                <a16:creationId xmlns:a16="http://schemas.microsoft.com/office/drawing/2014/main" id="{5B533C14-873F-49A1-B69D-38617CBFF309}"/>
              </a:ext>
            </a:extLst>
          </p:cNvPr>
          <p:cNvSpPr/>
          <p:nvPr/>
        </p:nvSpPr>
        <p:spPr>
          <a:xfrm>
            <a:off x="1185643" y="3543556"/>
            <a:ext cx="9571839" cy="2400461"/>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rPr>
              <a:t>Discuss:</a:t>
            </a:r>
          </a:p>
          <a:p>
            <a:pPr algn="ctr"/>
            <a:r>
              <a:rPr lang="en-GB" sz="2800" b="1" dirty="0">
                <a:solidFill>
                  <a:srgbClr val="002060"/>
                </a:solidFill>
              </a:rPr>
              <a:t>Does your group agree/ disagree with the statement?</a:t>
            </a:r>
          </a:p>
          <a:p>
            <a:pPr algn="ctr"/>
            <a:r>
              <a:rPr lang="en-GB" sz="2800" b="1" dirty="0">
                <a:solidFill>
                  <a:srgbClr val="002060"/>
                </a:solidFill>
              </a:rPr>
              <a:t>Can you think of examples of this?</a:t>
            </a:r>
          </a:p>
          <a:p>
            <a:pPr algn="ctr"/>
            <a:r>
              <a:rPr lang="en-GB" sz="2800" b="1" dirty="0">
                <a:solidFill>
                  <a:srgbClr val="002060"/>
                </a:solidFill>
              </a:rPr>
              <a:t>Have there been examples of negative behaviour?</a:t>
            </a:r>
          </a:p>
          <a:p>
            <a:pPr algn="ctr"/>
            <a:r>
              <a:rPr lang="en-GB" sz="2800" b="1" dirty="0">
                <a:solidFill>
                  <a:srgbClr val="002060"/>
                </a:solidFill>
              </a:rPr>
              <a:t>What do you think will happen in the future? </a:t>
            </a:r>
          </a:p>
        </p:txBody>
      </p:sp>
    </p:spTree>
    <p:extLst>
      <p:ext uri="{BB962C8B-B14F-4D97-AF65-F5344CB8AC3E}">
        <p14:creationId xmlns:p14="http://schemas.microsoft.com/office/powerpoint/2010/main" val="1665285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1715055" y="3113607"/>
            <a:ext cx="5817576"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a:solidFill>
                <a:schemeClr val="dk2"/>
              </a:solidFill>
              <a:latin typeface="Raleway"/>
              <a:ea typeface="Raleway"/>
              <a:cs typeface="Raleway"/>
              <a:sym typeface="Raleway"/>
            </a:endParaRPr>
          </a:p>
          <a:p>
            <a:pPr>
              <a:buClr>
                <a:srgbClr val="000000"/>
              </a:buClr>
              <a:buSzPts val="1100"/>
            </a:pPr>
            <a:endParaRPr sz="1089" b="1">
              <a:solidFill>
                <a:schemeClr val="lt1"/>
              </a:solidFill>
              <a:latin typeface="Prompt"/>
              <a:ea typeface="Prompt"/>
              <a:cs typeface="Prompt"/>
              <a:sym typeface="Prompt"/>
            </a:endParaRPr>
          </a:p>
          <a:p>
            <a:pPr>
              <a:buClr>
                <a:srgbClr val="000000"/>
              </a:buClr>
              <a:buSzPts val="1400"/>
            </a:pPr>
            <a:endParaRPr sz="1270" b="1">
              <a:solidFill>
                <a:srgbClr val="3174BA"/>
              </a:solidFill>
              <a:latin typeface="Prompt"/>
              <a:ea typeface="Prompt"/>
              <a:cs typeface="Prompt"/>
              <a:sym typeface="Prompt"/>
            </a:endParaRPr>
          </a:p>
        </p:txBody>
      </p:sp>
      <p:sp>
        <p:nvSpPr>
          <p:cNvPr id="120" name="Google Shape;120;p16"/>
          <p:cNvSpPr txBox="1"/>
          <p:nvPr/>
        </p:nvSpPr>
        <p:spPr>
          <a:xfrm>
            <a:off x="285749" y="174078"/>
            <a:ext cx="6458999"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400" b="1">
                <a:solidFill>
                  <a:schemeClr val="accent6">
                    <a:lumMod val="50000"/>
                  </a:schemeClr>
                </a:solidFill>
                <a:latin typeface="Raleway ExtraBold"/>
                <a:ea typeface="Prompt"/>
                <a:cs typeface="Prompt"/>
                <a:sym typeface="Prompt"/>
              </a:rPr>
              <a:t>// INTERNATIONAL INEQUALITIES //</a:t>
            </a:r>
            <a:r>
              <a:rPr lang="it" sz="1400">
                <a:solidFill>
                  <a:schemeClr val="accent6">
                    <a:lumMod val="50000"/>
                  </a:schemeClr>
                </a:solidFill>
                <a:latin typeface="Raleway ExtraBold"/>
                <a:ea typeface="Prompt"/>
                <a:cs typeface="Arial"/>
                <a:sym typeface="Arial"/>
              </a:rPr>
              <a:t>  </a:t>
            </a:r>
            <a:r>
              <a:rPr lang="it" sz="1400" b="1">
                <a:solidFill>
                  <a:schemeClr val="accent6">
                    <a:lumMod val="50000"/>
                  </a:schemeClr>
                </a:solidFill>
                <a:latin typeface="Raleway ExtraBold"/>
                <a:ea typeface="Prompt"/>
                <a:cs typeface="Prompt"/>
                <a:sym typeface="Prompt"/>
              </a:rPr>
              <a:t>Teaching Learning Uni</a:t>
            </a:r>
            <a:r>
              <a:rPr lang="en-GB" sz="1400" b="1">
                <a:solidFill>
                  <a:schemeClr val="accent6">
                    <a:lumMod val="50000"/>
                  </a:schemeClr>
                </a:solidFill>
                <a:latin typeface="Raleway ExtraBold"/>
                <a:ea typeface="Prompt"/>
                <a:cs typeface="Prompt"/>
                <a:sym typeface="Prompt"/>
              </a:rPr>
              <a:t>t   Responding to  the Global Pandemic – Engaging Pupils with Active Learning </a:t>
            </a:r>
            <a:endParaRPr lang="en-GB" sz="1400" b="1" dirty="0">
              <a:solidFill>
                <a:schemeClr val="accent6">
                  <a:lumMod val="50000"/>
                </a:schemeClr>
              </a:solidFill>
              <a:latin typeface="Raleway ExtraBold"/>
              <a:ea typeface="Prompt"/>
              <a:cs typeface="Prompt"/>
              <a:sym typeface="Prompt"/>
            </a:endParaRPr>
          </a:p>
        </p:txBody>
      </p:sp>
      <p:sp>
        <p:nvSpPr>
          <p:cNvPr id="127" name="Google Shape;127;p16"/>
          <p:cNvSpPr/>
          <p:nvPr/>
        </p:nvSpPr>
        <p:spPr>
          <a:xfrm rot="10800000" flipH="1">
            <a:off x="194155" y="6596151"/>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1" name="Google Shape;127;p16">
            <a:extLst>
              <a:ext uri="{FF2B5EF4-FFF2-40B4-BE49-F238E27FC236}">
                <a16:creationId xmlns:a16="http://schemas.microsoft.com/office/drawing/2014/main" id="{2FCE985B-08E6-4B3C-9DEC-6519CC71BA9F}"/>
              </a:ext>
            </a:extLst>
          </p:cNvPr>
          <p:cNvSpPr/>
          <p:nvPr/>
        </p:nvSpPr>
        <p:spPr>
          <a:xfrm rot="10800000" flipH="1">
            <a:off x="285750" y="983172"/>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9" name="Rectangle: Rounded Corners 8">
            <a:extLst>
              <a:ext uri="{FF2B5EF4-FFF2-40B4-BE49-F238E27FC236}">
                <a16:creationId xmlns:a16="http://schemas.microsoft.com/office/drawing/2014/main" id="{B0ADE7A7-C786-4CA2-A13E-D083A1A282AF}"/>
              </a:ext>
            </a:extLst>
          </p:cNvPr>
          <p:cNvSpPr/>
          <p:nvPr/>
        </p:nvSpPr>
        <p:spPr>
          <a:xfrm>
            <a:off x="1079668" y="1433814"/>
            <a:ext cx="9571839" cy="176969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rPr>
              <a:t>2. The global pandemic has shown that  global solutions and cooperation are essential if the world is to  build back better in the future.</a:t>
            </a:r>
          </a:p>
        </p:txBody>
      </p:sp>
      <p:sp>
        <p:nvSpPr>
          <p:cNvPr id="10" name="Rectangle: Rounded Corners 9">
            <a:extLst>
              <a:ext uri="{FF2B5EF4-FFF2-40B4-BE49-F238E27FC236}">
                <a16:creationId xmlns:a16="http://schemas.microsoft.com/office/drawing/2014/main" id="{6CAA31F8-1D99-4DA9-BB08-94C7195AF37C}"/>
              </a:ext>
            </a:extLst>
          </p:cNvPr>
          <p:cNvSpPr/>
          <p:nvPr/>
        </p:nvSpPr>
        <p:spPr>
          <a:xfrm>
            <a:off x="1185643" y="3543556"/>
            <a:ext cx="9571839" cy="2603225"/>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rPr>
              <a:t>Discuss:</a:t>
            </a:r>
          </a:p>
          <a:p>
            <a:pPr algn="ctr"/>
            <a:r>
              <a:rPr lang="en-GB" sz="2800" b="1" dirty="0">
                <a:solidFill>
                  <a:srgbClr val="002060"/>
                </a:solidFill>
              </a:rPr>
              <a:t>Does your group agree/ disagree with the statement?</a:t>
            </a:r>
          </a:p>
          <a:p>
            <a:pPr algn="ctr"/>
            <a:r>
              <a:rPr lang="en-GB" sz="2800" b="1" dirty="0">
                <a:solidFill>
                  <a:srgbClr val="002060"/>
                </a:solidFill>
              </a:rPr>
              <a:t>Can you think of examples of this?</a:t>
            </a:r>
          </a:p>
          <a:p>
            <a:pPr algn="ctr"/>
            <a:r>
              <a:rPr lang="en-GB" sz="2800" b="1" dirty="0">
                <a:solidFill>
                  <a:srgbClr val="002060"/>
                </a:solidFill>
              </a:rPr>
              <a:t>Have there been examples of countries not cooperating ?</a:t>
            </a:r>
          </a:p>
          <a:p>
            <a:pPr algn="ctr"/>
            <a:r>
              <a:rPr lang="en-GB" sz="2800" b="1" dirty="0">
                <a:solidFill>
                  <a:srgbClr val="002060"/>
                </a:solidFill>
              </a:rPr>
              <a:t>What do you think will happen in the future? </a:t>
            </a:r>
          </a:p>
        </p:txBody>
      </p:sp>
    </p:spTree>
    <p:extLst>
      <p:ext uri="{BB962C8B-B14F-4D97-AF65-F5344CB8AC3E}">
        <p14:creationId xmlns:p14="http://schemas.microsoft.com/office/powerpoint/2010/main" val="491636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1715055" y="3113607"/>
            <a:ext cx="5817576"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a:solidFill>
                <a:schemeClr val="dk2"/>
              </a:solidFill>
              <a:latin typeface="Raleway"/>
              <a:ea typeface="Raleway"/>
              <a:cs typeface="Raleway"/>
              <a:sym typeface="Raleway"/>
            </a:endParaRPr>
          </a:p>
          <a:p>
            <a:pPr>
              <a:buClr>
                <a:srgbClr val="000000"/>
              </a:buClr>
              <a:buSzPts val="1100"/>
            </a:pPr>
            <a:endParaRPr sz="1089" b="1">
              <a:solidFill>
                <a:schemeClr val="lt1"/>
              </a:solidFill>
              <a:latin typeface="Prompt"/>
              <a:ea typeface="Prompt"/>
              <a:cs typeface="Prompt"/>
              <a:sym typeface="Prompt"/>
            </a:endParaRPr>
          </a:p>
          <a:p>
            <a:pPr>
              <a:buClr>
                <a:srgbClr val="000000"/>
              </a:buClr>
              <a:buSzPts val="1400"/>
            </a:pPr>
            <a:endParaRPr sz="1270" b="1">
              <a:solidFill>
                <a:srgbClr val="3174BA"/>
              </a:solidFill>
              <a:latin typeface="Prompt"/>
              <a:ea typeface="Prompt"/>
              <a:cs typeface="Prompt"/>
              <a:sym typeface="Prompt"/>
            </a:endParaRPr>
          </a:p>
        </p:txBody>
      </p:sp>
      <p:sp>
        <p:nvSpPr>
          <p:cNvPr id="120" name="Google Shape;120;p16"/>
          <p:cNvSpPr txBox="1"/>
          <p:nvPr/>
        </p:nvSpPr>
        <p:spPr>
          <a:xfrm>
            <a:off x="285749" y="183216"/>
            <a:ext cx="6358331"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400" b="1">
                <a:solidFill>
                  <a:schemeClr val="accent6">
                    <a:lumMod val="50000"/>
                  </a:schemeClr>
                </a:solidFill>
                <a:latin typeface="Raleway ExtraBold"/>
                <a:ea typeface="Prompt"/>
                <a:cs typeface="Prompt"/>
                <a:sym typeface="Prompt"/>
              </a:rPr>
              <a:t>// INTERNATIONAL INEQUALITIES //</a:t>
            </a:r>
            <a:r>
              <a:rPr lang="it" sz="1400">
                <a:solidFill>
                  <a:schemeClr val="accent6">
                    <a:lumMod val="50000"/>
                  </a:schemeClr>
                </a:solidFill>
                <a:latin typeface="Raleway ExtraBold"/>
                <a:ea typeface="Prompt"/>
                <a:cs typeface="Arial"/>
                <a:sym typeface="Arial"/>
              </a:rPr>
              <a:t>  </a:t>
            </a:r>
            <a:r>
              <a:rPr lang="it" sz="1400" b="1">
                <a:solidFill>
                  <a:schemeClr val="accent6">
                    <a:lumMod val="50000"/>
                  </a:schemeClr>
                </a:solidFill>
                <a:latin typeface="Raleway ExtraBold"/>
                <a:ea typeface="Prompt"/>
                <a:cs typeface="Prompt"/>
                <a:sym typeface="Prompt"/>
              </a:rPr>
              <a:t>Teaching Learning Uni</a:t>
            </a:r>
            <a:r>
              <a:rPr lang="en-GB" sz="1400" b="1">
                <a:solidFill>
                  <a:schemeClr val="accent6">
                    <a:lumMod val="50000"/>
                  </a:schemeClr>
                </a:solidFill>
                <a:latin typeface="Raleway ExtraBold"/>
                <a:ea typeface="Prompt"/>
                <a:cs typeface="Prompt"/>
                <a:sym typeface="Prompt"/>
              </a:rPr>
              <a:t>t   Responding to  the Global Pandemic – Engaging Pupils with Active Learning </a:t>
            </a:r>
            <a:endParaRPr lang="en-GB" sz="1400" b="1" dirty="0">
              <a:solidFill>
                <a:schemeClr val="accent6">
                  <a:lumMod val="50000"/>
                </a:schemeClr>
              </a:solidFill>
              <a:latin typeface="Raleway ExtraBold"/>
              <a:ea typeface="Prompt"/>
              <a:cs typeface="Prompt"/>
              <a:sym typeface="Prompt"/>
            </a:endParaRPr>
          </a:p>
        </p:txBody>
      </p:sp>
      <p:pic>
        <p:nvPicPr>
          <p:cNvPr id="125" name="Google Shape;125;p16"/>
          <p:cNvPicPr preferRelativeResize="0"/>
          <p:nvPr/>
        </p:nvPicPr>
        <p:blipFill>
          <a:blip r:embed="rId4">
            <a:alphaModFix/>
          </a:blip>
          <a:stretch>
            <a:fillRect/>
          </a:stretch>
        </p:blipFill>
        <p:spPr>
          <a:xfrm>
            <a:off x="9665619" y="6093971"/>
            <a:ext cx="867010" cy="303453"/>
          </a:xfrm>
          <a:prstGeom prst="rect">
            <a:avLst/>
          </a:prstGeom>
          <a:noFill/>
          <a:ln>
            <a:noFill/>
          </a:ln>
        </p:spPr>
      </p:pic>
      <p:sp>
        <p:nvSpPr>
          <p:cNvPr id="127" name="Google Shape;127;p16"/>
          <p:cNvSpPr/>
          <p:nvPr/>
        </p:nvSpPr>
        <p:spPr>
          <a:xfrm rot="10800000" flipH="1">
            <a:off x="194155" y="6596151"/>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1" name="Google Shape;127;p16">
            <a:extLst>
              <a:ext uri="{FF2B5EF4-FFF2-40B4-BE49-F238E27FC236}">
                <a16:creationId xmlns:a16="http://schemas.microsoft.com/office/drawing/2014/main" id="{2FCE985B-08E6-4B3C-9DEC-6519CC71BA9F}"/>
              </a:ext>
            </a:extLst>
          </p:cNvPr>
          <p:cNvSpPr/>
          <p:nvPr/>
        </p:nvSpPr>
        <p:spPr>
          <a:xfrm rot="10800000" flipH="1">
            <a:off x="285750" y="983172"/>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9" name="Rectangle: Rounded Corners 8">
            <a:extLst>
              <a:ext uri="{FF2B5EF4-FFF2-40B4-BE49-F238E27FC236}">
                <a16:creationId xmlns:a16="http://schemas.microsoft.com/office/drawing/2014/main" id="{B0ADE7A7-C786-4CA2-A13E-D083A1A282AF}"/>
              </a:ext>
            </a:extLst>
          </p:cNvPr>
          <p:cNvSpPr/>
          <p:nvPr/>
        </p:nvSpPr>
        <p:spPr>
          <a:xfrm>
            <a:off x="1079668" y="1433814"/>
            <a:ext cx="9571839" cy="176969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rPr>
              <a:t>3. Globalisation has been stopped because of </a:t>
            </a:r>
            <a:r>
              <a:rPr lang="en-GB" sz="2800" b="1" dirty="0" err="1">
                <a:solidFill>
                  <a:srgbClr val="002060"/>
                </a:solidFill>
              </a:rPr>
              <a:t>Covid</a:t>
            </a:r>
            <a:r>
              <a:rPr lang="en-GB" sz="2800" b="1" dirty="0">
                <a:solidFill>
                  <a:srgbClr val="002060"/>
                </a:solidFill>
              </a:rPr>
              <a:t> 19. In the future we may travel less and our goods will be made closer to home rather than on the other side of the world </a:t>
            </a:r>
          </a:p>
        </p:txBody>
      </p:sp>
      <p:sp>
        <p:nvSpPr>
          <p:cNvPr id="10" name="Rectangle: Rounded Corners 9">
            <a:extLst>
              <a:ext uri="{FF2B5EF4-FFF2-40B4-BE49-F238E27FC236}">
                <a16:creationId xmlns:a16="http://schemas.microsoft.com/office/drawing/2014/main" id="{6CAA31F8-1D99-4DA9-BB08-94C7195AF37C}"/>
              </a:ext>
            </a:extLst>
          </p:cNvPr>
          <p:cNvSpPr/>
          <p:nvPr/>
        </p:nvSpPr>
        <p:spPr>
          <a:xfrm>
            <a:off x="1400567" y="3871149"/>
            <a:ext cx="9571839" cy="255041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rPr>
              <a:t>Discuss:</a:t>
            </a:r>
          </a:p>
          <a:p>
            <a:pPr algn="ctr"/>
            <a:r>
              <a:rPr lang="en-GB" sz="2800" b="1" dirty="0">
                <a:solidFill>
                  <a:srgbClr val="002060"/>
                </a:solidFill>
              </a:rPr>
              <a:t>Does your group agree/ disagree with the statement?</a:t>
            </a:r>
          </a:p>
          <a:p>
            <a:pPr algn="ctr"/>
            <a:r>
              <a:rPr lang="en-GB" sz="2800" b="1" dirty="0">
                <a:solidFill>
                  <a:srgbClr val="002060"/>
                </a:solidFill>
              </a:rPr>
              <a:t>What do you think will happen in the future? </a:t>
            </a:r>
          </a:p>
        </p:txBody>
      </p:sp>
    </p:spTree>
    <p:extLst>
      <p:ext uri="{BB962C8B-B14F-4D97-AF65-F5344CB8AC3E}">
        <p14:creationId xmlns:p14="http://schemas.microsoft.com/office/powerpoint/2010/main" val="3672986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1715055" y="3113607"/>
            <a:ext cx="5817576"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a:solidFill>
                <a:schemeClr val="dk2"/>
              </a:solidFill>
              <a:latin typeface="Raleway"/>
              <a:ea typeface="Raleway"/>
              <a:cs typeface="Raleway"/>
              <a:sym typeface="Raleway"/>
            </a:endParaRPr>
          </a:p>
          <a:p>
            <a:pPr>
              <a:buClr>
                <a:srgbClr val="000000"/>
              </a:buClr>
              <a:buSzPts val="1100"/>
            </a:pPr>
            <a:endParaRPr sz="1089" b="1">
              <a:solidFill>
                <a:schemeClr val="lt1"/>
              </a:solidFill>
              <a:latin typeface="Prompt"/>
              <a:ea typeface="Prompt"/>
              <a:cs typeface="Prompt"/>
              <a:sym typeface="Prompt"/>
            </a:endParaRPr>
          </a:p>
          <a:p>
            <a:pPr>
              <a:buClr>
                <a:srgbClr val="000000"/>
              </a:buClr>
              <a:buSzPts val="1400"/>
            </a:pPr>
            <a:endParaRPr sz="1270" b="1">
              <a:solidFill>
                <a:srgbClr val="3174BA"/>
              </a:solidFill>
              <a:latin typeface="Prompt"/>
              <a:ea typeface="Prompt"/>
              <a:cs typeface="Prompt"/>
              <a:sym typeface="Prompt"/>
            </a:endParaRPr>
          </a:p>
        </p:txBody>
      </p:sp>
      <p:sp>
        <p:nvSpPr>
          <p:cNvPr id="120" name="Google Shape;120;p16"/>
          <p:cNvSpPr txBox="1"/>
          <p:nvPr/>
        </p:nvSpPr>
        <p:spPr>
          <a:xfrm>
            <a:off x="194155" y="206576"/>
            <a:ext cx="6248590"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400" b="1" dirty="0">
                <a:solidFill>
                  <a:schemeClr val="accent6">
                    <a:lumMod val="50000"/>
                  </a:schemeClr>
                </a:solidFill>
                <a:latin typeface="Raleway ExtraBold"/>
                <a:ea typeface="Prompt"/>
                <a:cs typeface="Prompt"/>
                <a:sym typeface="Prompt"/>
              </a:rPr>
              <a:t>// INTERNATIONAL INEQUALITIES //</a:t>
            </a:r>
            <a:r>
              <a:rPr lang="it" sz="1400" dirty="0">
                <a:solidFill>
                  <a:schemeClr val="accent6">
                    <a:lumMod val="50000"/>
                  </a:schemeClr>
                </a:solidFill>
                <a:latin typeface="Raleway ExtraBold"/>
                <a:ea typeface="Prompt"/>
                <a:cs typeface="Arial"/>
                <a:sym typeface="Arial"/>
              </a:rPr>
              <a:t>  </a:t>
            </a:r>
            <a:r>
              <a:rPr lang="it" sz="1400" b="1" dirty="0">
                <a:solidFill>
                  <a:schemeClr val="accent6">
                    <a:lumMod val="50000"/>
                  </a:schemeClr>
                </a:solidFill>
                <a:latin typeface="Raleway ExtraBold"/>
                <a:ea typeface="Prompt"/>
                <a:cs typeface="Prompt"/>
                <a:sym typeface="Prompt"/>
              </a:rPr>
              <a:t>Teaching Learning Uni</a:t>
            </a:r>
            <a:r>
              <a:rPr lang="en-GB" sz="1400" b="1" dirty="0">
                <a:solidFill>
                  <a:schemeClr val="accent6">
                    <a:lumMod val="50000"/>
                  </a:schemeClr>
                </a:solidFill>
                <a:latin typeface="Raleway ExtraBold"/>
                <a:ea typeface="Prompt"/>
                <a:cs typeface="Prompt"/>
                <a:sym typeface="Prompt"/>
              </a:rPr>
              <a:t>t   Responding to  the Global Pandemic – Engaging Pupils with Active Learning </a:t>
            </a:r>
          </a:p>
        </p:txBody>
      </p:sp>
      <p:sp>
        <p:nvSpPr>
          <p:cNvPr id="127" name="Google Shape;127;p16"/>
          <p:cNvSpPr/>
          <p:nvPr/>
        </p:nvSpPr>
        <p:spPr>
          <a:xfrm rot="10800000" flipH="1">
            <a:off x="194155" y="6596151"/>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1" name="Google Shape;127;p16">
            <a:extLst>
              <a:ext uri="{FF2B5EF4-FFF2-40B4-BE49-F238E27FC236}">
                <a16:creationId xmlns:a16="http://schemas.microsoft.com/office/drawing/2014/main" id="{2FCE985B-08E6-4B3C-9DEC-6519CC71BA9F}"/>
              </a:ext>
            </a:extLst>
          </p:cNvPr>
          <p:cNvSpPr/>
          <p:nvPr/>
        </p:nvSpPr>
        <p:spPr>
          <a:xfrm rot="10800000" flipH="1">
            <a:off x="285750" y="983172"/>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9" name="Rectangle: Rounded Corners 8">
            <a:extLst>
              <a:ext uri="{FF2B5EF4-FFF2-40B4-BE49-F238E27FC236}">
                <a16:creationId xmlns:a16="http://schemas.microsoft.com/office/drawing/2014/main" id="{B0ADE7A7-C786-4CA2-A13E-D083A1A282AF}"/>
              </a:ext>
            </a:extLst>
          </p:cNvPr>
          <p:cNvSpPr/>
          <p:nvPr/>
        </p:nvSpPr>
        <p:spPr>
          <a:xfrm>
            <a:off x="1079668" y="1433814"/>
            <a:ext cx="9571839" cy="176969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rPr>
              <a:t>4. The new norms such as social distancing and wearing face masks  will impact on the way we socialise in future? </a:t>
            </a:r>
          </a:p>
        </p:txBody>
      </p:sp>
      <p:sp>
        <p:nvSpPr>
          <p:cNvPr id="10" name="Rectangle: Rounded Corners 9">
            <a:extLst>
              <a:ext uri="{FF2B5EF4-FFF2-40B4-BE49-F238E27FC236}">
                <a16:creationId xmlns:a16="http://schemas.microsoft.com/office/drawing/2014/main" id="{6CAA31F8-1D99-4DA9-BB08-94C7195AF37C}"/>
              </a:ext>
            </a:extLst>
          </p:cNvPr>
          <p:cNvSpPr/>
          <p:nvPr/>
        </p:nvSpPr>
        <p:spPr>
          <a:xfrm>
            <a:off x="1185643" y="3543557"/>
            <a:ext cx="9571839" cy="244618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rPr>
              <a:t>Discuss:</a:t>
            </a:r>
          </a:p>
          <a:p>
            <a:pPr algn="ctr"/>
            <a:r>
              <a:rPr lang="en-GB" sz="2800" b="1" dirty="0">
                <a:solidFill>
                  <a:srgbClr val="002060"/>
                </a:solidFill>
              </a:rPr>
              <a:t>Does your group agree/ disagree with the statement?</a:t>
            </a:r>
          </a:p>
          <a:p>
            <a:pPr algn="ctr"/>
            <a:r>
              <a:rPr lang="en-GB" sz="2800" b="1" dirty="0">
                <a:solidFill>
                  <a:srgbClr val="002060"/>
                </a:solidFill>
              </a:rPr>
              <a:t>Can you think of examples of this? Is this a positive or a negative?</a:t>
            </a:r>
          </a:p>
          <a:p>
            <a:pPr algn="ctr"/>
            <a:r>
              <a:rPr lang="en-GB" sz="2800" b="1" dirty="0">
                <a:solidFill>
                  <a:srgbClr val="002060"/>
                </a:solidFill>
              </a:rPr>
              <a:t>What do you think will happen in the future? </a:t>
            </a:r>
          </a:p>
        </p:txBody>
      </p:sp>
    </p:spTree>
    <p:extLst>
      <p:ext uri="{BB962C8B-B14F-4D97-AF65-F5344CB8AC3E}">
        <p14:creationId xmlns:p14="http://schemas.microsoft.com/office/powerpoint/2010/main" val="2890052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1715055" y="3113607"/>
            <a:ext cx="5817576"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a:solidFill>
                <a:schemeClr val="dk2"/>
              </a:solidFill>
              <a:latin typeface="Raleway"/>
              <a:ea typeface="Raleway"/>
              <a:cs typeface="Raleway"/>
              <a:sym typeface="Raleway"/>
            </a:endParaRPr>
          </a:p>
          <a:p>
            <a:pPr>
              <a:buClr>
                <a:srgbClr val="000000"/>
              </a:buClr>
              <a:buSzPts val="1100"/>
            </a:pPr>
            <a:endParaRPr sz="1089" b="1">
              <a:solidFill>
                <a:schemeClr val="lt1"/>
              </a:solidFill>
              <a:latin typeface="Prompt"/>
              <a:ea typeface="Prompt"/>
              <a:cs typeface="Prompt"/>
              <a:sym typeface="Prompt"/>
            </a:endParaRPr>
          </a:p>
          <a:p>
            <a:pPr>
              <a:buClr>
                <a:srgbClr val="000000"/>
              </a:buClr>
              <a:buSzPts val="1400"/>
            </a:pPr>
            <a:endParaRPr sz="1270" b="1">
              <a:solidFill>
                <a:srgbClr val="3174BA"/>
              </a:solidFill>
              <a:latin typeface="Prompt"/>
              <a:ea typeface="Prompt"/>
              <a:cs typeface="Prompt"/>
              <a:sym typeface="Prompt"/>
            </a:endParaRPr>
          </a:p>
        </p:txBody>
      </p:sp>
      <p:sp>
        <p:nvSpPr>
          <p:cNvPr id="120" name="Google Shape;120;p16"/>
          <p:cNvSpPr txBox="1"/>
          <p:nvPr/>
        </p:nvSpPr>
        <p:spPr>
          <a:xfrm>
            <a:off x="194155" y="176972"/>
            <a:ext cx="6408665"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400" b="1">
                <a:solidFill>
                  <a:schemeClr val="accent6">
                    <a:lumMod val="50000"/>
                  </a:schemeClr>
                </a:solidFill>
                <a:latin typeface="Raleway ExtraBold"/>
                <a:ea typeface="Prompt"/>
                <a:cs typeface="Prompt"/>
                <a:sym typeface="Prompt"/>
              </a:rPr>
              <a:t>// INTERNATIONAL INEQUALITIES //</a:t>
            </a:r>
            <a:r>
              <a:rPr lang="it" sz="1400">
                <a:solidFill>
                  <a:schemeClr val="accent6">
                    <a:lumMod val="50000"/>
                  </a:schemeClr>
                </a:solidFill>
                <a:latin typeface="Raleway ExtraBold"/>
                <a:ea typeface="Prompt"/>
                <a:cs typeface="Arial"/>
                <a:sym typeface="Arial"/>
              </a:rPr>
              <a:t>  </a:t>
            </a:r>
            <a:r>
              <a:rPr lang="it" sz="1400" b="1">
                <a:solidFill>
                  <a:schemeClr val="accent6">
                    <a:lumMod val="50000"/>
                  </a:schemeClr>
                </a:solidFill>
                <a:latin typeface="Raleway ExtraBold"/>
                <a:ea typeface="Prompt"/>
                <a:cs typeface="Prompt"/>
                <a:sym typeface="Prompt"/>
              </a:rPr>
              <a:t>Teaching Learning Uni</a:t>
            </a:r>
            <a:r>
              <a:rPr lang="en-GB" sz="1400" b="1">
                <a:solidFill>
                  <a:schemeClr val="accent6">
                    <a:lumMod val="50000"/>
                  </a:schemeClr>
                </a:solidFill>
                <a:latin typeface="Raleway ExtraBold"/>
                <a:ea typeface="Prompt"/>
                <a:cs typeface="Prompt"/>
                <a:sym typeface="Prompt"/>
              </a:rPr>
              <a:t>t   Responding to  the Global Pandemic – Engaging Pupils with Active Learning </a:t>
            </a:r>
            <a:endParaRPr lang="en-GB" sz="1400" b="1" dirty="0">
              <a:solidFill>
                <a:schemeClr val="accent6">
                  <a:lumMod val="50000"/>
                </a:schemeClr>
              </a:solidFill>
              <a:latin typeface="Raleway ExtraBold"/>
              <a:ea typeface="Prompt"/>
              <a:cs typeface="Prompt"/>
              <a:sym typeface="Prompt"/>
            </a:endParaRPr>
          </a:p>
        </p:txBody>
      </p:sp>
      <p:sp>
        <p:nvSpPr>
          <p:cNvPr id="127" name="Google Shape;127;p16"/>
          <p:cNvSpPr/>
          <p:nvPr/>
        </p:nvSpPr>
        <p:spPr>
          <a:xfrm rot="10800000" flipH="1">
            <a:off x="194155" y="6596151"/>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1" name="Google Shape;127;p16">
            <a:extLst>
              <a:ext uri="{FF2B5EF4-FFF2-40B4-BE49-F238E27FC236}">
                <a16:creationId xmlns:a16="http://schemas.microsoft.com/office/drawing/2014/main" id="{2FCE985B-08E6-4B3C-9DEC-6519CC71BA9F}"/>
              </a:ext>
            </a:extLst>
          </p:cNvPr>
          <p:cNvSpPr/>
          <p:nvPr/>
        </p:nvSpPr>
        <p:spPr>
          <a:xfrm rot="10800000" flipH="1">
            <a:off x="285750" y="983172"/>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9" name="Rectangle: Rounded Corners 8">
            <a:extLst>
              <a:ext uri="{FF2B5EF4-FFF2-40B4-BE49-F238E27FC236}">
                <a16:creationId xmlns:a16="http://schemas.microsoft.com/office/drawing/2014/main" id="{B0ADE7A7-C786-4CA2-A13E-D083A1A282AF}"/>
              </a:ext>
            </a:extLst>
          </p:cNvPr>
          <p:cNvSpPr/>
          <p:nvPr/>
        </p:nvSpPr>
        <p:spPr>
          <a:xfrm>
            <a:off x="1079668" y="1433814"/>
            <a:ext cx="9571839" cy="176969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rPr>
              <a:t>5.  Education may look different in the future [online learning,  virtual classrooms, home schooling etc]</a:t>
            </a:r>
          </a:p>
        </p:txBody>
      </p:sp>
      <p:sp>
        <p:nvSpPr>
          <p:cNvPr id="10" name="Rectangle: Rounded Corners 9">
            <a:extLst>
              <a:ext uri="{FF2B5EF4-FFF2-40B4-BE49-F238E27FC236}">
                <a16:creationId xmlns:a16="http://schemas.microsoft.com/office/drawing/2014/main" id="{6CAA31F8-1D99-4DA9-BB08-94C7195AF37C}"/>
              </a:ext>
            </a:extLst>
          </p:cNvPr>
          <p:cNvSpPr/>
          <p:nvPr/>
        </p:nvSpPr>
        <p:spPr>
          <a:xfrm>
            <a:off x="1185643" y="3543557"/>
            <a:ext cx="9571839" cy="255041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rPr>
              <a:t>Discuss:</a:t>
            </a:r>
          </a:p>
          <a:p>
            <a:pPr algn="ctr"/>
            <a:r>
              <a:rPr lang="en-GB" sz="2800" b="1" dirty="0">
                <a:solidFill>
                  <a:srgbClr val="002060"/>
                </a:solidFill>
              </a:rPr>
              <a:t>Does your group agree/ disagree with the statement?</a:t>
            </a:r>
          </a:p>
          <a:p>
            <a:pPr algn="ctr"/>
            <a:r>
              <a:rPr lang="en-GB" sz="2800" b="1" dirty="0">
                <a:solidFill>
                  <a:srgbClr val="002060"/>
                </a:solidFill>
              </a:rPr>
              <a:t>Can you think of examples of this? Is this a positive or a negative?</a:t>
            </a:r>
          </a:p>
          <a:p>
            <a:pPr algn="ctr"/>
            <a:r>
              <a:rPr lang="en-GB" sz="2800" b="1" dirty="0">
                <a:solidFill>
                  <a:srgbClr val="002060"/>
                </a:solidFill>
              </a:rPr>
              <a:t>What do you think will happen in the future? </a:t>
            </a:r>
          </a:p>
        </p:txBody>
      </p:sp>
    </p:spTree>
    <p:extLst>
      <p:ext uri="{BB962C8B-B14F-4D97-AF65-F5344CB8AC3E}">
        <p14:creationId xmlns:p14="http://schemas.microsoft.com/office/powerpoint/2010/main" val="1144028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pic>
        <p:nvPicPr>
          <p:cNvPr id="115" name="Google Shape;115;p16"/>
          <p:cNvPicPr preferRelativeResize="0"/>
          <p:nvPr/>
        </p:nvPicPr>
        <p:blipFill rotWithShape="1">
          <a:blip r:embed="rId3">
            <a:alphaModFix/>
          </a:blip>
          <a:srcRect/>
          <a:stretch/>
        </p:blipFill>
        <p:spPr>
          <a:xfrm>
            <a:off x="9069533" y="292953"/>
            <a:ext cx="1463103" cy="474154"/>
          </a:xfrm>
          <a:prstGeom prst="rect">
            <a:avLst/>
          </a:prstGeom>
          <a:noFill/>
          <a:ln>
            <a:noFill/>
          </a:ln>
        </p:spPr>
      </p:pic>
      <p:sp>
        <p:nvSpPr>
          <p:cNvPr id="117" name="Google Shape;117;p16"/>
          <p:cNvSpPr txBox="1"/>
          <p:nvPr/>
        </p:nvSpPr>
        <p:spPr>
          <a:xfrm>
            <a:off x="1715055" y="3113607"/>
            <a:ext cx="5817576" cy="582955"/>
          </a:xfrm>
          <a:prstGeom prst="rect">
            <a:avLst/>
          </a:prstGeom>
          <a:noFill/>
          <a:ln>
            <a:noFill/>
          </a:ln>
        </p:spPr>
        <p:txBody>
          <a:bodyPr spcFirstLastPara="1" wrap="square" lIns="82939" tIns="82939" rIns="82939" bIns="82939" anchor="t" anchorCtr="0">
            <a:noAutofit/>
          </a:bodyPr>
          <a:lstStyle/>
          <a:p>
            <a:pPr>
              <a:buClr>
                <a:schemeClr val="dk1"/>
              </a:buClr>
              <a:buSzPts val="1100"/>
            </a:pPr>
            <a:endParaRPr sz="998">
              <a:solidFill>
                <a:schemeClr val="dk2"/>
              </a:solidFill>
              <a:latin typeface="Raleway"/>
              <a:ea typeface="Raleway"/>
              <a:cs typeface="Raleway"/>
              <a:sym typeface="Raleway"/>
            </a:endParaRPr>
          </a:p>
          <a:p>
            <a:pPr>
              <a:buClr>
                <a:srgbClr val="000000"/>
              </a:buClr>
              <a:buSzPts val="1100"/>
            </a:pPr>
            <a:endParaRPr sz="1089" b="1">
              <a:solidFill>
                <a:schemeClr val="lt1"/>
              </a:solidFill>
              <a:latin typeface="Prompt"/>
              <a:ea typeface="Prompt"/>
              <a:cs typeface="Prompt"/>
              <a:sym typeface="Prompt"/>
            </a:endParaRPr>
          </a:p>
          <a:p>
            <a:pPr>
              <a:buClr>
                <a:srgbClr val="000000"/>
              </a:buClr>
              <a:buSzPts val="1400"/>
            </a:pPr>
            <a:endParaRPr sz="1270" b="1">
              <a:solidFill>
                <a:srgbClr val="3174BA"/>
              </a:solidFill>
              <a:latin typeface="Prompt"/>
              <a:ea typeface="Prompt"/>
              <a:cs typeface="Prompt"/>
              <a:sym typeface="Prompt"/>
            </a:endParaRPr>
          </a:p>
        </p:txBody>
      </p:sp>
      <p:sp>
        <p:nvSpPr>
          <p:cNvPr id="120" name="Google Shape;120;p16"/>
          <p:cNvSpPr txBox="1"/>
          <p:nvPr/>
        </p:nvSpPr>
        <p:spPr>
          <a:xfrm>
            <a:off x="194155" y="180588"/>
            <a:ext cx="6382814" cy="582955"/>
          </a:xfrm>
          <a:prstGeom prst="rect">
            <a:avLst/>
          </a:prstGeom>
          <a:noFill/>
          <a:ln>
            <a:noFill/>
          </a:ln>
        </p:spPr>
        <p:txBody>
          <a:bodyPr spcFirstLastPara="1" wrap="square" lIns="82939" tIns="82939" rIns="82939" bIns="82939" anchor="t" anchorCtr="0">
            <a:noAutofit/>
          </a:bodyPr>
          <a:lstStyle/>
          <a:p>
            <a:pPr>
              <a:buClr>
                <a:srgbClr val="000000"/>
              </a:buClr>
              <a:buSzPts val="1400"/>
            </a:pPr>
            <a:r>
              <a:rPr lang="it" sz="1400" b="1" dirty="0">
                <a:solidFill>
                  <a:schemeClr val="accent6">
                    <a:lumMod val="50000"/>
                  </a:schemeClr>
                </a:solidFill>
                <a:latin typeface="Raleway ExtraBold"/>
                <a:ea typeface="Prompt"/>
                <a:cs typeface="Prompt"/>
                <a:sym typeface="Prompt"/>
              </a:rPr>
              <a:t>// INTERNATIONAL INEQUALITIES //</a:t>
            </a:r>
            <a:r>
              <a:rPr lang="it" sz="1400" dirty="0">
                <a:solidFill>
                  <a:schemeClr val="accent6">
                    <a:lumMod val="50000"/>
                  </a:schemeClr>
                </a:solidFill>
                <a:latin typeface="Raleway ExtraBold"/>
                <a:ea typeface="Prompt"/>
                <a:cs typeface="Arial"/>
                <a:sym typeface="Arial"/>
              </a:rPr>
              <a:t>  </a:t>
            </a:r>
            <a:r>
              <a:rPr lang="it" sz="1400" b="1" dirty="0">
                <a:solidFill>
                  <a:schemeClr val="accent6">
                    <a:lumMod val="50000"/>
                  </a:schemeClr>
                </a:solidFill>
                <a:latin typeface="Raleway ExtraBold"/>
                <a:ea typeface="Prompt"/>
                <a:cs typeface="Prompt"/>
                <a:sym typeface="Prompt"/>
              </a:rPr>
              <a:t>Teaching Learning Uni</a:t>
            </a:r>
            <a:r>
              <a:rPr lang="en-GB" sz="1400" b="1" dirty="0">
                <a:solidFill>
                  <a:schemeClr val="accent6">
                    <a:lumMod val="50000"/>
                  </a:schemeClr>
                </a:solidFill>
                <a:latin typeface="Raleway ExtraBold"/>
                <a:ea typeface="Prompt"/>
                <a:cs typeface="Prompt"/>
                <a:sym typeface="Prompt"/>
              </a:rPr>
              <a:t>t   Responding to  the Global Pandemic – Engaging Pupils with Active Learning </a:t>
            </a:r>
          </a:p>
        </p:txBody>
      </p:sp>
      <p:sp>
        <p:nvSpPr>
          <p:cNvPr id="127" name="Google Shape;127;p16"/>
          <p:cNvSpPr/>
          <p:nvPr/>
        </p:nvSpPr>
        <p:spPr>
          <a:xfrm rot="10800000" flipH="1">
            <a:off x="194155" y="6596151"/>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11" name="Google Shape;127;p16">
            <a:extLst>
              <a:ext uri="{FF2B5EF4-FFF2-40B4-BE49-F238E27FC236}">
                <a16:creationId xmlns:a16="http://schemas.microsoft.com/office/drawing/2014/main" id="{2FCE985B-08E6-4B3C-9DEC-6519CC71BA9F}"/>
              </a:ext>
            </a:extLst>
          </p:cNvPr>
          <p:cNvSpPr/>
          <p:nvPr/>
        </p:nvSpPr>
        <p:spPr>
          <a:xfrm rot="10800000" flipH="1">
            <a:off x="285750" y="983172"/>
            <a:ext cx="11801475" cy="45719"/>
          </a:xfrm>
          <a:prstGeom prst="rect">
            <a:avLst/>
          </a:prstGeom>
          <a:solidFill>
            <a:srgbClr val="48792F"/>
          </a:solidFill>
          <a:ln>
            <a:noFill/>
          </a:ln>
        </p:spPr>
        <p:txBody>
          <a:bodyPr spcFirstLastPara="1" wrap="square" lIns="82939" tIns="82939" rIns="82939" bIns="82939" anchor="ctr" anchorCtr="0">
            <a:noAutofit/>
          </a:bodyPr>
          <a:lstStyle/>
          <a:p>
            <a:endParaRPr sz="1633"/>
          </a:p>
        </p:txBody>
      </p:sp>
      <p:sp>
        <p:nvSpPr>
          <p:cNvPr id="9" name="Rectangle: Rounded Corners 8">
            <a:extLst>
              <a:ext uri="{FF2B5EF4-FFF2-40B4-BE49-F238E27FC236}">
                <a16:creationId xmlns:a16="http://schemas.microsoft.com/office/drawing/2014/main" id="{B0ADE7A7-C786-4CA2-A13E-D083A1A282AF}"/>
              </a:ext>
            </a:extLst>
          </p:cNvPr>
          <p:cNvSpPr/>
          <p:nvPr/>
        </p:nvSpPr>
        <p:spPr>
          <a:xfrm>
            <a:off x="1079668" y="1433814"/>
            <a:ext cx="9571839" cy="176969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rPr>
              <a:t>6. This crisis has shown that it is important that all people can rely on the state[ government] to provide a safety net. EG economic support, medical care and other help</a:t>
            </a:r>
          </a:p>
        </p:txBody>
      </p:sp>
      <p:sp>
        <p:nvSpPr>
          <p:cNvPr id="10" name="Rectangle: Rounded Corners 9">
            <a:extLst>
              <a:ext uri="{FF2B5EF4-FFF2-40B4-BE49-F238E27FC236}">
                <a16:creationId xmlns:a16="http://schemas.microsoft.com/office/drawing/2014/main" id="{6CAA31F8-1D99-4DA9-BB08-94C7195AF37C}"/>
              </a:ext>
            </a:extLst>
          </p:cNvPr>
          <p:cNvSpPr/>
          <p:nvPr/>
        </p:nvSpPr>
        <p:spPr>
          <a:xfrm>
            <a:off x="1185643" y="3543556"/>
            <a:ext cx="9571839" cy="235168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002060"/>
                </a:solidFill>
              </a:rPr>
              <a:t>Discuss:</a:t>
            </a:r>
          </a:p>
          <a:p>
            <a:pPr algn="ctr"/>
            <a:r>
              <a:rPr lang="en-GB" sz="2800" b="1" dirty="0">
                <a:solidFill>
                  <a:srgbClr val="002060"/>
                </a:solidFill>
              </a:rPr>
              <a:t>Does your group agree/ disagree with the statement?</a:t>
            </a:r>
          </a:p>
          <a:p>
            <a:pPr algn="ctr"/>
            <a:r>
              <a:rPr lang="en-GB" sz="2800" b="1" dirty="0">
                <a:solidFill>
                  <a:srgbClr val="002060"/>
                </a:solidFill>
              </a:rPr>
              <a:t>Can you think of examples of this? Is this a positive or a negative?</a:t>
            </a:r>
          </a:p>
          <a:p>
            <a:pPr algn="ctr"/>
            <a:r>
              <a:rPr lang="en-GB" sz="2800" b="1" dirty="0">
                <a:solidFill>
                  <a:srgbClr val="002060"/>
                </a:solidFill>
              </a:rPr>
              <a:t>What do you think will happen in the future? </a:t>
            </a:r>
          </a:p>
        </p:txBody>
      </p:sp>
    </p:spTree>
    <p:extLst>
      <p:ext uri="{BB962C8B-B14F-4D97-AF65-F5344CB8AC3E}">
        <p14:creationId xmlns:p14="http://schemas.microsoft.com/office/powerpoint/2010/main" val="7960406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TotalTime>
  <Words>1993</Words>
  <Application>Microsoft Office PowerPoint</Application>
  <PresentationFormat>Widescreen</PresentationFormat>
  <Paragraphs>167</Paragraphs>
  <Slides>20</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Calibri Light</vt:lpstr>
      <vt:lpstr>Prompt</vt:lpstr>
      <vt:lpstr>Raleway</vt:lpstr>
      <vt:lpstr>Raleway ExtraBold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Activity  Three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Ayre</dc:creator>
  <cp:lastModifiedBy>Kevin Ayre</cp:lastModifiedBy>
  <cp:revision>13</cp:revision>
  <dcterms:created xsi:type="dcterms:W3CDTF">2020-08-03T14:28:34Z</dcterms:created>
  <dcterms:modified xsi:type="dcterms:W3CDTF">2020-08-26T09:55:34Z</dcterms:modified>
</cp:coreProperties>
</file>