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5" r:id="rId2"/>
    <p:sldId id="257" r:id="rId3"/>
    <p:sldId id="302" r:id="rId4"/>
    <p:sldId id="280" r:id="rId5"/>
    <p:sldId id="274" r:id="rId6"/>
    <p:sldId id="303" r:id="rId7"/>
    <p:sldId id="293" r:id="rId8"/>
    <p:sldId id="283" r:id="rId9"/>
    <p:sldId id="282" r:id="rId10"/>
    <p:sldId id="268" r:id="rId11"/>
    <p:sldId id="289" r:id="rId12"/>
    <p:sldId id="287" r:id="rId13"/>
    <p:sldId id="300" r:id="rId14"/>
    <p:sldId id="299" r:id="rId15"/>
    <p:sldId id="296" r:id="rId16"/>
    <p:sldId id="30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vin Ayre" initials="KA" lastIdx="1" clrIdx="0">
    <p:extLst>
      <p:ext uri="{19B8F6BF-5375-455C-9EA6-DF929625EA0E}">
        <p15:presenceInfo xmlns:p15="http://schemas.microsoft.com/office/powerpoint/2012/main" userId="e0cf724b56437cb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57789D-76CB-4E2C-B933-03B6E3717297}" type="datetimeFigureOut">
              <a:rPr lang="en-GB" smtClean="0"/>
              <a:t>26/08/2020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9ACE93-9F08-476E-A3D8-C732640EAF01}" type="slidenum">
              <a:rPr lang="en-GB" smtClean="0"/>
              <a:t>‹#›</a:t>
            </a:fld>
            <a:endParaRPr lang="en-GB"/>
          </a:p>
        </p:txBody>
      </p:sp>
    </p:spTree>
    <p:extLst>
      <p:ext uri="{BB962C8B-B14F-4D97-AF65-F5344CB8AC3E}">
        <p14:creationId xmlns:p14="http://schemas.microsoft.com/office/powerpoint/2010/main" val="2437111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ustainabledevelopment.un.org/post2015/transformingourworld"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youtube.com/watch?time_continue=18&amp;v=0XTBYMfZyrM&amp;feature=emb_logo"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7a48efbc_0_8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g4c7a48efbc_0_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2747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22747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732162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GB" dirty="0">
                <a:hlinkClick r:id="rId3"/>
              </a:rPr>
              <a:t>https://sustainabledevelopment.un.org/post2015/transformingourworld</a:t>
            </a:r>
            <a:endParaRPr lang="en-GB" dirty="0"/>
          </a:p>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76829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11334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1326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c6af311c4_0_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4c6af311c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4c6af311c4_0_9: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g4c6af311c4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320216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8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157114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6891937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9680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18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4c7a48efbc_0_4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g4c7a48efbc_0_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hlinkClick r:id="rId3"/>
              </a:rPr>
              <a:t>https://www.youtube.com/watch?time_continue=18&amp;v=0XTBYMfZyrM&amp;feature=emb_logo</a:t>
            </a:r>
            <a:endParaRPr dirty="0"/>
          </a:p>
        </p:txBody>
      </p:sp>
    </p:spTree>
    <p:extLst>
      <p:ext uri="{BB962C8B-B14F-4D97-AF65-F5344CB8AC3E}">
        <p14:creationId xmlns:p14="http://schemas.microsoft.com/office/powerpoint/2010/main" val="2718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D3788-730F-41FC-A66D-11A5DF9ABB7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2E2BC3-925D-4D53-9519-3ABA7D3B75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18FFDB-D9FE-44EC-A252-18B77BB0C4B6}"/>
              </a:ext>
            </a:extLst>
          </p:cNvPr>
          <p:cNvSpPr>
            <a:spLocks noGrp="1"/>
          </p:cNvSpPr>
          <p:nvPr>
            <p:ph type="dt" sz="half" idx="10"/>
          </p:nvPr>
        </p:nvSpPr>
        <p:spPr/>
        <p:txBody>
          <a:bodyPr/>
          <a:lstStyle/>
          <a:p>
            <a:fld id="{409FF83B-462E-4796-AAC2-E48312C376E6}" type="datetimeFigureOut">
              <a:rPr lang="en-GB" smtClean="0"/>
              <a:t>26/08/2020</a:t>
            </a:fld>
            <a:endParaRPr lang="en-GB"/>
          </a:p>
        </p:txBody>
      </p:sp>
      <p:sp>
        <p:nvSpPr>
          <p:cNvPr id="5" name="Footer Placeholder 4">
            <a:extLst>
              <a:ext uri="{FF2B5EF4-FFF2-40B4-BE49-F238E27FC236}">
                <a16:creationId xmlns:a16="http://schemas.microsoft.com/office/drawing/2014/main" id="{7CA498D9-DFCA-445B-B8FF-22EF77214B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EAED7FE-78C1-475F-A82D-C7CAFB755289}"/>
              </a:ext>
            </a:extLst>
          </p:cNvPr>
          <p:cNvSpPr>
            <a:spLocks noGrp="1"/>
          </p:cNvSpPr>
          <p:nvPr>
            <p:ph type="sldNum" sz="quarter" idx="12"/>
          </p:nvPr>
        </p:nvSpPr>
        <p:spPr/>
        <p:txBody>
          <a:bodyPr/>
          <a:lstStyle/>
          <a:p>
            <a:fld id="{B99A3F91-2100-45CA-8702-17D0C6FD3AF3}" type="slidenum">
              <a:rPr lang="en-GB" smtClean="0"/>
              <a:t>‹#›</a:t>
            </a:fld>
            <a:endParaRPr lang="en-GB"/>
          </a:p>
        </p:txBody>
      </p:sp>
    </p:spTree>
    <p:extLst>
      <p:ext uri="{BB962C8B-B14F-4D97-AF65-F5344CB8AC3E}">
        <p14:creationId xmlns:p14="http://schemas.microsoft.com/office/powerpoint/2010/main" val="13666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8F3C2-F86E-4B2B-A348-5A9F2FE726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A5E6D7-829B-4FCC-944A-B4FCA0FE02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909202F-4743-4D5A-91BF-F40F7FFE64B8}"/>
              </a:ext>
            </a:extLst>
          </p:cNvPr>
          <p:cNvSpPr>
            <a:spLocks noGrp="1"/>
          </p:cNvSpPr>
          <p:nvPr>
            <p:ph type="dt" sz="half" idx="10"/>
          </p:nvPr>
        </p:nvSpPr>
        <p:spPr/>
        <p:txBody>
          <a:bodyPr/>
          <a:lstStyle/>
          <a:p>
            <a:fld id="{409FF83B-462E-4796-AAC2-E48312C376E6}" type="datetimeFigureOut">
              <a:rPr lang="en-GB" smtClean="0"/>
              <a:t>26/08/2020</a:t>
            </a:fld>
            <a:endParaRPr lang="en-GB"/>
          </a:p>
        </p:txBody>
      </p:sp>
      <p:sp>
        <p:nvSpPr>
          <p:cNvPr id="5" name="Footer Placeholder 4">
            <a:extLst>
              <a:ext uri="{FF2B5EF4-FFF2-40B4-BE49-F238E27FC236}">
                <a16:creationId xmlns:a16="http://schemas.microsoft.com/office/drawing/2014/main" id="{0336051E-829A-401E-B916-4C7323FD7E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174ABF1-1CB1-4682-9D18-0310F002E3C9}"/>
              </a:ext>
            </a:extLst>
          </p:cNvPr>
          <p:cNvSpPr>
            <a:spLocks noGrp="1"/>
          </p:cNvSpPr>
          <p:nvPr>
            <p:ph type="sldNum" sz="quarter" idx="12"/>
          </p:nvPr>
        </p:nvSpPr>
        <p:spPr/>
        <p:txBody>
          <a:bodyPr/>
          <a:lstStyle/>
          <a:p>
            <a:fld id="{B99A3F91-2100-45CA-8702-17D0C6FD3AF3}" type="slidenum">
              <a:rPr lang="en-GB" smtClean="0"/>
              <a:t>‹#›</a:t>
            </a:fld>
            <a:endParaRPr lang="en-GB"/>
          </a:p>
        </p:txBody>
      </p:sp>
    </p:spTree>
    <p:extLst>
      <p:ext uri="{BB962C8B-B14F-4D97-AF65-F5344CB8AC3E}">
        <p14:creationId xmlns:p14="http://schemas.microsoft.com/office/powerpoint/2010/main" val="3973377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6481FF-2B05-4348-B48D-980D2C395F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3AE892-BC56-4062-A522-516BE2C4004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9A1524-72C7-4194-9BFD-9B81E5923C48}"/>
              </a:ext>
            </a:extLst>
          </p:cNvPr>
          <p:cNvSpPr>
            <a:spLocks noGrp="1"/>
          </p:cNvSpPr>
          <p:nvPr>
            <p:ph type="dt" sz="half" idx="10"/>
          </p:nvPr>
        </p:nvSpPr>
        <p:spPr/>
        <p:txBody>
          <a:bodyPr/>
          <a:lstStyle/>
          <a:p>
            <a:fld id="{409FF83B-462E-4796-AAC2-E48312C376E6}" type="datetimeFigureOut">
              <a:rPr lang="en-GB" smtClean="0"/>
              <a:t>26/08/2020</a:t>
            </a:fld>
            <a:endParaRPr lang="en-GB"/>
          </a:p>
        </p:txBody>
      </p:sp>
      <p:sp>
        <p:nvSpPr>
          <p:cNvPr id="5" name="Footer Placeholder 4">
            <a:extLst>
              <a:ext uri="{FF2B5EF4-FFF2-40B4-BE49-F238E27FC236}">
                <a16:creationId xmlns:a16="http://schemas.microsoft.com/office/drawing/2014/main" id="{3E6ACBE2-3FFA-4D0D-90E8-F116FB2FB5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0853EF6-183D-4534-A2F6-33201BC29463}"/>
              </a:ext>
            </a:extLst>
          </p:cNvPr>
          <p:cNvSpPr>
            <a:spLocks noGrp="1"/>
          </p:cNvSpPr>
          <p:nvPr>
            <p:ph type="sldNum" sz="quarter" idx="12"/>
          </p:nvPr>
        </p:nvSpPr>
        <p:spPr/>
        <p:txBody>
          <a:bodyPr/>
          <a:lstStyle/>
          <a:p>
            <a:fld id="{B99A3F91-2100-45CA-8702-17D0C6FD3AF3}" type="slidenum">
              <a:rPr lang="en-GB" smtClean="0"/>
              <a:t>‹#›</a:t>
            </a:fld>
            <a:endParaRPr lang="en-GB"/>
          </a:p>
        </p:txBody>
      </p:sp>
    </p:spTree>
    <p:extLst>
      <p:ext uri="{BB962C8B-B14F-4D97-AF65-F5344CB8AC3E}">
        <p14:creationId xmlns:p14="http://schemas.microsoft.com/office/powerpoint/2010/main" val="3899514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ED110-440C-472F-BDDC-6ED7D315791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457EB2-FACD-4B73-9B2E-59E508CE20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6AF463-A13E-4949-8FD0-7CF931585D32}"/>
              </a:ext>
            </a:extLst>
          </p:cNvPr>
          <p:cNvSpPr>
            <a:spLocks noGrp="1"/>
          </p:cNvSpPr>
          <p:nvPr>
            <p:ph type="dt" sz="half" idx="10"/>
          </p:nvPr>
        </p:nvSpPr>
        <p:spPr/>
        <p:txBody>
          <a:bodyPr/>
          <a:lstStyle/>
          <a:p>
            <a:fld id="{409FF83B-462E-4796-AAC2-E48312C376E6}" type="datetimeFigureOut">
              <a:rPr lang="en-GB" smtClean="0"/>
              <a:t>26/08/2020</a:t>
            </a:fld>
            <a:endParaRPr lang="en-GB"/>
          </a:p>
        </p:txBody>
      </p:sp>
      <p:sp>
        <p:nvSpPr>
          <p:cNvPr id="5" name="Footer Placeholder 4">
            <a:extLst>
              <a:ext uri="{FF2B5EF4-FFF2-40B4-BE49-F238E27FC236}">
                <a16:creationId xmlns:a16="http://schemas.microsoft.com/office/drawing/2014/main" id="{25438E5E-C2B5-442A-84DA-B5E2488D51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A8E0E0-3F87-437D-B68A-F70A0DB714E9}"/>
              </a:ext>
            </a:extLst>
          </p:cNvPr>
          <p:cNvSpPr>
            <a:spLocks noGrp="1"/>
          </p:cNvSpPr>
          <p:nvPr>
            <p:ph type="sldNum" sz="quarter" idx="12"/>
          </p:nvPr>
        </p:nvSpPr>
        <p:spPr/>
        <p:txBody>
          <a:bodyPr/>
          <a:lstStyle/>
          <a:p>
            <a:fld id="{B99A3F91-2100-45CA-8702-17D0C6FD3AF3}" type="slidenum">
              <a:rPr lang="en-GB" smtClean="0"/>
              <a:t>‹#›</a:t>
            </a:fld>
            <a:endParaRPr lang="en-GB"/>
          </a:p>
        </p:txBody>
      </p:sp>
    </p:spTree>
    <p:extLst>
      <p:ext uri="{BB962C8B-B14F-4D97-AF65-F5344CB8AC3E}">
        <p14:creationId xmlns:p14="http://schemas.microsoft.com/office/powerpoint/2010/main" val="2705731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0D8B05-B913-4BD1-AB92-62413A164D8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8E04099-407E-4F13-BF6C-5A7FF416641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8432E4-03BD-4597-9D48-47400DE5DF92}"/>
              </a:ext>
            </a:extLst>
          </p:cNvPr>
          <p:cNvSpPr>
            <a:spLocks noGrp="1"/>
          </p:cNvSpPr>
          <p:nvPr>
            <p:ph type="dt" sz="half" idx="10"/>
          </p:nvPr>
        </p:nvSpPr>
        <p:spPr/>
        <p:txBody>
          <a:bodyPr/>
          <a:lstStyle/>
          <a:p>
            <a:fld id="{409FF83B-462E-4796-AAC2-E48312C376E6}" type="datetimeFigureOut">
              <a:rPr lang="en-GB" smtClean="0"/>
              <a:t>26/08/2020</a:t>
            </a:fld>
            <a:endParaRPr lang="en-GB"/>
          </a:p>
        </p:txBody>
      </p:sp>
      <p:sp>
        <p:nvSpPr>
          <p:cNvPr id="5" name="Footer Placeholder 4">
            <a:extLst>
              <a:ext uri="{FF2B5EF4-FFF2-40B4-BE49-F238E27FC236}">
                <a16:creationId xmlns:a16="http://schemas.microsoft.com/office/drawing/2014/main" id="{B5C829E4-5670-4A42-9AFF-AAE9BF6AA1B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760045-8257-41CC-BE6A-550AE437657E}"/>
              </a:ext>
            </a:extLst>
          </p:cNvPr>
          <p:cNvSpPr>
            <a:spLocks noGrp="1"/>
          </p:cNvSpPr>
          <p:nvPr>
            <p:ph type="sldNum" sz="quarter" idx="12"/>
          </p:nvPr>
        </p:nvSpPr>
        <p:spPr/>
        <p:txBody>
          <a:bodyPr/>
          <a:lstStyle/>
          <a:p>
            <a:fld id="{B99A3F91-2100-45CA-8702-17D0C6FD3AF3}" type="slidenum">
              <a:rPr lang="en-GB" smtClean="0"/>
              <a:t>‹#›</a:t>
            </a:fld>
            <a:endParaRPr lang="en-GB"/>
          </a:p>
        </p:txBody>
      </p:sp>
    </p:spTree>
    <p:extLst>
      <p:ext uri="{BB962C8B-B14F-4D97-AF65-F5344CB8AC3E}">
        <p14:creationId xmlns:p14="http://schemas.microsoft.com/office/powerpoint/2010/main" val="274325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9A5A6-B28B-4DED-A4E0-A71A9C26CA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4539BA5-11C3-4A5D-87E6-465D2914B9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755FCF3-774A-4D93-B8C3-69FD36B32B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F199D1E-E6A6-403C-A0F3-A160446D47AF}"/>
              </a:ext>
            </a:extLst>
          </p:cNvPr>
          <p:cNvSpPr>
            <a:spLocks noGrp="1"/>
          </p:cNvSpPr>
          <p:nvPr>
            <p:ph type="dt" sz="half" idx="10"/>
          </p:nvPr>
        </p:nvSpPr>
        <p:spPr/>
        <p:txBody>
          <a:bodyPr/>
          <a:lstStyle/>
          <a:p>
            <a:fld id="{409FF83B-462E-4796-AAC2-E48312C376E6}" type="datetimeFigureOut">
              <a:rPr lang="en-GB" smtClean="0"/>
              <a:t>26/08/2020</a:t>
            </a:fld>
            <a:endParaRPr lang="en-GB"/>
          </a:p>
        </p:txBody>
      </p:sp>
      <p:sp>
        <p:nvSpPr>
          <p:cNvPr id="6" name="Footer Placeholder 5">
            <a:extLst>
              <a:ext uri="{FF2B5EF4-FFF2-40B4-BE49-F238E27FC236}">
                <a16:creationId xmlns:a16="http://schemas.microsoft.com/office/drawing/2014/main" id="{D9540019-E8C4-4DAD-BF10-A8E63FC9E86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F4E35E4-8022-4AA5-BD80-A0A2275349BC}"/>
              </a:ext>
            </a:extLst>
          </p:cNvPr>
          <p:cNvSpPr>
            <a:spLocks noGrp="1"/>
          </p:cNvSpPr>
          <p:nvPr>
            <p:ph type="sldNum" sz="quarter" idx="12"/>
          </p:nvPr>
        </p:nvSpPr>
        <p:spPr/>
        <p:txBody>
          <a:bodyPr/>
          <a:lstStyle/>
          <a:p>
            <a:fld id="{B99A3F91-2100-45CA-8702-17D0C6FD3AF3}" type="slidenum">
              <a:rPr lang="en-GB" smtClean="0"/>
              <a:t>‹#›</a:t>
            </a:fld>
            <a:endParaRPr lang="en-GB"/>
          </a:p>
        </p:txBody>
      </p:sp>
    </p:spTree>
    <p:extLst>
      <p:ext uri="{BB962C8B-B14F-4D97-AF65-F5344CB8AC3E}">
        <p14:creationId xmlns:p14="http://schemas.microsoft.com/office/powerpoint/2010/main" val="3314922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405C0-32CA-49BF-ACE5-AFD2F229AA0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3EF3EE-8748-4802-B0A1-3288D59120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EC913CF-4E1A-4913-B25C-3939AFD9B9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B3EB6D3-B639-4F08-B561-79CE7A6985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BD7C7-F914-4E5D-AA58-0E95BD92BF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D5DB215-A250-47F8-B6E6-276B6E214281}"/>
              </a:ext>
            </a:extLst>
          </p:cNvPr>
          <p:cNvSpPr>
            <a:spLocks noGrp="1"/>
          </p:cNvSpPr>
          <p:nvPr>
            <p:ph type="dt" sz="half" idx="10"/>
          </p:nvPr>
        </p:nvSpPr>
        <p:spPr/>
        <p:txBody>
          <a:bodyPr/>
          <a:lstStyle/>
          <a:p>
            <a:fld id="{409FF83B-462E-4796-AAC2-E48312C376E6}" type="datetimeFigureOut">
              <a:rPr lang="en-GB" smtClean="0"/>
              <a:t>26/08/2020</a:t>
            </a:fld>
            <a:endParaRPr lang="en-GB"/>
          </a:p>
        </p:txBody>
      </p:sp>
      <p:sp>
        <p:nvSpPr>
          <p:cNvPr id="8" name="Footer Placeholder 7">
            <a:extLst>
              <a:ext uri="{FF2B5EF4-FFF2-40B4-BE49-F238E27FC236}">
                <a16:creationId xmlns:a16="http://schemas.microsoft.com/office/drawing/2014/main" id="{536716F5-4084-4A9F-832A-FF537AA5D67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EE7A00D-162C-443D-A610-8CE471657940}"/>
              </a:ext>
            </a:extLst>
          </p:cNvPr>
          <p:cNvSpPr>
            <a:spLocks noGrp="1"/>
          </p:cNvSpPr>
          <p:nvPr>
            <p:ph type="sldNum" sz="quarter" idx="12"/>
          </p:nvPr>
        </p:nvSpPr>
        <p:spPr/>
        <p:txBody>
          <a:bodyPr/>
          <a:lstStyle/>
          <a:p>
            <a:fld id="{B99A3F91-2100-45CA-8702-17D0C6FD3AF3}" type="slidenum">
              <a:rPr lang="en-GB" smtClean="0"/>
              <a:t>‹#›</a:t>
            </a:fld>
            <a:endParaRPr lang="en-GB"/>
          </a:p>
        </p:txBody>
      </p:sp>
    </p:spTree>
    <p:extLst>
      <p:ext uri="{BB962C8B-B14F-4D97-AF65-F5344CB8AC3E}">
        <p14:creationId xmlns:p14="http://schemas.microsoft.com/office/powerpoint/2010/main" val="1605606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678D-2293-45C3-9BDF-79C1439CEC0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B9120F6-6CE1-4875-8330-C895A9F9B28E}"/>
              </a:ext>
            </a:extLst>
          </p:cNvPr>
          <p:cNvSpPr>
            <a:spLocks noGrp="1"/>
          </p:cNvSpPr>
          <p:nvPr>
            <p:ph type="dt" sz="half" idx="10"/>
          </p:nvPr>
        </p:nvSpPr>
        <p:spPr/>
        <p:txBody>
          <a:bodyPr/>
          <a:lstStyle/>
          <a:p>
            <a:fld id="{409FF83B-462E-4796-AAC2-E48312C376E6}" type="datetimeFigureOut">
              <a:rPr lang="en-GB" smtClean="0"/>
              <a:t>26/08/2020</a:t>
            </a:fld>
            <a:endParaRPr lang="en-GB"/>
          </a:p>
        </p:txBody>
      </p:sp>
      <p:sp>
        <p:nvSpPr>
          <p:cNvPr id="4" name="Footer Placeholder 3">
            <a:extLst>
              <a:ext uri="{FF2B5EF4-FFF2-40B4-BE49-F238E27FC236}">
                <a16:creationId xmlns:a16="http://schemas.microsoft.com/office/drawing/2014/main" id="{DFC65E92-7B71-4C44-8694-1E6686D720A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0793992-F618-4A0B-9B9D-E96193004D6F}"/>
              </a:ext>
            </a:extLst>
          </p:cNvPr>
          <p:cNvSpPr>
            <a:spLocks noGrp="1"/>
          </p:cNvSpPr>
          <p:nvPr>
            <p:ph type="sldNum" sz="quarter" idx="12"/>
          </p:nvPr>
        </p:nvSpPr>
        <p:spPr/>
        <p:txBody>
          <a:bodyPr/>
          <a:lstStyle/>
          <a:p>
            <a:fld id="{B99A3F91-2100-45CA-8702-17D0C6FD3AF3}" type="slidenum">
              <a:rPr lang="en-GB" smtClean="0"/>
              <a:t>‹#›</a:t>
            </a:fld>
            <a:endParaRPr lang="en-GB"/>
          </a:p>
        </p:txBody>
      </p:sp>
    </p:spTree>
    <p:extLst>
      <p:ext uri="{BB962C8B-B14F-4D97-AF65-F5344CB8AC3E}">
        <p14:creationId xmlns:p14="http://schemas.microsoft.com/office/powerpoint/2010/main" val="1032150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7BEFA-8CDD-4425-856F-CBF596331D6B}"/>
              </a:ext>
            </a:extLst>
          </p:cNvPr>
          <p:cNvSpPr>
            <a:spLocks noGrp="1"/>
          </p:cNvSpPr>
          <p:nvPr>
            <p:ph type="dt" sz="half" idx="10"/>
          </p:nvPr>
        </p:nvSpPr>
        <p:spPr/>
        <p:txBody>
          <a:bodyPr/>
          <a:lstStyle/>
          <a:p>
            <a:fld id="{409FF83B-462E-4796-AAC2-E48312C376E6}" type="datetimeFigureOut">
              <a:rPr lang="en-GB" smtClean="0"/>
              <a:t>26/08/2020</a:t>
            </a:fld>
            <a:endParaRPr lang="en-GB"/>
          </a:p>
        </p:txBody>
      </p:sp>
      <p:sp>
        <p:nvSpPr>
          <p:cNvPr id="3" name="Footer Placeholder 2">
            <a:extLst>
              <a:ext uri="{FF2B5EF4-FFF2-40B4-BE49-F238E27FC236}">
                <a16:creationId xmlns:a16="http://schemas.microsoft.com/office/drawing/2014/main" id="{65352B1E-85D7-4AF2-8AB5-958A638FD5D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A3FB21-43F9-4A1E-BEA4-A9069935208B}"/>
              </a:ext>
            </a:extLst>
          </p:cNvPr>
          <p:cNvSpPr>
            <a:spLocks noGrp="1"/>
          </p:cNvSpPr>
          <p:nvPr>
            <p:ph type="sldNum" sz="quarter" idx="12"/>
          </p:nvPr>
        </p:nvSpPr>
        <p:spPr/>
        <p:txBody>
          <a:bodyPr/>
          <a:lstStyle/>
          <a:p>
            <a:fld id="{B99A3F91-2100-45CA-8702-17D0C6FD3AF3}" type="slidenum">
              <a:rPr lang="en-GB" smtClean="0"/>
              <a:t>‹#›</a:t>
            </a:fld>
            <a:endParaRPr lang="en-GB"/>
          </a:p>
        </p:txBody>
      </p:sp>
    </p:spTree>
    <p:extLst>
      <p:ext uri="{BB962C8B-B14F-4D97-AF65-F5344CB8AC3E}">
        <p14:creationId xmlns:p14="http://schemas.microsoft.com/office/powerpoint/2010/main" val="1855208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56957-1793-4610-A30F-C28BC842D0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40998CC-6C4E-47AB-8FFB-F339DE857C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1F38925-FCF8-438A-99BF-18DA1B87ED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68CA51-EED0-4DEF-8BB9-211C9DF4D6FA}"/>
              </a:ext>
            </a:extLst>
          </p:cNvPr>
          <p:cNvSpPr>
            <a:spLocks noGrp="1"/>
          </p:cNvSpPr>
          <p:nvPr>
            <p:ph type="dt" sz="half" idx="10"/>
          </p:nvPr>
        </p:nvSpPr>
        <p:spPr/>
        <p:txBody>
          <a:bodyPr/>
          <a:lstStyle/>
          <a:p>
            <a:fld id="{409FF83B-462E-4796-AAC2-E48312C376E6}" type="datetimeFigureOut">
              <a:rPr lang="en-GB" smtClean="0"/>
              <a:t>26/08/2020</a:t>
            </a:fld>
            <a:endParaRPr lang="en-GB"/>
          </a:p>
        </p:txBody>
      </p:sp>
      <p:sp>
        <p:nvSpPr>
          <p:cNvPr id="6" name="Footer Placeholder 5">
            <a:extLst>
              <a:ext uri="{FF2B5EF4-FFF2-40B4-BE49-F238E27FC236}">
                <a16:creationId xmlns:a16="http://schemas.microsoft.com/office/drawing/2014/main" id="{9F12A5E3-8C3E-4F36-9481-C27412C963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7979CA-FAF0-4D61-8199-C53D4DCA65C9}"/>
              </a:ext>
            </a:extLst>
          </p:cNvPr>
          <p:cNvSpPr>
            <a:spLocks noGrp="1"/>
          </p:cNvSpPr>
          <p:nvPr>
            <p:ph type="sldNum" sz="quarter" idx="12"/>
          </p:nvPr>
        </p:nvSpPr>
        <p:spPr/>
        <p:txBody>
          <a:bodyPr/>
          <a:lstStyle/>
          <a:p>
            <a:fld id="{B99A3F91-2100-45CA-8702-17D0C6FD3AF3}" type="slidenum">
              <a:rPr lang="en-GB" smtClean="0"/>
              <a:t>‹#›</a:t>
            </a:fld>
            <a:endParaRPr lang="en-GB"/>
          </a:p>
        </p:txBody>
      </p:sp>
    </p:spTree>
    <p:extLst>
      <p:ext uri="{BB962C8B-B14F-4D97-AF65-F5344CB8AC3E}">
        <p14:creationId xmlns:p14="http://schemas.microsoft.com/office/powerpoint/2010/main" val="1795560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E0B61-1795-4A0A-BEE4-C61B5AB21D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C8123B-647D-4EDF-B0CF-BFC1378C07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61E59E5-9311-4C36-995F-75FB93857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24AC5B-2E41-4442-999A-0CA67D934DE4}"/>
              </a:ext>
            </a:extLst>
          </p:cNvPr>
          <p:cNvSpPr>
            <a:spLocks noGrp="1"/>
          </p:cNvSpPr>
          <p:nvPr>
            <p:ph type="dt" sz="half" idx="10"/>
          </p:nvPr>
        </p:nvSpPr>
        <p:spPr/>
        <p:txBody>
          <a:bodyPr/>
          <a:lstStyle/>
          <a:p>
            <a:fld id="{409FF83B-462E-4796-AAC2-E48312C376E6}" type="datetimeFigureOut">
              <a:rPr lang="en-GB" smtClean="0"/>
              <a:t>26/08/2020</a:t>
            </a:fld>
            <a:endParaRPr lang="en-GB"/>
          </a:p>
        </p:txBody>
      </p:sp>
      <p:sp>
        <p:nvSpPr>
          <p:cNvPr id="6" name="Footer Placeholder 5">
            <a:extLst>
              <a:ext uri="{FF2B5EF4-FFF2-40B4-BE49-F238E27FC236}">
                <a16:creationId xmlns:a16="http://schemas.microsoft.com/office/drawing/2014/main" id="{6C79FAAD-8A53-46DF-962A-733452B846F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7DD5E79-DB38-4504-903F-1EB6DCB77267}"/>
              </a:ext>
            </a:extLst>
          </p:cNvPr>
          <p:cNvSpPr>
            <a:spLocks noGrp="1"/>
          </p:cNvSpPr>
          <p:nvPr>
            <p:ph type="sldNum" sz="quarter" idx="12"/>
          </p:nvPr>
        </p:nvSpPr>
        <p:spPr/>
        <p:txBody>
          <a:bodyPr/>
          <a:lstStyle/>
          <a:p>
            <a:fld id="{B99A3F91-2100-45CA-8702-17D0C6FD3AF3}" type="slidenum">
              <a:rPr lang="en-GB" smtClean="0"/>
              <a:t>‹#›</a:t>
            </a:fld>
            <a:endParaRPr lang="en-GB"/>
          </a:p>
        </p:txBody>
      </p:sp>
    </p:spTree>
    <p:extLst>
      <p:ext uri="{BB962C8B-B14F-4D97-AF65-F5344CB8AC3E}">
        <p14:creationId xmlns:p14="http://schemas.microsoft.com/office/powerpoint/2010/main" val="3620131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B6A87-99D5-4352-AC3A-92BD3897F9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595018-7403-4C30-95BD-30DF0E879E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068C39-2E89-420E-84DE-146A03C0CB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FF83B-462E-4796-AAC2-E48312C376E6}" type="datetimeFigureOut">
              <a:rPr lang="en-GB" smtClean="0"/>
              <a:t>26/08/2020</a:t>
            </a:fld>
            <a:endParaRPr lang="en-GB"/>
          </a:p>
        </p:txBody>
      </p:sp>
      <p:sp>
        <p:nvSpPr>
          <p:cNvPr id="5" name="Footer Placeholder 4">
            <a:extLst>
              <a:ext uri="{FF2B5EF4-FFF2-40B4-BE49-F238E27FC236}">
                <a16:creationId xmlns:a16="http://schemas.microsoft.com/office/drawing/2014/main" id="{D8E3C14B-79FA-4044-ABE8-B163B03BC5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FDBD24-E9AB-44CD-BF9B-B5EBDB6AAD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9A3F91-2100-45CA-8702-17D0C6FD3AF3}" type="slidenum">
              <a:rPr lang="en-GB" smtClean="0"/>
              <a:t>‹#›</a:t>
            </a:fld>
            <a:endParaRPr lang="en-GB"/>
          </a:p>
        </p:txBody>
      </p:sp>
    </p:spTree>
    <p:extLst>
      <p:ext uri="{BB962C8B-B14F-4D97-AF65-F5344CB8AC3E}">
        <p14:creationId xmlns:p14="http://schemas.microsoft.com/office/powerpoint/2010/main" val="2312496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youtube.com/watch?time_continue=18&amp;v=0XTBYMfZyrM&amp;feature=emb_logo"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10526075" y="312314"/>
            <a:ext cx="1379321" cy="447003"/>
          </a:xfrm>
          <a:prstGeom prst="rect">
            <a:avLst/>
          </a:prstGeom>
          <a:noFill/>
          <a:ln>
            <a:noFill/>
          </a:ln>
        </p:spPr>
      </p:pic>
      <p:sp>
        <p:nvSpPr>
          <p:cNvPr id="55" name="Google Shape;55;p13"/>
          <p:cNvSpPr/>
          <p:nvPr/>
        </p:nvSpPr>
        <p:spPr>
          <a:xfrm rot="10800000" flipH="1">
            <a:off x="1890746" y="1065766"/>
            <a:ext cx="8394462" cy="43873"/>
          </a:xfrm>
          <a:prstGeom prst="rect">
            <a:avLst/>
          </a:prstGeom>
          <a:solidFill>
            <a:srgbClr val="4FA0C1"/>
          </a:solidFill>
          <a:ln>
            <a:noFill/>
          </a:ln>
        </p:spPr>
        <p:txBody>
          <a:bodyPr spcFirstLastPara="1" wrap="square" lIns="78190" tIns="78190" rIns="78190" bIns="78190" anchor="ctr" anchorCtr="0">
            <a:noAutofit/>
          </a:bodyPr>
          <a:lstStyle/>
          <a:p>
            <a:endParaRPr sz="1539">
              <a:solidFill>
                <a:srgbClr val="ED6E29"/>
              </a:solidFill>
            </a:endParaRPr>
          </a:p>
        </p:txBody>
      </p:sp>
      <p:sp>
        <p:nvSpPr>
          <p:cNvPr id="56" name="Google Shape;56;p13"/>
          <p:cNvSpPr/>
          <p:nvPr/>
        </p:nvSpPr>
        <p:spPr>
          <a:xfrm rot="10800000" flipH="1">
            <a:off x="1890746" y="6279272"/>
            <a:ext cx="8394462" cy="43873"/>
          </a:xfrm>
          <a:prstGeom prst="rect">
            <a:avLst/>
          </a:prstGeom>
          <a:solidFill>
            <a:srgbClr val="4FA0C1"/>
          </a:solidFill>
          <a:ln>
            <a:noFill/>
          </a:ln>
        </p:spPr>
        <p:txBody>
          <a:bodyPr spcFirstLastPara="1" wrap="square" lIns="78190" tIns="78190" rIns="78190" bIns="78190" anchor="ctr" anchorCtr="0">
            <a:noAutofit/>
          </a:bodyPr>
          <a:lstStyle/>
          <a:p>
            <a:endParaRPr sz="1539">
              <a:solidFill>
                <a:srgbClr val="ED6E29"/>
              </a:solidFill>
            </a:endParaRPr>
          </a:p>
        </p:txBody>
      </p:sp>
      <p:sp>
        <p:nvSpPr>
          <p:cNvPr id="58" name="Google Shape;58;p13"/>
          <p:cNvSpPr txBox="1"/>
          <p:nvPr/>
        </p:nvSpPr>
        <p:spPr>
          <a:xfrm>
            <a:off x="97042" y="355769"/>
            <a:ext cx="9874665"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400" b="1" dirty="0">
                <a:solidFill>
                  <a:srgbClr val="4FA0C1"/>
                </a:solidFill>
                <a:latin typeface="Raleway  "/>
                <a:ea typeface="Prompt"/>
                <a:cs typeface="Prompt"/>
                <a:sym typeface="Prompt"/>
              </a:rPr>
              <a:t>// </a:t>
            </a:r>
            <a:r>
              <a:rPr lang="it" sz="1400" b="1" dirty="0">
                <a:solidFill>
                  <a:schemeClr val="accent5"/>
                </a:solidFill>
                <a:latin typeface="Raleway  "/>
                <a:ea typeface="Prompt"/>
                <a:cs typeface="Prompt"/>
                <a:sym typeface="Prompt"/>
              </a:rPr>
              <a:t>INTERNATIONAL INEQUALITIES //</a:t>
            </a:r>
            <a:r>
              <a:rPr lang="it" sz="1400" dirty="0">
                <a:solidFill>
                  <a:schemeClr val="accent5"/>
                </a:solidFill>
                <a:latin typeface="Raleway  "/>
                <a:ea typeface="Prompt"/>
                <a:cs typeface="Arial"/>
                <a:sym typeface="Arial"/>
              </a:rPr>
              <a:t>  </a:t>
            </a:r>
            <a:r>
              <a:rPr lang="it" sz="1400" b="1" dirty="0">
                <a:solidFill>
                  <a:schemeClr val="accent5"/>
                </a:solidFill>
                <a:latin typeface="Raleway  "/>
                <a:ea typeface="Prompt"/>
                <a:cs typeface="Prompt"/>
                <a:sym typeface="Prompt"/>
              </a:rPr>
              <a:t>Teaching Learning Uni</a:t>
            </a:r>
            <a:r>
              <a:rPr lang="en-GB" sz="1400" b="1" dirty="0">
                <a:solidFill>
                  <a:schemeClr val="accent5"/>
                </a:solidFill>
                <a:latin typeface="Raleway  "/>
                <a:ea typeface="Prompt"/>
                <a:cs typeface="Prompt"/>
                <a:sym typeface="Prompt"/>
              </a:rPr>
              <a:t>t   </a:t>
            </a:r>
            <a:r>
              <a:rPr lang="en-GB" sz="1400" b="1" dirty="0">
                <a:solidFill>
                  <a:schemeClr val="tx2"/>
                </a:solidFill>
                <a:latin typeface="Raleway  "/>
                <a:ea typeface="Prompt"/>
                <a:cs typeface="Prompt"/>
                <a:sym typeface="Prompt"/>
              </a:rPr>
              <a:t>Responding to  the Global Pandemic</a:t>
            </a:r>
          </a:p>
          <a:p>
            <a:pPr>
              <a:buClr>
                <a:srgbClr val="000000"/>
              </a:buClr>
              <a:buSzPts val="1400"/>
            </a:pPr>
            <a:r>
              <a:rPr lang="en-GB" sz="1400" b="1" dirty="0">
                <a:solidFill>
                  <a:schemeClr val="tx2"/>
                </a:solidFill>
                <a:latin typeface="Raleway  "/>
                <a:ea typeface="Prompt"/>
                <a:cs typeface="Prompt"/>
                <a:sym typeface="Prompt"/>
              </a:rPr>
              <a:t>Lesson 1 Meeting the SDG targets of 2030 </a:t>
            </a:r>
            <a:r>
              <a:rPr lang="en-GB" sz="1400" dirty="0">
                <a:solidFill>
                  <a:schemeClr val="tx2"/>
                </a:solidFill>
                <a:latin typeface="Raleway  "/>
                <a:ea typeface="Prompt"/>
                <a:cs typeface="Prompt"/>
                <a:sym typeface="Prompt"/>
              </a:rPr>
              <a:t>‘</a:t>
            </a:r>
            <a:r>
              <a:rPr lang="en-GB" sz="1400" dirty="0">
                <a:solidFill>
                  <a:schemeClr val="tx2"/>
                </a:solidFill>
                <a:latin typeface="Raleway  "/>
              </a:rPr>
              <a:t>Build Back Better’- A Global Response to </a:t>
            </a:r>
            <a:r>
              <a:rPr lang="en-GB" sz="1400" dirty="0" err="1">
                <a:solidFill>
                  <a:schemeClr val="tx2"/>
                </a:solidFill>
                <a:latin typeface="Raleway  "/>
              </a:rPr>
              <a:t>Covid</a:t>
            </a:r>
            <a:r>
              <a:rPr lang="en-GB" sz="1400" dirty="0">
                <a:solidFill>
                  <a:schemeClr val="tx2"/>
                </a:solidFill>
                <a:latin typeface="Raleway  "/>
              </a:rPr>
              <a:t> 19 </a:t>
            </a:r>
          </a:p>
          <a:p>
            <a:pPr>
              <a:buClr>
                <a:srgbClr val="000000"/>
              </a:buClr>
              <a:buSzPts val="1400"/>
            </a:pPr>
            <a:endParaRPr lang="en-GB" sz="1600" b="1" u="sng" dirty="0">
              <a:solidFill>
                <a:schemeClr val="accent5"/>
              </a:solidFill>
              <a:latin typeface="Raleway ExtraBold"/>
              <a:cs typeface="Arial" pitchFamily="34" charset="0"/>
            </a:endParaRPr>
          </a:p>
          <a:p>
            <a:pPr>
              <a:buClr>
                <a:srgbClr val="000000"/>
              </a:buClr>
              <a:buSzPts val="1100"/>
            </a:pPr>
            <a:endParaRPr sz="1197" dirty="0">
              <a:solidFill>
                <a:srgbClr val="4FA0C1"/>
              </a:solidFill>
              <a:latin typeface="Arial"/>
              <a:ea typeface="Arial"/>
              <a:cs typeface="Arial"/>
              <a:sym typeface="Arial"/>
            </a:endParaRPr>
          </a:p>
        </p:txBody>
      </p:sp>
      <p:sp>
        <p:nvSpPr>
          <p:cNvPr id="59" name="Google Shape;59;p13"/>
          <p:cNvSpPr/>
          <p:nvPr/>
        </p:nvSpPr>
        <p:spPr>
          <a:xfrm>
            <a:off x="4108334" y="1921389"/>
            <a:ext cx="5596983" cy="3247055"/>
          </a:xfrm>
          <a:prstGeom prst="wedgeRectCallout">
            <a:avLst>
              <a:gd name="adj1" fmla="val -19831"/>
              <a:gd name="adj2" fmla="val 50787"/>
            </a:avLst>
          </a:prstGeom>
          <a:solidFill>
            <a:srgbClr val="CC0000"/>
          </a:solidFill>
          <a:ln>
            <a:noFill/>
          </a:ln>
        </p:spPr>
        <p:txBody>
          <a:bodyPr spcFirstLastPara="1" wrap="square" lIns="78190" tIns="78190" rIns="78190" bIns="78190" anchor="ctr" anchorCtr="0">
            <a:noAutofit/>
          </a:bodyPr>
          <a:lstStyle/>
          <a:p>
            <a:endParaRPr sz="1539"/>
          </a:p>
        </p:txBody>
      </p:sp>
      <p:sp>
        <p:nvSpPr>
          <p:cNvPr id="60" name="Google Shape;60;p13"/>
          <p:cNvSpPr txBox="1"/>
          <p:nvPr/>
        </p:nvSpPr>
        <p:spPr>
          <a:xfrm>
            <a:off x="4379705" y="2456224"/>
            <a:ext cx="5088135" cy="2533025"/>
          </a:xfrm>
          <a:prstGeom prst="rect">
            <a:avLst/>
          </a:prstGeom>
          <a:noFill/>
          <a:ln>
            <a:noFill/>
          </a:ln>
        </p:spPr>
        <p:txBody>
          <a:bodyPr spcFirstLastPara="1" wrap="square" lIns="78190" tIns="78190" rIns="78190" bIns="78190" anchor="t" anchorCtr="0">
            <a:noAutofit/>
          </a:bodyPr>
          <a:lstStyle/>
          <a:p>
            <a:r>
              <a:rPr lang="en-GB" sz="2800" b="1" dirty="0">
                <a:solidFill>
                  <a:schemeClr val="bg1"/>
                </a:solidFill>
                <a:latin typeface="Raleway"/>
              </a:rPr>
              <a:t>How have  the  Sustainable Development Goals  been impacted by the global pandemic of 2020? How do we Build Back Better? </a:t>
            </a:r>
            <a:endParaRPr sz="2800" b="1" dirty="0">
              <a:solidFill>
                <a:schemeClr val="lt1"/>
              </a:solidFill>
            </a:endParaRPr>
          </a:p>
        </p:txBody>
      </p:sp>
      <p:sp>
        <p:nvSpPr>
          <p:cNvPr id="61" name="Google Shape;61;p13"/>
          <p:cNvSpPr/>
          <p:nvPr/>
        </p:nvSpPr>
        <p:spPr>
          <a:xfrm>
            <a:off x="569167" y="2425308"/>
            <a:ext cx="3199673" cy="2039935"/>
          </a:xfrm>
          <a:prstGeom prst="homePlate">
            <a:avLst>
              <a:gd name="adj" fmla="val 50000"/>
            </a:avLst>
          </a:prstGeom>
          <a:solidFill>
            <a:srgbClr val="CC0000"/>
          </a:solidFill>
          <a:ln>
            <a:noFill/>
          </a:ln>
        </p:spPr>
        <p:txBody>
          <a:bodyPr spcFirstLastPara="1" wrap="square" lIns="78190" tIns="78190" rIns="78190" bIns="78190" anchor="ctr" anchorCtr="0">
            <a:noAutofit/>
          </a:bodyPr>
          <a:lstStyle/>
          <a:p>
            <a:endParaRPr sz="1539"/>
          </a:p>
        </p:txBody>
      </p:sp>
      <p:sp>
        <p:nvSpPr>
          <p:cNvPr id="62" name="Google Shape;62;p13"/>
          <p:cNvSpPr txBox="1"/>
          <p:nvPr/>
        </p:nvSpPr>
        <p:spPr>
          <a:xfrm>
            <a:off x="766670" y="2456225"/>
            <a:ext cx="2013852" cy="2138557"/>
          </a:xfrm>
          <a:prstGeom prst="rect">
            <a:avLst/>
          </a:prstGeom>
          <a:noFill/>
          <a:ln>
            <a:noFill/>
          </a:ln>
        </p:spPr>
        <p:txBody>
          <a:bodyPr spcFirstLastPara="1" wrap="square" lIns="78190" tIns="78190" rIns="78190" bIns="78190" anchor="t" anchorCtr="0">
            <a:noAutofit/>
          </a:bodyPr>
          <a:lstStyle/>
          <a:p>
            <a:r>
              <a:rPr lang="en-GB" b="1" dirty="0">
                <a:solidFill>
                  <a:schemeClr val="lt1"/>
                </a:solidFill>
                <a:latin typeface="Raleway ExtraBold"/>
                <a:ea typeface="Prompt"/>
                <a:cs typeface="Prompt"/>
                <a:sym typeface="Prompt"/>
              </a:rPr>
              <a:t>How has </a:t>
            </a:r>
            <a:r>
              <a:rPr lang="en-GB" b="1" dirty="0" err="1">
                <a:solidFill>
                  <a:schemeClr val="lt1"/>
                </a:solidFill>
                <a:latin typeface="Raleway ExtraBold"/>
                <a:ea typeface="Prompt"/>
                <a:cs typeface="Prompt"/>
                <a:sym typeface="Prompt"/>
              </a:rPr>
              <a:t>Covid</a:t>
            </a:r>
            <a:r>
              <a:rPr lang="en-GB" b="1" dirty="0">
                <a:solidFill>
                  <a:schemeClr val="lt1"/>
                </a:solidFill>
                <a:latin typeface="Raleway ExtraBold"/>
                <a:ea typeface="Prompt"/>
                <a:cs typeface="Prompt"/>
                <a:sym typeface="Prompt"/>
              </a:rPr>
              <a:t> impacted on the SDG targets? </a:t>
            </a:r>
            <a:endParaRPr b="1" dirty="0">
              <a:solidFill>
                <a:schemeClr val="lt1"/>
              </a:solidFill>
              <a:latin typeface="Raleway ExtraBold"/>
              <a:ea typeface="Prompt"/>
              <a:cs typeface="Prompt"/>
              <a:sym typeface="Prompt"/>
            </a:endParaRPr>
          </a:p>
        </p:txBody>
      </p:sp>
      <p:pic>
        <p:nvPicPr>
          <p:cNvPr id="63" name="Google Shape;63;p13"/>
          <p:cNvPicPr preferRelativeResize="0"/>
          <p:nvPr/>
        </p:nvPicPr>
        <p:blipFill>
          <a:blip r:embed="rId4">
            <a:alphaModFix/>
          </a:blip>
          <a:stretch>
            <a:fillRect/>
          </a:stretch>
        </p:blipFill>
        <p:spPr>
          <a:xfrm>
            <a:off x="9467840" y="5941367"/>
            <a:ext cx="817362" cy="2860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495600" y="548680"/>
            <a:ext cx="7056784" cy="5393004"/>
          </a:xfrm>
          <a:prstGeom prst="roundRect">
            <a:avLst/>
          </a:prstGeom>
          <a:noFill/>
          <a:ln w="31750" cmpd="sng">
            <a:solidFill>
              <a:srgbClr val="00B050"/>
            </a:solidFill>
          </a:ln>
          <a:effectLst>
            <a:glow rad="127000">
              <a:srgbClr val="00B05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a:xfrm>
            <a:off x="2703004" y="3951662"/>
            <a:ext cx="6858000" cy="1655762"/>
          </a:xfrm>
        </p:spPr>
        <p:txBody>
          <a:bodyPr/>
          <a:lstStyle/>
          <a:p>
            <a:r>
              <a:rPr lang="en-GB" dirty="0"/>
              <a:t>“</a:t>
            </a:r>
          </a:p>
        </p:txBody>
      </p:sp>
      <p:pic>
        <p:nvPicPr>
          <p:cNvPr id="5"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26453"/>
          </a:xfrm>
          <a:prstGeom prst="rect">
            <a:avLst/>
          </a:prstGeom>
          <a:solidFill>
            <a:srgbClr val="FFC000"/>
          </a:solidFill>
          <a:ln>
            <a:noFill/>
          </a:ln>
        </p:spPr>
      </p:pic>
      <p:sp>
        <p:nvSpPr>
          <p:cNvPr id="8" name="Rectangle 7">
            <a:extLst>
              <a:ext uri="{FF2B5EF4-FFF2-40B4-BE49-F238E27FC236}">
                <a16:creationId xmlns:a16="http://schemas.microsoft.com/office/drawing/2014/main" id="{5B6B176F-2C9E-47D5-AACE-B49AD64D3774}"/>
              </a:ext>
            </a:extLst>
          </p:cNvPr>
          <p:cNvSpPr/>
          <p:nvPr/>
        </p:nvSpPr>
        <p:spPr>
          <a:xfrm>
            <a:off x="394544" y="5441849"/>
            <a:ext cx="11122940" cy="1323439"/>
          </a:xfrm>
          <a:prstGeom prst="rect">
            <a:avLst/>
          </a:prstGeom>
          <a:solidFill>
            <a:srgbClr val="0070C0"/>
          </a:solidFill>
        </p:spPr>
        <p:txBody>
          <a:bodyPr wrap="square">
            <a:spAutoFit/>
          </a:bodyPr>
          <a:lstStyle/>
          <a:p>
            <a:pPr marL="342900" indent="-342900">
              <a:lnSpc>
                <a:spcPct val="80000"/>
              </a:lnSpc>
              <a:buFont typeface="Arial" panose="020B0604020202020204" pitchFamily="34" charset="0"/>
              <a:buChar char="•"/>
            </a:pPr>
            <a:r>
              <a:rPr lang="en-GB" altLang="en-US" sz="2000" b="1" dirty="0">
                <a:solidFill>
                  <a:schemeClr val="bg1"/>
                </a:solidFill>
                <a:latin typeface="Raleway"/>
              </a:rPr>
              <a:t>No one left behind, ensuring human rights are enjoyed by all </a:t>
            </a:r>
          </a:p>
          <a:p>
            <a:pPr marL="342900" indent="-342900">
              <a:lnSpc>
                <a:spcPct val="80000"/>
              </a:lnSpc>
              <a:buFont typeface="Arial" panose="020B0604020202020204" pitchFamily="34" charset="0"/>
              <a:buChar char="•"/>
            </a:pPr>
            <a:r>
              <a:rPr lang="en-GB" altLang="en-US" sz="2000" b="1" dirty="0">
                <a:solidFill>
                  <a:schemeClr val="bg1"/>
                </a:solidFill>
                <a:latin typeface="Raleway"/>
              </a:rPr>
              <a:t>Sustainable development at the core, transforming our use of natural resources</a:t>
            </a:r>
          </a:p>
          <a:p>
            <a:pPr marL="342900" indent="-342900">
              <a:lnSpc>
                <a:spcPct val="80000"/>
              </a:lnSpc>
              <a:buFont typeface="Arial" panose="020B0604020202020204" pitchFamily="34" charset="0"/>
              <a:buChar char="•"/>
            </a:pPr>
            <a:r>
              <a:rPr lang="en-GB" altLang="en-US" sz="2000" b="1" dirty="0">
                <a:solidFill>
                  <a:schemeClr val="bg1"/>
                </a:solidFill>
                <a:latin typeface="Raleway"/>
              </a:rPr>
              <a:t>Changed patterns of consumption and production, creating a more equitable world</a:t>
            </a:r>
          </a:p>
          <a:p>
            <a:pPr marL="342900" indent="-342900">
              <a:lnSpc>
                <a:spcPct val="80000"/>
              </a:lnSpc>
              <a:buFont typeface="Arial" panose="020B0604020202020204" pitchFamily="34" charset="0"/>
              <a:buChar char="•"/>
            </a:pPr>
            <a:r>
              <a:rPr lang="en-GB" altLang="en-US" sz="2000" b="1" dirty="0">
                <a:solidFill>
                  <a:schemeClr val="bg1"/>
                </a:solidFill>
                <a:latin typeface="Raleway"/>
              </a:rPr>
              <a:t>Peace and accountability for all states and Institutions, promoting the well being of all </a:t>
            </a:r>
          </a:p>
          <a:p>
            <a:pPr marL="342900" indent="-342900">
              <a:lnSpc>
                <a:spcPct val="80000"/>
              </a:lnSpc>
              <a:buFont typeface="Arial" panose="020B0604020202020204" pitchFamily="34" charset="0"/>
              <a:buChar char="•"/>
            </a:pPr>
            <a:r>
              <a:rPr lang="en-GB" altLang="en-US" sz="2000" b="1" dirty="0">
                <a:solidFill>
                  <a:schemeClr val="bg1"/>
                </a:solidFill>
                <a:latin typeface="Raleway"/>
              </a:rPr>
              <a:t>Partnerships for global social justice, merging environment and development agendas.</a:t>
            </a:r>
          </a:p>
        </p:txBody>
      </p:sp>
      <p:sp>
        <p:nvSpPr>
          <p:cNvPr id="9" name="Oval 8">
            <a:extLst>
              <a:ext uri="{FF2B5EF4-FFF2-40B4-BE49-F238E27FC236}">
                <a16:creationId xmlns:a16="http://schemas.microsoft.com/office/drawing/2014/main" id="{D7B8BB4A-8EDF-43D0-BDB1-717FEB1A0DF9}"/>
              </a:ext>
            </a:extLst>
          </p:cNvPr>
          <p:cNvSpPr/>
          <p:nvPr/>
        </p:nvSpPr>
        <p:spPr>
          <a:xfrm>
            <a:off x="7146138" y="92712"/>
            <a:ext cx="5050172" cy="3947865"/>
          </a:xfrm>
          <a:prstGeom prst="ellipse">
            <a:avLst/>
          </a:prstGeom>
          <a:solidFill>
            <a:schemeClr val="accent5">
              <a:lumMod val="20000"/>
              <a:lumOff val="8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a:solidFill>
                  <a:schemeClr val="tx1"/>
                </a:solidFill>
              </a:rPr>
              <a:t> </a:t>
            </a:r>
            <a:r>
              <a:rPr lang="en-GB" sz="2000" b="1" dirty="0">
                <a:solidFill>
                  <a:schemeClr val="tx1"/>
                </a:solidFill>
                <a:latin typeface="Raleway"/>
              </a:rPr>
              <a:t>The use of the SDGs to build a better world  has 4 key principles:</a:t>
            </a:r>
          </a:p>
          <a:p>
            <a:pPr algn="ctr"/>
            <a:r>
              <a:rPr lang="en-GB" sz="2000" dirty="0">
                <a:solidFill>
                  <a:schemeClr val="tx1"/>
                </a:solidFill>
                <a:latin typeface="Raleway"/>
              </a:rPr>
              <a:t>1. We are all in this together</a:t>
            </a:r>
          </a:p>
          <a:p>
            <a:pPr algn="ctr"/>
            <a:r>
              <a:rPr lang="en-GB" sz="2000" dirty="0">
                <a:solidFill>
                  <a:schemeClr val="tx1"/>
                </a:solidFill>
                <a:latin typeface="Raleway"/>
              </a:rPr>
              <a:t>2. We need an all round approach</a:t>
            </a:r>
          </a:p>
          <a:p>
            <a:pPr algn="ctr"/>
            <a:r>
              <a:rPr lang="en-GB" sz="2000" dirty="0">
                <a:solidFill>
                  <a:schemeClr val="tx1"/>
                </a:solidFill>
                <a:latin typeface="Raleway"/>
              </a:rPr>
              <a:t>3.We must not leave anyone behind</a:t>
            </a:r>
          </a:p>
          <a:p>
            <a:pPr algn="ctr"/>
            <a:r>
              <a:rPr lang="en-GB" sz="2000" dirty="0">
                <a:solidFill>
                  <a:schemeClr val="tx1"/>
                </a:solidFill>
                <a:latin typeface="Raleway"/>
              </a:rPr>
              <a:t>4. Everyone is involved </a:t>
            </a:r>
            <a:endParaRPr lang="en-GB" sz="2000" dirty="0">
              <a:latin typeface="Raleway"/>
            </a:endParaRPr>
          </a:p>
        </p:txBody>
      </p:sp>
      <p:sp>
        <p:nvSpPr>
          <p:cNvPr id="6" name="Rectangle 5">
            <a:extLst>
              <a:ext uri="{FF2B5EF4-FFF2-40B4-BE49-F238E27FC236}">
                <a16:creationId xmlns:a16="http://schemas.microsoft.com/office/drawing/2014/main" id="{076E09AE-7A4C-4202-BF30-4EA0E2B3378D}"/>
              </a:ext>
            </a:extLst>
          </p:cNvPr>
          <p:cNvSpPr/>
          <p:nvPr/>
        </p:nvSpPr>
        <p:spPr>
          <a:xfrm>
            <a:off x="299294" y="237806"/>
            <a:ext cx="5171609" cy="707886"/>
          </a:xfrm>
          <a:prstGeom prst="rect">
            <a:avLst/>
          </a:prstGeom>
        </p:spPr>
        <p:txBody>
          <a:bodyPr wrap="none">
            <a:spAutoFit/>
          </a:bodyPr>
          <a:lstStyle/>
          <a:p>
            <a:r>
              <a:rPr lang="en-US" altLang="en-US" sz="4000" b="1" dirty="0">
                <a:latin typeface="Calibri" pitchFamily="34" charset="0"/>
              </a:rPr>
              <a:t>Global Goals principles</a:t>
            </a:r>
            <a:r>
              <a:rPr lang="en-US" altLang="en-US" sz="4000" dirty="0"/>
              <a:t> </a:t>
            </a:r>
            <a:endParaRPr lang="en-GB" sz="4000" dirty="0"/>
          </a:p>
        </p:txBody>
      </p:sp>
    </p:spTree>
    <p:extLst>
      <p:ext uri="{BB962C8B-B14F-4D97-AF65-F5344CB8AC3E}">
        <p14:creationId xmlns:p14="http://schemas.microsoft.com/office/powerpoint/2010/main" val="1985736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8" name="Google Shape;118;p16"/>
          <p:cNvSpPr txBox="1"/>
          <p:nvPr/>
        </p:nvSpPr>
        <p:spPr>
          <a:xfrm>
            <a:off x="3595687" y="153898"/>
            <a:ext cx="5000625" cy="474093"/>
          </a:xfrm>
          <a:prstGeom prst="rect">
            <a:avLst/>
          </a:prstGeom>
          <a:noFill/>
          <a:ln>
            <a:noFill/>
          </a:ln>
        </p:spPr>
        <p:txBody>
          <a:bodyPr spcFirstLastPara="1" wrap="square" lIns="82939" tIns="82939" rIns="82939" bIns="82939" anchor="t" anchorCtr="0">
            <a:noAutofit/>
          </a:bodyPr>
          <a:lstStyle/>
          <a:p>
            <a:endParaRPr sz="1996" b="1" dirty="0">
              <a:solidFill>
                <a:srgbClr val="595959"/>
              </a:solidFill>
              <a:latin typeface="Prompt"/>
              <a:ea typeface="Prompt"/>
              <a:cs typeface="Prompt"/>
              <a:sym typeface="Prompt"/>
            </a:endParaRPr>
          </a:p>
        </p:txBody>
      </p:sp>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2" y="184152"/>
            <a:ext cx="8497919"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100" b="1">
                <a:solidFill>
                  <a:srgbClr val="4FA0C1"/>
                </a:solidFill>
                <a:latin typeface="Raleway ExtraBold"/>
                <a:ea typeface="Prompt"/>
                <a:cs typeface="Prompt"/>
                <a:sym typeface="Prompt"/>
              </a:rPr>
              <a:t>// </a:t>
            </a:r>
            <a:r>
              <a:rPr lang="it" sz="1400" b="1">
                <a:solidFill>
                  <a:schemeClr val="accent5"/>
                </a:solidFill>
                <a:latin typeface="Raleway ExtraBold"/>
                <a:ea typeface="Prompt"/>
                <a:cs typeface="Prompt"/>
                <a:sym typeface="Prompt"/>
              </a:rPr>
              <a:t>INTERNATIONAL INEQUALITIES</a:t>
            </a:r>
            <a:r>
              <a:rPr lang="it" sz="1100" b="1">
                <a:solidFill>
                  <a:schemeClr val="accent5"/>
                </a:solidFill>
                <a:latin typeface="Raleway ExtraBold"/>
                <a:ea typeface="Prompt"/>
                <a:cs typeface="Prompt"/>
                <a:sym typeface="Prompt"/>
              </a:rPr>
              <a:t> //</a:t>
            </a:r>
            <a:r>
              <a:rPr lang="it" sz="1100">
                <a:solidFill>
                  <a:schemeClr val="accent5"/>
                </a:solidFill>
                <a:latin typeface="Raleway ExtraBold"/>
                <a:ea typeface="Prompt"/>
                <a:cs typeface="Arial"/>
                <a:sym typeface="Arial"/>
              </a:rPr>
              <a:t>  </a:t>
            </a:r>
            <a:r>
              <a:rPr lang="it" sz="1400" b="1">
                <a:solidFill>
                  <a:schemeClr val="accent5"/>
                </a:solidFill>
                <a:latin typeface="Raleway ExtraBold"/>
                <a:ea typeface="Prompt"/>
                <a:cs typeface="Prompt"/>
                <a:sym typeface="Prompt"/>
              </a:rPr>
              <a:t>Teaching Learning Uni</a:t>
            </a:r>
            <a:r>
              <a:rPr lang="en-GB" sz="1400" b="1">
                <a:solidFill>
                  <a:schemeClr val="accent5"/>
                </a:solidFill>
                <a:latin typeface="Raleway ExtraBold"/>
                <a:ea typeface="Prompt"/>
                <a:cs typeface="Prompt"/>
                <a:sym typeface="Prompt"/>
              </a:rPr>
              <a:t>t   </a:t>
            </a:r>
            <a:r>
              <a:rPr lang="en-GB" sz="1400" b="1">
                <a:solidFill>
                  <a:schemeClr val="tx2"/>
                </a:solidFill>
                <a:latin typeface="Raleway ExtraBold"/>
                <a:ea typeface="Prompt"/>
                <a:cs typeface="Prompt"/>
                <a:sym typeface="Prompt"/>
              </a:rPr>
              <a:t>Responding to  the Global Pandemic</a:t>
            </a:r>
          </a:p>
          <a:p>
            <a:pPr>
              <a:buClr>
                <a:srgbClr val="000000"/>
              </a:buClr>
              <a:buSzPts val="1400"/>
            </a:pPr>
            <a:r>
              <a:rPr lang="en-GB" sz="1400" b="1">
                <a:solidFill>
                  <a:schemeClr val="tx2"/>
                </a:solidFill>
                <a:latin typeface="Raleway ExtraBold"/>
                <a:ea typeface="Prompt"/>
                <a:cs typeface="Prompt"/>
                <a:sym typeface="Prompt"/>
              </a:rPr>
              <a:t>Lesson 1 </a:t>
            </a:r>
            <a:r>
              <a:rPr lang="en-GB" sz="1400" b="1">
                <a:solidFill>
                  <a:schemeClr val="tx2"/>
                </a:solidFill>
                <a:latin typeface="Raleway  "/>
                <a:ea typeface="Prompt"/>
                <a:cs typeface="Prompt"/>
                <a:sym typeface="Prompt"/>
              </a:rPr>
              <a:t>Meeting the SDG targets of 2030</a:t>
            </a:r>
            <a:r>
              <a:rPr lang="en-GB" sz="1400" b="1">
                <a:solidFill>
                  <a:schemeClr val="tx2"/>
                </a:solidFill>
                <a:latin typeface="Raleway ExtraBold"/>
                <a:ea typeface="Prompt"/>
                <a:cs typeface="Prompt"/>
                <a:sym typeface="Prompt"/>
              </a:rPr>
              <a:t> </a:t>
            </a:r>
            <a:r>
              <a:rPr lang="en-GB" sz="1400">
                <a:solidFill>
                  <a:schemeClr val="tx2"/>
                </a:solidFill>
                <a:latin typeface="Raleway ExtraBold"/>
                <a:ea typeface="Prompt"/>
                <a:cs typeface="Prompt"/>
                <a:sym typeface="Prompt"/>
              </a:rPr>
              <a:t>‘</a:t>
            </a:r>
            <a:r>
              <a:rPr lang="en-GB" sz="1400">
                <a:solidFill>
                  <a:schemeClr val="tx2"/>
                </a:solidFill>
                <a:latin typeface="Raleway" panose="020B0604020202020204"/>
              </a:rPr>
              <a:t>Build Back Better’- A Global Response to Covid 19 </a:t>
            </a:r>
            <a:endParaRPr lang="en-GB" sz="1400" dirty="0">
              <a:solidFill>
                <a:schemeClr val="tx2"/>
              </a:solidFill>
              <a:latin typeface="Raleway" panose="020B0604020202020204"/>
            </a:endParaRPr>
          </a:p>
        </p:txBody>
      </p:sp>
      <p:sp>
        <p:nvSpPr>
          <p:cNvPr id="131" name="Google Shape;131;p16"/>
          <p:cNvSpPr txBox="1"/>
          <p:nvPr/>
        </p:nvSpPr>
        <p:spPr>
          <a:xfrm>
            <a:off x="1670036" y="1381072"/>
            <a:ext cx="5817576" cy="1062219"/>
          </a:xfrm>
          <a:prstGeom prst="rect">
            <a:avLst/>
          </a:prstGeom>
          <a:noFill/>
          <a:ln>
            <a:noFill/>
          </a:ln>
        </p:spPr>
        <p:txBody>
          <a:bodyPr spcFirstLastPara="1" wrap="square" lIns="82939" tIns="82939" rIns="82939" bIns="82939" anchor="t" anchorCtr="0">
            <a:noAutofit/>
          </a:bodyPr>
          <a:lstStyle/>
          <a:p>
            <a:endParaRPr sz="998">
              <a:latin typeface="Raleway"/>
              <a:ea typeface="Raleway"/>
              <a:cs typeface="Raleway"/>
              <a:sym typeface="Raleway"/>
            </a:endParaRP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606490" y="1020218"/>
            <a:ext cx="11206065" cy="171280"/>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pic>
        <p:nvPicPr>
          <p:cNvPr id="2" name="Picture 1">
            <a:extLst>
              <a:ext uri="{FF2B5EF4-FFF2-40B4-BE49-F238E27FC236}">
                <a16:creationId xmlns:a16="http://schemas.microsoft.com/office/drawing/2014/main" id="{118087E9-3F6E-4B6E-9199-601F938695DF}"/>
              </a:ext>
            </a:extLst>
          </p:cNvPr>
          <p:cNvPicPr>
            <a:picLocks noChangeAspect="1"/>
          </p:cNvPicPr>
          <p:nvPr/>
        </p:nvPicPr>
        <p:blipFill>
          <a:blip r:embed="rId4"/>
          <a:stretch>
            <a:fillRect/>
          </a:stretch>
        </p:blipFill>
        <p:spPr>
          <a:xfrm>
            <a:off x="783471" y="2632865"/>
            <a:ext cx="5426051" cy="4002002"/>
          </a:xfrm>
          <a:prstGeom prst="rect">
            <a:avLst/>
          </a:prstGeom>
        </p:spPr>
      </p:pic>
      <p:pic>
        <p:nvPicPr>
          <p:cNvPr id="3" name="Picture 2">
            <a:extLst>
              <a:ext uri="{FF2B5EF4-FFF2-40B4-BE49-F238E27FC236}">
                <a16:creationId xmlns:a16="http://schemas.microsoft.com/office/drawing/2014/main" id="{964C9DD3-3B17-4604-8F3A-92A1DDA4ABFF}"/>
              </a:ext>
            </a:extLst>
          </p:cNvPr>
          <p:cNvPicPr>
            <a:picLocks noChangeAspect="1"/>
          </p:cNvPicPr>
          <p:nvPr/>
        </p:nvPicPr>
        <p:blipFill>
          <a:blip r:embed="rId5"/>
          <a:stretch>
            <a:fillRect/>
          </a:stretch>
        </p:blipFill>
        <p:spPr>
          <a:xfrm>
            <a:off x="7658627" y="1242880"/>
            <a:ext cx="4389400" cy="5427336"/>
          </a:xfrm>
          <a:prstGeom prst="rect">
            <a:avLst/>
          </a:prstGeom>
        </p:spPr>
      </p:pic>
      <p:sp>
        <p:nvSpPr>
          <p:cNvPr id="4" name="Rectangle: Rounded Corners 3">
            <a:extLst>
              <a:ext uri="{FF2B5EF4-FFF2-40B4-BE49-F238E27FC236}">
                <a16:creationId xmlns:a16="http://schemas.microsoft.com/office/drawing/2014/main" id="{C66CDDA8-E695-45B5-9280-12C23C70E7F5}"/>
              </a:ext>
            </a:extLst>
          </p:cNvPr>
          <p:cNvSpPr/>
          <p:nvPr/>
        </p:nvSpPr>
        <p:spPr>
          <a:xfrm>
            <a:off x="184564" y="1381072"/>
            <a:ext cx="6293061"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latin typeface="Raleway ExtraBold" panose="020B0604020202020204"/>
              </a:rPr>
              <a:t>The SDGs - Why do they matter more now than ever? </a:t>
            </a:r>
          </a:p>
        </p:txBody>
      </p:sp>
    </p:spTree>
    <p:extLst>
      <p:ext uri="{BB962C8B-B14F-4D97-AF65-F5344CB8AC3E}">
        <p14:creationId xmlns:p14="http://schemas.microsoft.com/office/powerpoint/2010/main" val="3018069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10349452" y="102726"/>
            <a:ext cx="1463103" cy="474154"/>
          </a:xfrm>
          <a:prstGeom prst="rect">
            <a:avLst/>
          </a:prstGeom>
          <a:noFill/>
          <a:ln>
            <a:noFill/>
          </a:ln>
        </p:spPr>
      </p:pic>
      <p:sp>
        <p:nvSpPr>
          <p:cNvPr id="118" name="Google Shape;118;p16"/>
          <p:cNvSpPr txBox="1"/>
          <p:nvPr/>
        </p:nvSpPr>
        <p:spPr>
          <a:xfrm>
            <a:off x="3834032" y="4699527"/>
            <a:ext cx="3126405" cy="928959"/>
          </a:xfrm>
          <a:prstGeom prst="rect">
            <a:avLst/>
          </a:prstGeom>
          <a:noFill/>
          <a:ln>
            <a:noFill/>
          </a:ln>
        </p:spPr>
        <p:txBody>
          <a:bodyPr spcFirstLastPara="1" wrap="square" lIns="82939" tIns="82939" rIns="82939" bIns="82939" anchor="t" anchorCtr="0">
            <a:noAutofit/>
          </a:bodyPr>
          <a:lstStyle/>
          <a:p>
            <a:r>
              <a:rPr lang="en-GB" sz="1996" b="1" dirty="0">
                <a:solidFill>
                  <a:srgbClr val="595959"/>
                </a:solidFill>
                <a:latin typeface="Raleway  "/>
                <a:ea typeface="Prompt"/>
                <a:cs typeface="Prompt"/>
                <a:sym typeface="Prompt"/>
              </a:rPr>
              <a:t>The Key principles of the Global  Goals</a:t>
            </a:r>
            <a:endParaRPr sz="1996" b="1" dirty="0">
              <a:solidFill>
                <a:srgbClr val="595959"/>
              </a:solidFill>
              <a:latin typeface="Raleway  "/>
              <a:ea typeface="Prompt"/>
              <a:cs typeface="Prompt"/>
              <a:sym typeface="Prompt"/>
            </a:endParaRPr>
          </a:p>
        </p:txBody>
      </p:sp>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35587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
                <a:ea typeface="Prompt"/>
                <a:cs typeface="Prompt"/>
                <a:sym typeface="Prompt"/>
              </a:rPr>
              <a:t>// </a:t>
            </a:r>
            <a:r>
              <a:rPr lang="it" sz="1400" b="1" dirty="0">
                <a:solidFill>
                  <a:schemeClr val="accent5"/>
                </a:solidFill>
                <a:latin typeface="Raleway  "/>
                <a:ea typeface="Prompt"/>
                <a:cs typeface="Prompt"/>
                <a:sym typeface="Prompt"/>
              </a:rPr>
              <a:t>INTERNATIONAL INEQUALITIES //</a:t>
            </a:r>
            <a:r>
              <a:rPr lang="it" sz="1400" dirty="0">
                <a:solidFill>
                  <a:schemeClr val="accent5"/>
                </a:solidFill>
                <a:latin typeface="Raleway  "/>
                <a:ea typeface="Prompt"/>
                <a:cs typeface="Arial"/>
                <a:sym typeface="Arial"/>
              </a:rPr>
              <a:t>  </a:t>
            </a:r>
            <a:r>
              <a:rPr lang="it" sz="1400" b="1" dirty="0">
                <a:solidFill>
                  <a:schemeClr val="accent5"/>
                </a:solidFill>
                <a:latin typeface="Raleway  "/>
                <a:ea typeface="Prompt"/>
                <a:cs typeface="Prompt"/>
                <a:sym typeface="Prompt"/>
              </a:rPr>
              <a:t>Teaching Learning Uni</a:t>
            </a:r>
            <a:r>
              <a:rPr lang="en-GB" sz="1400" b="1" dirty="0">
                <a:solidFill>
                  <a:schemeClr val="accent5"/>
                </a:solidFill>
                <a:latin typeface="Raleway  "/>
                <a:ea typeface="Prompt"/>
                <a:cs typeface="Prompt"/>
                <a:sym typeface="Prompt"/>
              </a:rPr>
              <a:t>t   </a:t>
            </a:r>
            <a:r>
              <a:rPr lang="en-GB" sz="1400" b="1" dirty="0">
                <a:solidFill>
                  <a:schemeClr val="tx2"/>
                </a:solidFill>
                <a:latin typeface="Raleway  "/>
                <a:ea typeface="Prompt"/>
                <a:cs typeface="Prompt"/>
                <a:sym typeface="Prompt"/>
              </a:rPr>
              <a:t>Responding to  the Global Pandemic</a:t>
            </a:r>
          </a:p>
          <a:p>
            <a:pPr>
              <a:buClr>
                <a:srgbClr val="000000"/>
              </a:buClr>
              <a:buSzPts val="1400"/>
            </a:pPr>
            <a:r>
              <a:rPr lang="en-GB" sz="1400" b="1" dirty="0">
                <a:solidFill>
                  <a:schemeClr val="tx2"/>
                </a:solidFill>
                <a:latin typeface="Raleway  "/>
                <a:ea typeface="Prompt"/>
                <a:cs typeface="Prompt"/>
                <a:sym typeface="Prompt"/>
              </a:rPr>
              <a:t>Lesson 1 Meeting the SDG targets of 2030 </a:t>
            </a:r>
            <a:r>
              <a:rPr lang="en-GB" sz="1400" dirty="0">
                <a:solidFill>
                  <a:schemeClr val="tx2"/>
                </a:solidFill>
                <a:latin typeface="Raleway  "/>
                <a:ea typeface="Prompt"/>
                <a:cs typeface="Prompt"/>
                <a:sym typeface="Prompt"/>
              </a:rPr>
              <a:t>‘</a:t>
            </a:r>
            <a:r>
              <a:rPr lang="en-GB" sz="1400" dirty="0">
                <a:solidFill>
                  <a:schemeClr val="tx2"/>
                </a:solidFill>
                <a:latin typeface="Raleway  "/>
              </a:rPr>
              <a:t>Build Back Better’- A Global Response to </a:t>
            </a:r>
            <a:r>
              <a:rPr lang="en-GB" sz="1400" dirty="0" err="1">
                <a:solidFill>
                  <a:schemeClr val="tx2"/>
                </a:solidFill>
                <a:latin typeface="Raleway  "/>
              </a:rPr>
              <a:t>Covid</a:t>
            </a:r>
            <a:r>
              <a:rPr lang="en-GB" sz="1400" dirty="0">
                <a:solidFill>
                  <a:schemeClr val="tx2"/>
                </a:solidFill>
                <a:latin typeface="Raleway  "/>
              </a:rPr>
              <a:t> 19 </a:t>
            </a:r>
          </a:p>
        </p:txBody>
      </p:sp>
      <p:sp>
        <p:nvSpPr>
          <p:cNvPr id="131" name="Google Shape;131;p16"/>
          <p:cNvSpPr txBox="1"/>
          <p:nvPr/>
        </p:nvSpPr>
        <p:spPr>
          <a:xfrm>
            <a:off x="3443086" y="5608273"/>
            <a:ext cx="4314893" cy="559706"/>
          </a:xfrm>
          <a:prstGeom prst="rect">
            <a:avLst/>
          </a:prstGeom>
          <a:noFill/>
          <a:ln>
            <a:noFill/>
          </a:ln>
        </p:spPr>
        <p:txBody>
          <a:bodyPr spcFirstLastPara="1" wrap="square" lIns="82939" tIns="82939" rIns="82939" bIns="82939" anchor="t" anchorCtr="0">
            <a:noAutofit/>
          </a:bodyPr>
          <a:lstStyle/>
          <a:p>
            <a:endParaRPr sz="998">
              <a:latin typeface="Raleway"/>
              <a:ea typeface="Raleway"/>
              <a:cs typeface="Raleway"/>
              <a:sym typeface="Raleway"/>
            </a:endParaRP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279778" y="756915"/>
            <a:ext cx="11692269" cy="138406"/>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0" name="Google Shape;102;p15">
            <a:extLst>
              <a:ext uri="{FF2B5EF4-FFF2-40B4-BE49-F238E27FC236}">
                <a16:creationId xmlns:a16="http://schemas.microsoft.com/office/drawing/2014/main" id="{414289A5-4A4F-4D64-A495-E14DBEEC0500}"/>
              </a:ext>
            </a:extLst>
          </p:cNvPr>
          <p:cNvSpPr/>
          <p:nvPr/>
        </p:nvSpPr>
        <p:spPr>
          <a:xfrm>
            <a:off x="120286" y="6295715"/>
            <a:ext cx="11851761" cy="169076"/>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pic>
        <p:nvPicPr>
          <p:cNvPr id="5" name="Picture 4">
            <a:extLst>
              <a:ext uri="{FF2B5EF4-FFF2-40B4-BE49-F238E27FC236}">
                <a16:creationId xmlns:a16="http://schemas.microsoft.com/office/drawing/2014/main" id="{4DCA8883-6AF8-4138-85D8-1B356189F461}"/>
              </a:ext>
            </a:extLst>
          </p:cNvPr>
          <p:cNvPicPr>
            <a:picLocks noChangeAspect="1"/>
          </p:cNvPicPr>
          <p:nvPr/>
        </p:nvPicPr>
        <p:blipFill>
          <a:blip r:embed="rId4"/>
          <a:stretch>
            <a:fillRect/>
          </a:stretch>
        </p:blipFill>
        <p:spPr>
          <a:xfrm>
            <a:off x="3223618" y="991109"/>
            <a:ext cx="4347233" cy="3513144"/>
          </a:xfrm>
          <a:prstGeom prst="rect">
            <a:avLst/>
          </a:prstGeom>
        </p:spPr>
      </p:pic>
      <p:sp>
        <p:nvSpPr>
          <p:cNvPr id="6" name="Rectangle 5">
            <a:extLst>
              <a:ext uri="{FF2B5EF4-FFF2-40B4-BE49-F238E27FC236}">
                <a16:creationId xmlns:a16="http://schemas.microsoft.com/office/drawing/2014/main" id="{2D115BAC-D781-4830-AAE4-88022DE634E1}"/>
              </a:ext>
            </a:extLst>
          </p:cNvPr>
          <p:cNvSpPr/>
          <p:nvPr/>
        </p:nvSpPr>
        <p:spPr>
          <a:xfrm>
            <a:off x="7938646" y="1158168"/>
            <a:ext cx="3681265" cy="4846190"/>
          </a:xfrm>
          <a:prstGeom prst="rect">
            <a:avLst/>
          </a:prstGeom>
          <a:solidFill>
            <a:schemeClr val="accent5">
              <a:lumMod val="5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latin typeface="Raleway ExtraBold" panose="020B0604020202020204"/>
              </a:rPr>
              <a:t>1. The SDGs are intended to be </a:t>
            </a:r>
            <a:r>
              <a:rPr lang="en-GB" b="1" dirty="0">
                <a:latin typeface="Raleway ExtraBold" panose="020B0604020202020204"/>
              </a:rPr>
              <a:t>universal</a:t>
            </a:r>
            <a:r>
              <a:rPr lang="en-GB" dirty="0">
                <a:latin typeface="Raleway ExtraBold" panose="020B0604020202020204"/>
              </a:rPr>
              <a:t> in the sense of a universally shared common global vision of progress towards </a:t>
            </a:r>
            <a:r>
              <a:rPr lang="en-GB" b="1" dirty="0">
                <a:latin typeface="Raleway ExtraBold" panose="020B0604020202020204"/>
              </a:rPr>
              <a:t>a safe, just and sustainable space for all human beings to thrive on the planet. </a:t>
            </a:r>
          </a:p>
          <a:p>
            <a:pPr algn="ctr"/>
            <a:endParaRPr lang="en-GB" dirty="0">
              <a:latin typeface="Raleway ExtraBold" panose="020B0604020202020204"/>
            </a:endParaRPr>
          </a:p>
          <a:p>
            <a:pPr algn="ctr"/>
            <a:r>
              <a:rPr lang="en-GB" dirty="0">
                <a:latin typeface="Raleway ExtraBold" panose="020B0604020202020204"/>
              </a:rPr>
              <a:t>2. They reflect the </a:t>
            </a:r>
            <a:r>
              <a:rPr lang="en-GB" b="1" dirty="0">
                <a:latin typeface="Raleway ExtraBold" panose="020B0604020202020204"/>
              </a:rPr>
              <a:t>moral principles </a:t>
            </a:r>
            <a:r>
              <a:rPr lang="en-GB" dirty="0">
                <a:latin typeface="Raleway ExtraBold" panose="020B0604020202020204"/>
              </a:rPr>
              <a:t>that </a:t>
            </a:r>
            <a:r>
              <a:rPr lang="en-GB" b="1" dirty="0">
                <a:latin typeface="Raleway ExtraBold" panose="020B0604020202020204"/>
              </a:rPr>
              <a:t>no-one and no country should be left behind, and that everyone and every country should be regarded as having a common responsibility for playing their part in delivering the global vision. </a:t>
            </a:r>
          </a:p>
        </p:txBody>
      </p:sp>
      <p:sp>
        <p:nvSpPr>
          <p:cNvPr id="7" name="Rectangle 6">
            <a:extLst>
              <a:ext uri="{FF2B5EF4-FFF2-40B4-BE49-F238E27FC236}">
                <a16:creationId xmlns:a16="http://schemas.microsoft.com/office/drawing/2014/main" id="{1847EC1C-4539-4537-B849-B3F7D47ED790}"/>
              </a:ext>
            </a:extLst>
          </p:cNvPr>
          <p:cNvSpPr/>
          <p:nvPr/>
        </p:nvSpPr>
        <p:spPr>
          <a:xfrm>
            <a:off x="219954" y="1129482"/>
            <a:ext cx="3003664" cy="4874876"/>
          </a:xfrm>
          <a:prstGeom prst="rect">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400" b="1" u="sng" dirty="0">
                <a:solidFill>
                  <a:schemeClr val="tx1"/>
                </a:solidFill>
                <a:latin typeface="Raleway ExtraBold" panose="020B0604020202020204"/>
              </a:rPr>
              <a:t>Activity Two</a:t>
            </a:r>
          </a:p>
          <a:p>
            <a:pPr algn="ctr"/>
            <a:endParaRPr lang="en-GB" sz="2400" b="1" dirty="0">
              <a:solidFill>
                <a:schemeClr val="tx1"/>
              </a:solidFill>
              <a:latin typeface="Raleway ExtraBold" panose="020B0604020202020204"/>
            </a:endParaRPr>
          </a:p>
          <a:p>
            <a:pPr algn="ctr"/>
            <a:r>
              <a:rPr lang="en-GB" sz="2400" b="1" dirty="0">
                <a:solidFill>
                  <a:schemeClr val="tx1"/>
                </a:solidFill>
                <a:latin typeface="Raleway ExtraBold" panose="020B0604020202020204"/>
              </a:rPr>
              <a:t>Reflecting in the new post </a:t>
            </a:r>
            <a:r>
              <a:rPr lang="en-GB" sz="2400" b="1" dirty="0" err="1">
                <a:solidFill>
                  <a:schemeClr val="tx1"/>
                </a:solidFill>
                <a:latin typeface="Raleway ExtraBold" panose="020B0604020202020204"/>
              </a:rPr>
              <a:t>Covid</a:t>
            </a:r>
            <a:r>
              <a:rPr lang="en-GB" sz="2400" b="1" dirty="0">
                <a:solidFill>
                  <a:schemeClr val="tx1"/>
                </a:solidFill>
                <a:latin typeface="Raleway ExtraBold" panose="020B0604020202020204"/>
              </a:rPr>
              <a:t> 19 world </a:t>
            </a:r>
          </a:p>
          <a:p>
            <a:pPr algn="ctr"/>
            <a:r>
              <a:rPr lang="en-GB" sz="2400" b="1" u="sng" dirty="0">
                <a:solidFill>
                  <a:schemeClr val="tx1"/>
                </a:solidFill>
                <a:latin typeface="Raleway ExtraBold" panose="020B0604020202020204"/>
              </a:rPr>
              <a:t>DISCUSS</a:t>
            </a:r>
          </a:p>
          <a:p>
            <a:pPr algn="ctr"/>
            <a:r>
              <a:rPr lang="en-GB" sz="2400" b="1" dirty="0">
                <a:solidFill>
                  <a:schemeClr val="tx1"/>
                </a:solidFill>
                <a:latin typeface="Raleway ExtraBold" panose="020B0604020202020204"/>
              </a:rPr>
              <a:t> How do these 4 principles fit with your priorities for building back better for the future? </a:t>
            </a:r>
          </a:p>
        </p:txBody>
      </p:sp>
    </p:spTree>
    <p:extLst>
      <p:ext uri="{BB962C8B-B14F-4D97-AF65-F5344CB8AC3E}">
        <p14:creationId xmlns:p14="http://schemas.microsoft.com/office/powerpoint/2010/main" val="23126561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10349452" y="102726"/>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2" y="184152"/>
            <a:ext cx="9922423" cy="454889"/>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
                <a:ea typeface="Prompt"/>
                <a:cs typeface="Prompt"/>
                <a:sym typeface="Prompt"/>
              </a:rPr>
              <a:t>// </a:t>
            </a:r>
            <a:r>
              <a:rPr lang="it" sz="1400" b="1" dirty="0">
                <a:solidFill>
                  <a:schemeClr val="accent5"/>
                </a:solidFill>
                <a:latin typeface="Raleway  "/>
                <a:ea typeface="Prompt"/>
                <a:cs typeface="Prompt"/>
                <a:sym typeface="Prompt"/>
              </a:rPr>
              <a:t>INTERNATIONAL INEQUALITIES //</a:t>
            </a:r>
            <a:r>
              <a:rPr lang="it" sz="1400" dirty="0">
                <a:solidFill>
                  <a:schemeClr val="accent5"/>
                </a:solidFill>
                <a:latin typeface="Raleway  "/>
                <a:ea typeface="Prompt"/>
                <a:cs typeface="Arial"/>
                <a:sym typeface="Arial"/>
              </a:rPr>
              <a:t>  </a:t>
            </a:r>
            <a:r>
              <a:rPr lang="it" sz="1400" b="1" dirty="0">
                <a:solidFill>
                  <a:schemeClr val="accent5"/>
                </a:solidFill>
                <a:latin typeface="Raleway  "/>
                <a:ea typeface="Prompt"/>
                <a:cs typeface="Prompt"/>
                <a:sym typeface="Prompt"/>
              </a:rPr>
              <a:t>Teaching Learning Uni</a:t>
            </a:r>
            <a:r>
              <a:rPr lang="en-GB" sz="1400" b="1" dirty="0">
                <a:solidFill>
                  <a:schemeClr val="accent5"/>
                </a:solidFill>
                <a:latin typeface="Raleway  "/>
                <a:ea typeface="Prompt"/>
                <a:cs typeface="Prompt"/>
                <a:sym typeface="Prompt"/>
              </a:rPr>
              <a:t>t   </a:t>
            </a:r>
            <a:r>
              <a:rPr lang="en-GB" sz="1400" b="1" dirty="0">
                <a:solidFill>
                  <a:schemeClr val="tx2"/>
                </a:solidFill>
                <a:latin typeface="Raleway  "/>
                <a:ea typeface="Prompt"/>
                <a:cs typeface="Prompt"/>
                <a:sym typeface="Prompt"/>
              </a:rPr>
              <a:t>Responding to  the Global Pandemic</a:t>
            </a:r>
          </a:p>
          <a:p>
            <a:pPr>
              <a:buClr>
                <a:srgbClr val="000000"/>
              </a:buClr>
              <a:buSzPts val="1400"/>
            </a:pPr>
            <a:r>
              <a:rPr lang="en-GB" sz="1400" b="1" dirty="0">
                <a:solidFill>
                  <a:schemeClr val="tx2"/>
                </a:solidFill>
                <a:latin typeface="Raleway  "/>
                <a:ea typeface="Prompt"/>
                <a:cs typeface="Prompt"/>
                <a:sym typeface="Prompt"/>
              </a:rPr>
              <a:t>Lesson 1 Meeting the SDG targets of 2030 </a:t>
            </a:r>
            <a:r>
              <a:rPr lang="en-GB" sz="1400" dirty="0">
                <a:solidFill>
                  <a:schemeClr val="tx2"/>
                </a:solidFill>
                <a:latin typeface="Raleway  "/>
                <a:ea typeface="Prompt"/>
                <a:cs typeface="Prompt"/>
                <a:sym typeface="Prompt"/>
              </a:rPr>
              <a:t>‘</a:t>
            </a:r>
            <a:r>
              <a:rPr lang="en-GB" sz="1400" dirty="0">
                <a:solidFill>
                  <a:schemeClr val="tx2"/>
                </a:solidFill>
                <a:latin typeface="Raleway  "/>
              </a:rPr>
              <a:t>Build Back Better’- A Global Response to </a:t>
            </a:r>
            <a:r>
              <a:rPr lang="en-GB" sz="1400" dirty="0" err="1">
                <a:solidFill>
                  <a:schemeClr val="tx2"/>
                </a:solidFill>
                <a:latin typeface="Raleway  "/>
              </a:rPr>
              <a:t>Covid</a:t>
            </a:r>
            <a:r>
              <a:rPr lang="en-GB" sz="1400" dirty="0">
                <a:solidFill>
                  <a:schemeClr val="tx2"/>
                </a:solidFill>
                <a:latin typeface="Raleway  "/>
              </a:rPr>
              <a:t> 19 </a:t>
            </a:r>
          </a:p>
          <a:p>
            <a:pPr>
              <a:buClr>
                <a:srgbClr val="000000"/>
              </a:buClr>
              <a:buSzPts val="1100"/>
            </a:pPr>
            <a:endParaRPr sz="1100" dirty="0">
              <a:solidFill>
                <a:srgbClr val="4FA0C1"/>
              </a:solidFill>
              <a:latin typeface="Arial"/>
              <a:ea typeface="Arial"/>
              <a:cs typeface="Arial"/>
              <a:sym typeface="Arial"/>
            </a:endParaRP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279778" y="756915"/>
            <a:ext cx="11692269" cy="138406"/>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0" name="Google Shape;102;p15">
            <a:extLst>
              <a:ext uri="{FF2B5EF4-FFF2-40B4-BE49-F238E27FC236}">
                <a16:creationId xmlns:a16="http://schemas.microsoft.com/office/drawing/2014/main" id="{414289A5-4A4F-4D64-A495-E14DBEEC0500}"/>
              </a:ext>
            </a:extLst>
          </p:cNvPr>
          <p:cNvSpPr/>
          <p:nvPr/>
        </p:nvSpPr>
        <p:spPr>
          <a:xfrm>
            <a:off x="120286" y="6295715"/>
            <a:ext cx="11851761" cy="169076"/>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1" name="TextBox 10">
            <a:extLst>
              <a:ext uri="{FF2B5EF4-FFF2-40B4-BE49-F238E27FC236}">
                <a16:creationId xmlns:a16="http://schemas.microsoft.com/office/drawing/2014/main" id="{39510D28-8D76-4663-8B26-F4B567262580}"/>
              </a:ext>
            </a:extLst>
          </p:cNvPr>
          <p:cNvSpPr txBox="1"/>
          <p:nvPr/>
        </p:nvSpPr>
        <p:spPr>
          <a:xfrm>
            <a:off x="363894" y="1179431"/>
            <a:ext cx="11448661" cy="2862322"/>
          </a:xfrm>
          <a:prstGeom prst="rect">
            <a:avLst/>
          </a:prstGeom>
          <a:noFill/>
        </p:spPr>
        <p:txBody>
          <a:bodyPr wrap="square">
            <a:spAutoFit/>
          </a:bodyPr>
          <a:lstStyle/>
          <a:p>
            <a:r>
              <a:rPr lang="en-GB" b="1" dirty="0">
                <a:latin typeface="Raleway ExtraBold" panose="020B0604020202020204"/>
              </a:rPr>
              <a:t>Activity Three How can we transform the world Post </a:t>
            </a:r>
            <a:r>
              <a:rPr lang="en-GB" b="1" dirty="0" err="1">
                <a:latin typeface="Raleway ExtraBold" panose="020B0604020202020204"/>
              </a:rPr>
              <a:t>Covid</a:t>
            </a:r>
            <a:r>
              <a:rPr lang="en-GB" b="1" dirty="0">
                <a:latin typeface="Raleway ExtraBold" panose="020B0604020202020204"/>
              </a:rPr>
              <a:t> ?               </a:t>
            </a:r>
            <a:endParaRPr lang="en-GB" dirty="0">
              <a:latin typeface="Raleway ExtraBold" panose="020B0604020202020204"/>
            </a:endParaRPr>
          </a:p>
          <a:p>
            <a:endParaRPr lang="en-GB" dirty="0">
              <a:latin typeface="Raleway ExtraBold" panose="020B0604020202020204"/>
            </a:endParaRPr>
          </a:p>
          <a:p>
            <a:r>
              <a:rPr lang="en-GB" dirty="0">
                <a:latin typeface="Raleway ExtraBold" panose="020B0604020202020204"/>
              </a:rPr>
              <a:t>Make 5 pledges  these will be the 5 things you want to do to support the global goals and contribute to  a better world</a:t>
            </a:r>
          </a:p>
          <a:p>
            <a:endParaRPr lang="en-GB" b="1" dirty="0">
              <a:latin typeface="Raleway ExtraBold" panose="020B0604020202020204"/>
            </a:endParaRPr>
          </a:p>
          <a:p>
            <a:endParaRPr lang="en-GB" b="1" dirty="0">
              <a:latin typeface="Raleway ExtraBold" panose="020B0604020202020204"/>
            </a:endParaRPr>
          </a:p>
          <a:p>
            <a:r>
              <a:rPr lang="en-GB" b="1" dirty="0">
                <a:latin typeface="Raleway ExtraBold" panose="020B0604020202020204"/>
              </a:rPr>
              <a:t> Have a look at the pledges on the next slide made by the UN.</a:t>
            </a:r>
          </a:p>
          <a:p>
            <a:r>
              <a:rPr lang="en-GB" b="1" dirty="0">
                <a:latin typeface="Raleway ExtraBold" panose="020B0604020202020204"/>
              </a:rPr>
              <a:t> </a:t>
            </a:r>
          </a:p>
          <a:p>
            <a:r>
              <a:rPr lang="en-GB" b="1" dirty="0">
                <a:latin typeface="Raleway ExtraBold" panose="020B0604020202020204"/>
              </a:rPr>
              <a:t>These use the 5 Ps- People, Prosperity , Planet, Peace and Partnership </a:t>
            </a:r>
          </a:p>
          <a:p>
            <a:endParaRPr lang="en-GB" b="1" dirty="0">
              <a:latin typeface="Raleway ExtraBold" panose="020B0604020202020204"/>
            </a:endParaRPr>
          </a:p>
        </p:txBody>
      </p:sp>
    </p:spTree>
    <p:extLst>
      <p:ext uri="{BB962C8B-B14F-4D97-AF65-F5344CB8AC3E}">
        <p14:creationId xmlns:p14="http://schemas.microsoft.com/office/powerpoint/2010/main" val="251735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10349452" y="102726"/>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0" y="-7808"/>
            <a:ext cx="9427900"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
                <a:ea typeface="Prompt"/>
                <a:cs typeface="Prompt"/>
                <a:sym typeface="Prompt"/>
              </a:rPr>
              <a:t>// </a:t>
            </a:r>
            <a:r>
              <a:rPr lang="it" sz="1400" b="1" dirty="0">
                <a:solidFill>
                  <a:schemeClr val="accent5"/>
                </a:solidFill>
                <a:latin typeface="Raleway  "/>
                <a:ea typeface="Prompt"/>
                <a:cs typeface="Prompt"/>
                <a:sym typeface="Prompt"/>
              </a:rPr>
              <a:t>INTERNATIONAL INEQUALITIES //</a:t>
            </a:r>
            <a:r>
              <a:rPr lang="it" sz="1400" dirty="0">
                <a:solidFill>
                  <a:schemeClr val="accent5"/>
                </a:solidFill>
                <a:latin typeface="Raleway  "/>
                <a:ea typeface="Prompt"/>
                <a:cs typeface="Arial"/>
                <a:sym typeface="Arial"/>
              </a:rPr>
              <a:t>  </a:t>
            </a:r>
            <a:r>
              <a:rPr lang="it" sz="1400" b="1" dirty="0">
                <a:solidFill>
                  <a:schemeClr val="accent5"/>
                </a:solidFill>
                <a:latin typeface="Raleway  "/>
                <a:ea typeface="Prompt"/>
                <a:cs typeface="Prompt"/>
                <a:sym typeface="Prompt"/>
              </a:rPr>
              <a:t>Teaching Learning Uni</a:t>
            </a:r>
            <a:r>
              <a:rPr lang="en-GB" sz="1400" b="1" dirty="0">
                <a:solidFill>
                  <a:schemeClr val="accent5"/>
                </a:solidFill>
                <a:latin typeface="Raleway  "/>
                <a:ea typeface="Prompt"/>
                <a:cs typeface="Prompt"/>
                <a:sym typeface="Prompt"/>
              </a:rPr>
              <a:t>t   </a:t>
            </a:r>
            <a:r>
              <a:rPr lang="en-GB" sz="1400" b="1" dirty="0">
                <a:solidFill>
                  <a:schemeClr val="tx2"/>
                </a:solidFill>
                <a:latin typeface="Raleway  "/>
                <a:ea typeface="Prompt"/>
                <a:cs typeface="Prompt"/>
                <a:sym typeface="Prompt"/>
              </a:rPr>
              <a:t>Responding to  the Global Pandemic</a:t>
            </a:r>
          </a:p>
          <a:p>
            <a:pPr>
              <a:buClr>
                <a:srgbClr val="000000"/>
              </a:buClr>
              <a:buSzPts val="1400"/>
            </a:pPr>
            <a:r>
              <a:rPr lang="en-GB" sz="1400" b="1" dirty="0">
                <a:solidFill>
                  <a:schemeClr val="tx2"/>
                </a:solidFill>
                <a:latin typeface="Raleway  "/>
                <a:ea typeface="Prompt"/>
                <a:cs typeface="Prompt"/>
                <a:sym typeface="Prompt"/>
              </a:rPr>
              <a:t>Lesson 1 Meeting the SDG targets of 2030 </a:t>
            </a:r>
            <a:r>
              <a:rPr lang="en-GB" sz="1400" dirty="0">
                <a:solidFill>
                  <a:schemeClr val="tx2"/>
                </a:solidFill>
                <a:latin typeface="Raleway  "/>
                <a:ea typeface="Prompt"/>
                <a:cs typeface="Prompt"/>
                <a:sym typeface="Prompt"/>
              </a:rPr>
              <a:t>‘</a:t>
            </a:r>
            <a:r>
              <a:rPr lang="en-GB" sz="1400" dirty="0">
                <a:solidFill>
                  <a:schemeClr val="tx2"/>
                </a:solidFill>
                <a:latin typeface="Raleway  "/>
              </a:rPr>
              <a:t>Build Back Better’- A Global Response to </a:t>
            </a:r>
            <a:r>
              <a:rPr lang="en-GB" sz="1400" dirty="0" err="1">
                <a:solidFill>
                  <a:schemeClr val="tx2"/>
                </a:solidFill>
                <a:latin typeface="Raleway  "/>
              </a:rPr>
              <a:t>Covid</a:t>
            </a:r>
            <a:r>
              <a:rPr lang="en-GB" sz="1400" dirty="0">
                <a:solidFill>
                  <a:schemeClr val="tx2"/>
                </a:solidFill>
                <a:latin typeface="Raleway  "/>
              </a:rPr>
              <a:t> 19 </a:t>
            </a:r>
          </a:p>
        </p:txBody>
      </p:sp>
      <p:sp>
        <p:nvSpPr>
          <p:cNvPr id="131" name="Google Shape;131;p16"/>
          <p:cNvSpPr txBox="1"/>
          <p:nvPr/>
        </p:nvSpPr>
        <p:spPr>
          <a:xfrm>
            <a:off x="1670036" y="1381072"/>
            <a:ext cx="5817576" cy="1062219"/>
          </a:xfrm>
          <a:prstGeom prst="rect">
            <a:avLst/>
          </a:prstGeom>
          <a:noFill/>
          <a:ln>
            <a:noFill/>
          </a:ln>
        </p:spPr>
        <p:txBody>
          <a:bodyPr spcFirstLastPara="1" wrap="square" lIns="82939" tIns="82939" rIns="82939" bIns="82939" anchor="t" anchorCtr="0">
            <a:noAutofit/>
          </a:bodyPr>
          <a:lstStyle/>
          <a:p>
            <a:endParaRPr sz="998">
              <a:latin typeface="Raleway"/>
              <a:ea typeface="Raleway"/>
              <a:cs typeface="Raleway"/>
              <a:sym typeface="Raleway"/>
            </a:endParaRP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0" y="853503"/>
            <a:ext cx="11692269" cy="138406"/>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0" name="Google Shape;102;p15">
            <a:extLst>
              <a:ext uri="{FF2B5EF4-FFF2-40B4-BE49-F238E27FC236}">
                <a16:creationId xmlns:a16="http://schemas.microsoft.com/office/drawing/2014/main" id="{414289A5-4A4F-4D64-A495-E14DBEEC0500}"/>
              </a:ext>
            </a:extLst>
          </p:cNvPr>
          <p:cNvSpPr/>
          <p:nvPr/>
        </p:nvSpPr>
        <p:spPr>
          <a:xfrm>
            <a:off x="154062" y="6612142"/>
            <a:ext cx="11851761" cy="169076"/>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2" name="Rectangle 1">
            <a:extLst>
              <a:ext uri="{FF2B5EF4-FFF2-40B4-BE49-F238E27FC236}">
                <a16:creationId xmlns:a16="http://schemas.microsoft.com/office/drawing/2014/main" id="{D7A10377-E65A-4009-ABAD-664F8270FC90}"/>
              </a:ext>
            </a:extLst>
          </p:cNvPr>
          <p:cNvSpPr/>
          <p:nvPr/>
        </p:nvSpPr>
        <p:spPr>
          <a:xfrm>
            <a:off x="120286" y="940231"/>
            <a:ext cx="11919314" cy="1477328"/>
          </a:xfrm>
          <a:prstGeom prst="rect">
            <a:avLst/>
          </a:prstGeom>
        </p:spPr>
        <p:txBody>
          <a:bodyPr wrap="square">
            <a:spAutoFit/>
          </a:bodyPr>
          <a:lstStyle/>
          <a:p>
            <a:r>
              <a:rPr lang="en-GB" b="1" dirty="0">
                <a:latin typeface="Raleway ExtraBold" panose="020B0604020202020204"/>
              </a:rPr>
              <a:t>Activity Three How can we transform the world? </a:t>
            </a:r>
          </a:p>
          <a:p>
            <a:r>
              <a:rPr lang="en-GB" b="1" dirty="0">
                <a:latin typeface="Raleway ExtraBold" panose="020B0604020202020204"/>
              </a:rPr>
              <a:t>The UN Key ideas are based around the  5 Ps. Transforming our world: the 2030 Agenda for Sustainable Development   </a:t>
            </a:r>
            <a:r>
              <a:rPr lang="en-GB" dirty="0">
                <a:latin typeface="Raleway ExtraBold" panose="020B0604020202020204"/>
              </a:rPr>
              <a:t>The Goals and targets will stimulate action over the next fifteen years in areas of critical importance for humanity and the planet:</a:t>
            </a:r>
          </a:p>
          <a:p>
            <a:endParaRPr lang="en-GB" dirty="0">
              <a:latin typeface="Raleway ExtraBold" panose="020B0604020202020204"/>
            </a:endParaRPr>
          </a:p>
        </p:txBody>
      </p:sp>
      <p:sp>
        <p:nvSpPr>
          <p:cNvPr id="14" name="Rectangle: Rounded Corners 13">
            <a:extLst>
              <a:ext uri="{FF2B5EF4-FFF2-40B4-BE49-F238E27FC236}">
                <a16:creationId xmlns:a16="http://schemas.microsoft.com/office/drawing/2014/main" id="{BF8822B8-AB28-427C-946E-0CA0DFE3132E}"/>
              </a:ext>
            </a:extLst>
          </p:cNvPr>
          <p:cNvSpPr/>
          <p:nvPr/>
        </p:nvSpPr>
        <p:spPr>
          <a:xfrm>
            <a:off x="73089" y="2080593"/>
            <a:ext cx="3346580" cy="25140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p>
          <a:p>
            <a:r>
              <a:rPr lang="en-GB" b="1" dirty="0">
                <a:latin typeface="Raleway ExtraBold" panose="020B0604020202020204"/>
              </a:rPr>
              <a:t>People</a:t>
            </a:r>
          </a:p>
          <a:p>
            <a:r>
              <a:rPr lang="en-GB" dirty="0">
                <a:latin typeface="Raleway ExtraBold" panose="020B0604020202020204"/>
              </a:rPr>
              <a:t>We are determined to end poverty and hunger, in all their forms and dimensions, and to ensure that all human beings can fulfil their potential in dignity and equality and in a healthy environment.</a:t>
            </a:r>
          </a:p>
          <a:p>
            <a:endParaRPr lang="en-GB" dirty="0"/>
          </a:p>
        </p:txBody>
      </p:sp>
      <p:sp>
        <p:nvSpPr>
          <p:cNvPr id="15" name="Rectangle: Rounded Corners 14">
            <a:extLst>
              <a:ext uri="{FF2B5EF4-FFF2-40B4-BE49-F238E27FC236}">
                <a16:creationId xmlns:a16="http://schemas.microsoft.com/office/drawing/2014/main" id="{5C1991EC-8325-4680-9B63-104871333B4B}"/>
              </a:ext>
            </a:extLst>
          </p:cNvPr>
          <p:cNvSpPr/>
          <p:nvPr/>
        </p:nvSpPr>
        <p:spPr>
          <a:xfrm>
            <a:off x="3466866" y="2227692"/>
            <a:ext cx="3708919" cy="226610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GB" b="1" dirty="0"/>
          </a:p>
          <a:p>
            <a:r>
              <a:rPr lang="en-GB" b="1" dirty="0">
                <a:latin typeface="Raleway ExtraBold" panose="020B0604020202020204"/>
              </a:rPr>
              <a:t>Prosperity</a:t>
            </a:r>
          </a:p>
          <a:p>
            <a:r>
              <a:rPr lang="en-GB" dirty="0">
                <a:latin typeface="Raleway ExtraBold" panose="020B0604020202020204"/>
              </a:rPr>
              <a:t>We are determined to ensure that all human beings can enjoy prosperous and fulfilling lives and that economic, social and technological progress occurs in harmony with nature.</a:t>
            </a:r>
          </a:p>
          <a:p>
            <a:endParaRPr lang="en-GB" dirty="0"/>
          </a:p>
          <a:p>
            <a:endParaRPr lang="en-GB" dirty="0"/>
          </a:p>
        </p:txBody>
      </p:sp>
      <p:sp>
        <p:nvSpPr>
          <p:cNvPr id="16" name="Rectangle: Rounded Corners 15">
            <a:extLst>
              <a:ext uri="{FF2B5EF4-FFF2-40B4-BE49-F238E27FC236}">
                <a16:creationId xmlns:a16="http://schemas.microsoft.com/office/drawing/2014/main" id="{E63DEEF0-E56C-42D0-B0BA-ABD05EF2ACBE}"/>
              </a:ext>
            </a:extLst>
          </p:cNvPr>
          <p:cNvSpPr/>
          <p:nvPr/>
        </p:nvSpPr>
        <p:spPr>
          <a:xfrm>
            <a:off x="7315200" y="1929129"/>
            <a:ext cx="4756514" cy="2533773"/>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GB" b="1" dirty="0">
                <a:latin typeface="Raleway ExtraBold" panose="020B0604020202020204"/>
              </a:rPr>
              <a:t>Planet</a:t>
            </a:r>
          </a:p>
          <a:p>
            <a:r>
              <a:rPr lang="en-GB" dirty="0">
                <a:latin typeface="Raleway ExtraBold" panose="020B0604020202020204"/>
              </a:rPr>
              <a:t>We are determined to protect the planet from degradation, including through sustainable consumption and production, sustainably managing its natural resources and taking urgent action on climate change, so that it can support the needs of the present and future generations.</a:t>
            </a:r>
          </a:p>
        </p:txBody>
      </p:sp>
      <p:sp>
        <p:nvSpPr>
          <p:cNvPr id="17" name="Rectangle: Rounded Corners 16">
            <a:extLst>
              <a:ext uri="{FF2B5EF4-FFF2-40B4-BE49-F238E27FC236}">
                <a16:creationId xmlns:a16="http://schemas.microsoft.com/office/drawing/2014/main" id="{CAA716E2-AF63-4855-BE83-A888B06313AC}"/>
              </a:ext>
            </a:extLst>
          </p:cNvPr>
          <p:cNvSpPr/>
          <p:nvPr/>
        </p:nvSpPr>
        <p:spPr>
          <a:xfrm>
            <a:off x="73089" y="4620659"/>
            <a:ext cx="4396274" cy="1934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GB" dirty="0"/>
          </a:p>
          <a:p>
            <a:endParaRPr lang="en-GB" b="1" dirty="0"/>
          </a:p>
          <a:p>
            <a:endParaRPr lang="en-GB" b="1" dirty="0"/>
          </a:p>
          <a:p>
            <a:r>
              <a:rPr lang="en-GB" b="1" dirty="0">
                <a:latin typeface="Raleway ExtraBold" panose="020B0604020202020204"/>
              </a:rPr>
              <a:t>Peace</a:t>
            </a:r>
          </a:p>
          <a:p>
            <a:r>
              <a:rPr lang="en-GB" dirty="0">
                <a:latin typeface="Raleway ExtraBold" panose="020B0604020202020204"/>
              </a:rPr>
              <a:t>We are determined to foster peaceful, just and inclusive societies which are free from fear and violence. There can be no sustainable development without peace and no peace without sustainable development.</a:t>
            </a:r>
          </a:p>
          <a:p>
            <a:endParaRPr lang="en-GB" dirty="0"/>
          </a:p>
          <a:p>
            <a:endParaRPr lang="en-GB" dirty="0"/>
          </a:p>
          <a:p>
            <a:endParaRPr lang="en-GB" dirty="0"/>
          </a:p>
        </p:txBody>
      </p:sp>
      <p:sp>
        <p:nvSpPr>
          <p:cNvPr id="19" name="Rectangle: Rounded Corners 18">
            <a:extLst>
              <a:ext uri="{FF2B5EF4-FFF2-40B4-BE49-F238E27FC236}">
                <a16:creationId xmlns:a16="http://schemas.microsoft.com/office/drawing/2014/main" id="{1686547C-1737-4D33-8465-61EC60FEACE4}"/>
              </a:ext>
            </a:extLst>
          </p:cNvPr>
          <p:cNvSpPr/>
          <p:nvPr/>
        </p:nvSpPr>
        <p:spPr>
          <a:xfrm>
            <a:off x="4623319" y="4664915"/>
            <a:ext cx="7416281" cy="18905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endParaRPr lang="en-GB" b="1" dirty="0"/>
          </a:p>
          <a:p>
            <a:endParaRPr lang="en-GB" b="1" dirty="0"/>
          </a:p>
          <a:p>
            <a:endParaRPr lang="en-GB" b="1" dirty="0"/>
          </a:p>
          <a:p>
            <a:r>
              <a:rPr lang="en-GB" b="1" dirty="0">
                <a:latin typeface="Raleway ExtraBold" panose="020B0604020202020204"/>
              </a:rPr>
              <a:t>Partnership</a:t>
            </a:r>
          </a:p>
          <a:p>
            <a:r>
              <a:rPr lang="en-GB" dirty="0">
                <a:latin typeface="Raleway ExtraBold" panose="020B0604020202020204"/>
              </a:rPr>
              <a:t>We are determined to mobilize the means required to implement this Agenda through a revitalised Global Partnership for Sustainable Development, based on a spirit of strengthened global solidarity, focussed in particular on the needs of the poorest and most vulnerable and with the participation of all countries, all stakeholders and all people.</a:t>
            </a:r>
          </a:p>
          <a:p>
            <a:endParaRPr lang="en-GB" dirty="0"/>
          </a:p>
          <a:p>
            <a:endParaRPr lang="en-GB" dirty="0"/>
          </a:p>
          <a:p>
            <a:endParaRPr lang="en-GB" dirty="0"/>
          </a:p>
        </p:txBody>
      </p:sp>
      <p:sp>
        <p:nvSpPr>
          <p:cNvPr id="3" name="Oval 2">
            <a:extLst>
              <a:ext uri="{FF2B5EF4-FFF2-40B4-BE49-F238E27FC236}">
                <a16:creationId xmlns:a16="http://schemas.microsoft.com/office/drawing/2014/main" id="{DE01843E-5B6B-4399-BFF4-B18F19909DF4}"/>
              </a:ext>
            </a:extLst>
          </p:cNvPr>
          <p:cNvSpPr/>
          <p:nvPr/>
        </p:nvSpPr>
        <p:spPr>
          <a:xfrm>
            <a:off x="7641359" y="301356"/>
            <a:ext cx="2647950" cy="914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Modelling the pledges </a:t>
            </a:r>
          </a:p>
        </p:txBody>
      </p:sp>
    </p:spTree>
    <p:extLst>
      <p:ext uri="{BB962C8B-B14F-4D97-AF65-F5344CB8AC3E}">
        <p14:creationId xmlns:p14="http://schemas.microsoft.com/office/powerpoint/2010/main" val="3103791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10349452" y="102726"/>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79778" y="53971"/>
            <a:ext cx="9913092" cy="316039"/>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en-GB" sz="1400" b="1" dirty="0">
                <a:solidFill>
                  <a:schemeClr val="tx2"/>
                </a:solidFill>
                <a:latin typeface="Raleway  "/>
                <a:ea typeface="Prompt"/>
                <a:cs typeface="Prompt"/>
                <a:sym typeface="Prompt"/>
              </a:rPr>
              <a:t>Meeting the SDG targets of 2030 </a:t>
            </a:r>
            <a:r>
              <a:rPr lang="en-GB" sz="1400" dirty="0">
                <a:solidFill>
                  <a:schemeClr val="tx2"/>
                </a:solidFill>
                <a:latin typeface="Raleway  "/>
                <a:ea typeface="Prompt"/>
                <a:cs typeface="Prompt"/>
                <a:sym typeface="Prompt"/>
              </a:rPr>
              <a:t>‘</a:t>
            </a:r>
            <a:r>
              <a:rPr lang="en-GB" sz="1400" dirty="0">
                <a:solidFill>
                  <a:schemeClr val="tx2"/>
                </a:solidFill>
                <a:latin typeface="Raleway  "/>
              </a:rPr>
              <a:t>Build Back Better’- A Global Response to </a:t>
            </a:r>
            <a:r>
              <a:rPr lang="en-GB" sz="1400" dirty="0" err="1">
                <a:solidFill>
                  <a:schemeClr val="tx2"/>
                </a:solidFill>
                <a:latin typeface="Raleway  "/>
              </a:rPr>
              <a:t>Covid</a:t>
            </a:r>
            <a:r>
              <a:rPr lang="en-GB" sz="1400" dirty="0">
                <a:solidFill>
                  <a:schemeClr val="tx2"/>
                </a:solidFill>
                <a:latin typeface="Raleway  "/>
              </a:rPr>
              <a:t> 19 </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279778" y="756915"/>
            <a:ext cx="11692269" cy="138406"/>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5" name="Rectangle: Rounded Corners 14">
            <a:extLst>
              <a:ext uri="{FF2B5EF4-FFF2-40B4-BE49-F238E27FC236}">
                <a16:creationId xmlns:a16="http://schemas.microsoft.com/office/drawing/2014/main" id="{8D48C979-087E-43ED-850C-2D5824E1488A}"/>
              </a:ext>
            </a:extLst>
          </p:cNvPr>
          <p:cNvSpPr/>
          <p:nvPr/>
        </p:nvSpPr>
        <p:spPr>
          <a:xfrm>
            <a:off x="75421" y="1552515"/>
            <a:ext cx="3346580" cy="3168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p>
          <a:p>
            <a:r>
              <a:rPr lang="en-GB" b="1" dirty="0"/>
              <a:t>People</a:t>
            </a:r>
          </a:p>
          <a:p>
            <a:endParaRPr lang="en-GB" b="1" dirty="0"/>
          </a:p>
          <a:p>
            <a:endParaRPr lang="en-GB" b="1" dirty="0"/>
          </a:p>
          <a:p>
            <a:endParaRPr lang="en-GB" b="1" dirty="0"/>
          </a:p>
          <a:p>
            <a:endParaRPr lang="en-GB" b="1" dirty="0"/>
          </a:p>
          <a:p>
            <a:endParaRPr lang="en-GB" b="1" dirty="0"/>
          </a:p>
          <a:p>
            <a:endParaRPr lang="en-GB" b="1" dirty="0"/>
          </a:p>
          <a:p>
            <a:endParaRPr lang="en-GB" dirty="0"/>
          </a:p>
        </p:txBody>
      </p:sp>
      <p:sp>
        <p:nvSpPr>
          <p:cNvPr id="16" name="Rectangle: Rounded Corners 15">
            <a:extLst>
              <a:ext uri="{FF2B5EF4-FFF2-40B4-BE49-F238E27FC236}">
                <a16:creationId xmlns:a16="http://schemas.microsoft.com/office/drawing/2014/main" id="{8C766977-506B-403A-B348-CC04529C8CA2}"/>
              </a:ext>
            </a:extLst>
          </p:cNvPr>
          <p:cNvSpPr/>
          <p:nvPr/>
        </p:nvSpPr>
        <p:spPr>
          <a:xfrm>
            <a:off x="3636305" y="1625124"/>
            <a:ext cx="3708919" cy="300579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GB" b="1" dirty="0"/>
          </a:p>
          <a:p>
            <a:r>
              <a:rPr lang="en-GB" b="1" dirty="0"/>
              <a:t>Prosperity</a:t>
            </a:r>
          </a:p>
          <a:p>
            <a:endParaRPr lang="en-GB" b="1" dirty="0"/>
          </a:p>
          <a:p>
            <a:endParaRPr lang="en-GB" b="1" dirty="0"/>
          </a:p>
          <a:p>
            <a:endParaRPr lang="en-GB" b="1" dirty="0"/>
          </a:p>
          <a:p>
            <a:endParaRPr lang="en-GB" b="1" dirty="0"/>
          </a:p>
          <a:p>
            <a:endParaRPr lang="en-GB" b="1" dirty="0"/>
          </a:p>
          <a:p>
            <a:endParaRPr lang="en-GB" dirty="0"/>
          </a:p>
          <a:p>
            <a:endParaRPr lang="en-GB" dirty="0"/>
          </a:p>
        </p:txBody>
      </p:sp>
      <p:sp>
        <p:nvSpPr>
          <p:cNvPr id="17" name="Rectangle: Rounded Corners 16">
            <a:extLst>
              <a:ext uri="{FF2B5EF4-FFF2-40B4-BE49-F238E27FC236}">
                <a16:creationId xmlns:a16="http://schemas.microsoft.com/office/drawing/2014/main" id="{4544A9AD-E084-4936-9ABA-E39EADB78219}"/>
              </a:ext>
            </a:extLst>
          </p:cNvPr>
          <p:cNvSpPr/>
          <p:nvPr/>
        </p:nvSpPr>
        <p:spPr>
          <a:xfrm>
            <a:off x="7559528" y="1625126"/>
            <a:ext cx="4397827" cy="3050054"/>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endParaRPr lang="en-GB" b="1" dirty="0"/>
          </a:p>
          <a:p>
            <a:r>
              <a:rPr lang="en-GB" b="1" dirty="0"/>
              <a:t>Planet</a:t>
            </a:r>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p:txBody>
      </p:sp>
      <p:sp>
        <p:nvSpPr>
          <p:cNvPr id="4" name="Rectangle: Rounded Corners 3">
            <a:extLst>
              <a:ext uri="{FF2B5EF4-FFF2-40B4-BE49-F238E27FC236}">
                <a16:creationId xmlns:a16="http://schemas.microsoft.com/office/drawing/2014/main" id="{82DB86B3-D253-4D9B-81EC-8921746FA344}"/>
              </a:ext>
            </a:extLst>
          </p:cNvPr>
          <p:cNvSpPr/>
          <p:nvPr/>
        </p:nvSpPr>
        <p:spPr>
          <a:xfrm>
            <a:off x="161925" y="985826"/>
            <a:ext cx="11650630" cy="45742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a:latin typeface="Raleway ExtraBold" panose="020B0604020202020204"/>
              </a:rPr>
              <a:t>Transformation of the planet Post </a:t>
            </a:r>
            <a:r>
              <a:rPr lang="en-GB" dirty="0" err="1">
                <a:latin typeface="Raleway ExtraBold" panose="020B0604020202020204"/>
              </a:rPr>
              <a:t>Covid</a:t>
            </a:r>
            <a:r>
              <a:rPr lang="en-GB" dirty="0">
                <a:latin typeface="Raleway ExtraBold" panose="020B0604020202020204"/>
              </a:rPr>
              <a:t>- Make 5 pledges 5 things you want to do to support the global goals and contribute to  a better world</a:t>
            </a:r>
          </a:p>
        </p:txBody>
      </p:sp>
      <p:sp>
        <p:nvSpPr>
          <p:cNvPr id="19" name="Rectangle: Rounded Corners 18">
            <a:extLst>
              <a:ext uri="{FF2B5EF4-FFF2-40B4-BE49-F238E27FC236}">
                <a16:creationId xmlns:a16="http://schemas.microsoft.com/office/drawing/2014/main" id="{F428E8FA-56FF-4AFF-9110-04E684F1172E}"/>
              </a:ext>
            </a:extLst>
          </p:cNvPr>
          <p:cNvSpPr/>
          <p:nvPr/>
        </p:nvSpPr>
        <p:spPr>
          <a:xfrm>
            <a:off x="129673" y="4820499"/>
            <a:ext cx="4396274" cy="1934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endParaRPr lang="en-GB" dirty="0"/>
          </a:p>
          <a:p>
            <a:endParaRPr lang="en-GB" b="1" dirty="0"/>
          </a:p>
          <a:p>
            <a:endParaRPr lang="en-GB" b="1" dirty="0"/>
          </a:p>
          <a:p>
            <a:endParaRPr lang="en-GB" dirty="0"/>
          </a:p>
          <a:p>
            <a:endParaRPr lang="en-GB" dirty="0"/>
          </a:p>
          <a:p>
            <a:r>
              <a:rPr lang="en-GB" dirty="0"/>
              <a:t>Peace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21" name="Rectangle: Rounded Corners 20">
            <a:extLst>
              <a:ext uri="{FF2B5EF4-FFF2-40B4-BE49-F238E27FC236}">
                <a16:creationId xmlns:a16="http://schemas.microsoft.com/office/drawing/2014/main" id="{0FCB3C77-8A64-46AF-A2CD-8E17C12F6B10}"/>
              </a:ext>
            </a:extLst>
          </p:cNvPr>
          <p:cNvSpPr/>
          <p:nvPr/>
        </p:nvSpPr>
        <p:spPr>
          <a:xfrm>
            <a:off x="4646046" y="4864755"/>
            <a:ext cx="7416281" cy="189051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GB" b="1" dirty="0">
                <a:latin typeface="Raleway ExtraBold" panose="020B0604020202020204"/>
              </a:rPr>
              <a:t>Partnership</a:t>
            </a:r>
          </a:p>
          <a:p>
            <a:endParaRPr lang="en-GB" dirty="0"/>
          </a:p>
          <a:p>
            <a:endParaRPr lang="en-GB" dirty="0"/>
          </a:p>
          <a:p>
            <a:endParaRPr lang="en-GB" dirty="0"/>
          </a:p>
        </p:txBody>
      </p:sp>
    </p:spTree>
    <p:extLst>
      <p:ext uri="{BB962C8B-B14F-4D97-AF65-F5344CB8AC3E}">
        <p14:creationId xmlns:p14="http://schemas.microsoft.com/office/powerpoint/2010/main" val="29368550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10349452" y="102726"/>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79778" y="53971"/>
            <a:ext cx="9913092"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
                <a:ea typeface="Prompt"/>
                <a:cs typeface="Prompt"/>
                <a:sym typeface="Prompt"/>
              </a:rPr>
              <a:t>// </a:t>
            </a:r>
            <a:r>
              <a:rPr lang="it" sz="1400" b="1" dirty="0">
                <a:solidFill>
                  <a:schemeClr val="accent5"/>
                </a:solidFill>
                <a:latin typeface="Raleway  "/>
                <a:ea typeface="Prompt"/>
                <a:cs typeface="Prompt"/>
                <a:sym typeface="Prompt"/>
              </a:rPr>
              <a:t>INTERNATIONAL INEQUALITIES //</a:t>
            </a:r>
            <a:r>
              <a:rPr lang="it" sz="1400" dirty="0">
                <a:solidFill>
                  <a:schemeClr val="accent5"/>
                </a:solidFill>
                <a:latin typeface="Raleway  "/>
                <a:ea typeface="Prompt"/>
                <a:cs typeface="Arial"/>
                <a:sym typeface="Arial"/>
              </a:rPr>
              <a:t>  </a:t>
            </a:r>
            <a:r>
              <a:rPr lang="it" sz="1400" b="1" dirty="0">
                <a:solidFill>
                  <a:schemeClr val="accent5"/>
                </a:solidFill>
                <a:latin typeface="Raleway  "/>
                <a:ea typeface="Prompt"/>
                <a:cs typeface="Prompt"/>
                <a:sym typeface="Prompt"/>
              </a:rPr>
              <a:t>Teaching Learning Uni</a:t>
            </a:r>
            <a:r>
              <a:rPr lang="en-GB" sz="1400" b="1" dirty="0">
                <a:solidFill>
                  <a:schemeClr val="accent5"/>
                </a:solidFill>
                <a:latin typeface="Raleway  "/>
                <a:ea typeface="Prompt"/>
                <a:cs typeface="Prompt"/>
                <a:sym typeface="Prompt"/>
              </a:rPr>
              <a:t>t   </a:t>
            </a:r>
            <a:r>
              <a:rPr lang="en-GB" sz="1400" b="1" dirty="0">
                <a:solidFill>
                  <a:schemeClr val="tx2"/>
                </a:solidFill>
                <a:latin typeface="Raleway  "/>
                <a:ea typeface="Prompt"/>
                <a:cs typeface="Prompt"/>
                <a:sym typeface="Prompt"/>
              </a:rPr>
              <a:t>Responding to  the Global Pandemic</a:t>
            </a:r>
          </a:p>
          <a:p>
            <a:pPr>
              <a:buClr>
                <a:srgbClr val="000000"/>
              </a:buClr>
              <a:buSzPts val="1400"/>
            </a:pPr>
            <a:r>
              <a:rPr lang="en-GB" sz="1400" b="1" dirty="0">
                <a:solidFill>
                  <a:schemeClr val="tx2"/>
                </a:solidFill>
                <a:latin typeface="Raleway  "/>
                <a:ea typeface="Prompt"/>
                <a:cs typeface="Prompt"/>
                <a:sym typeface="Prompt"/>
              </a:rPr>
              <a:t>Lesson 1 Meeting the SDG targets of 2030 </a:t>
            </a:r>
            <a:r>
              <a:rPr lang="en-GB" sz="1400" dirty="0">
                <a:solidFill>
                  <a:schemeClr val="tx2"/>
                </a:solidFill>
                <a:latin typeface="Raleway  "/>
                <a:ea typeface="Prompt"/>
                <a:cs typeface="Prompt"/>
                <a:sym typeface="Prompt"/>
              </a:rPr>
              <a:t>‘</a:t>
            </a:r>
            <a:r>
              <a:rPr lang="en-GB" sz="1400" dirty="0">
                <a:solidFill>
                  <a:schemeClr val="tx2"/>
                </a:solidFill>
                <a:latin typeface="Raleway  "/>
              </a:rPr>
              <a:t>Build Back Better’- A Global Response to </a:t>
            </a:r>
            <a:r>
              <a:rPr lang="en-GB" sz="1400" dirty="0" err="1">
                <a:solidFill>
                  <a:schemeClr val="tx2"/>
                </a:solidFill>
                <a:latin typeface="Raleway  "/>
              </a:rPr>
              <a:t>Covid</a:t>
            </a:r>
            <a:r>
              <a:rPr lang="en-GB" sz="1400" dirty="0">
                <a:solidFill>
                  <a:schemeClr val="tx2"/>
                </a:solidFill>
                <a:latin typeface="Raleway  "/>
              </a:rPr>
              <a:t> 19 </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279778" y="756915"/>
            <a:ext cx="11692269" cy="138406"/>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0" name="Google Shape;102;p15">
            <a:extLst>
              <a:ext uri="{FF2B5EF4-FFF2-40B4-BE49-F238E27FC236}">
                <a16:creationId xmlns:a16="http://schemas.microsoft.com/office/drawing/2014/main" id="{414289A5-4A4F-4D64-A495-E14DBEEC0500}"/>
              </a:ext>
            </a:extLst>
          </p:cNvPr>
          <p:cNvSpPr/>
          <p:nvPr/>
        </p:nvSpPr>
        <p:spPr>
          <a:xfrm>
            <a:off x="120286" y="6295715"/>
            <a:ext cx="11851761" cy="169076"/>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pic>
        <p:nvPicPr>
          <p:cNvPr id="3" name="Graphic 2" descr="Earth globe: Asia and Australia">
            <a:extLst>
              <a:ext uri="{FF2B5EF4-FFF2-40B4-BE49-F238E27FC236}">
                <a16:creationId xmlns:a16="http://schemas.microsoft.com/office/drawing/2014/main" id="{764610DF-5EF4-4C76-9079-1BC22796F7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5744" y="1821025"/>
            <a:ext cx="3688702" cy="3688702"/>
          </a:xfrm>
          <a:prstGeom prst="rect">
            <a:avLst/>
          </a:prstGeom>
        </p:spPr>
      </p:pic>
      <p:sp>
        <p:nvSpPr>
          <p:cNvPr id="5" name="Rectangle: Rounded Corners 4">
            <a:extLst>
              <a:ext uri="{FF2B5EF4-FFF2-40B4-BE49-F238E27FC236}">
                <a16:creationId xmlns:a16="http://schemas.microsoft.com/office/drawing/2014/main" id="{8D47DD98-86A2-449F-982E-0BCE116AC4B6}"/>
              </a:ext>
            </a:extLst>
          </p:cNvPr>
          <p:cNvSpPr/>
          <p:nvPr/>
        </p:nvSpPr>
        <p:spPr>
          <a:xfrm>
            <a:off x="4618652" y="1751167"/>
            <a:ext cx="6997959" cy="3758560"/>
          </a:xfrm>
          <a:prstGeom prst="round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2"/>
                </a:solidFill>
                <a:latin typeface="Raleway ExtraBold"/>
              </a:rPr>
              <a:t>Reflection</a:t>
            </a:r>
          </a:p>
          <a:p>
            <a:pPr algn="ctr"/>
            <a:r>
              <a:rPr lang="en-GB" sz="2800" b="1" dirty="0">
                <a:solidFill>
                  <a:schemeClr val="tx2"/>
                </a:solidFill>
                <a:latin typeface="Raleway ExtraBold"/>
              </a:rPr>
              <a:t>Write your one wish for the future on a post it note and share with a friend before you leave the classroom today </a:t>
            </a:r>
          </a:p>
        </p:txBody>
      </p:sp>
    </p:spTree>
    <p:extLst>
      <p:ext uri="{BB962C8B-B14F-4D97-AF65-F5344CB8AC3E}">
        <p14:creationId xmlns:p14="http://schemas.microsoft.com/office/powerpoint/2010/main" val="3858597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p:nvPr/>
        </p:nvSpPr>
        <p:spPr>
          <a:xfrm>
            <a:off x="235466" y="1190267"/>
            <a:ext cx="882345" cy="953121"/>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026" b="1" dirty="0">
                <a:solidFill>
                  <a:srgbClr val="4FA0C1"/>
                </a:solidFill>
                <a:latin typeface="Prompt"/>
                <a:ea typeface="Arial"/>
                <a:cs typeface="Prompt"/>
                <a:sym typeface="Prompt"/>
              </a:rPr>
              <a:t>Lesson  1</a:t>
            </a:r>
            <a:endParaRPr sz="1026" dirty="0">
              <a:solidFill>
                <a:srgbClr val="4FA0C1"/>
              </a:solidFill>
              <a:latin typeface="Arial"/>
              <a:ea typeface="Arial"/>
              <a:cs typeface="Arial"/>
              <a:sym typeface="Arial"/>
            </a:endParaRPr>
          </a:p>
          <a:p>
            <a:pPr>
              <a:buClr>
                <a:srgbClr val="000000"/>
              </a:buClr>
              <a:buSzPts val="1400"/>
            </a:pPr>
            <a:endParaRPr sz="1197" b="1" dirty="0">
              <a:solidFill>
                <a:srgbClr val="3174BA"/>
              </a:solidFill>
              <a:latin typeface="Prompt"/>
              <a:ea typeface="Prompt"/>
              <a:cs typeface="Prompt"/>
              <a:sym typeface="Prompt"/>
            </a:endParaRPr>
          </a:p>
        </p:txBody>
      </p:sp>
      <p:sp>
        <p:nvSpPr>
          <p:cNvPr id="69" name="Google Shape;69;p14"/>
          <p:cNvSpPr txBox="1"/>
          <p:nvPr/>
        </p:nvSpPr>
        <p:spPr>
          <a:xfrm>
            <a:off x="3029469" y="1739839"/>
            <a:ext cx="1606899" cy="844372"/>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941">
              <a:solidFill>
                <a:schemeClr val="dk2"/>
              </a:solidFill>
              <a:latin typeface="Raleway ExtraBold"/>
              <a:ea typeface="Raleway ExtraBold"/>
              <a:cs typeface="Raleway ExtraBold"/>
              <a:sym typeface="Raleway ExtraBold"/>
            </a:endParaRPr>
          </a:p>
          <a:p>
            <a:pPr>
              <a:buClr>
                <a:srgbClr val="000000"/>
              </a:buClr>
              <a:buSzPts val="1400"/>
            </a:pPr>
            <a:endParaRPr sz="1197" b="1">
              <a:solidFill>
                <a:srgbClr val="3174BA"/>
              </a:solidFill>
              <a:latin typeface="Prompt"/>
              <a:ea typeface="Prompt"/>
              <a:cs typeface="Prompt"/>
              <a:sym typeface="Prompt"/>
            </a:endParaRPr>
          </a:p>
        </p:txBody>
      </p:sp>
      <p:pic>
        <p:nvPicPr>
          <p:cNvPr id="70" name="Google Shape;70;p14"/>
          <p:cNvPicPr preferRelativeResize="0"/>
          <p:nvPr/>
        </p:nvPicPr>
        <p:blipFill rotWithShape="1">
          <a:blip r:embed="rId3">
            <a:alphaModFix/>
          </a:blip>
          <a:srcRect/>
          <a:stretch/>
        </p:blipFill>
        <p:spPr>
          <a:xfrm>
            <a:off x="10408464" y="198383"/>
            <a:ext cx="1379321" cy="447003"/>
          </a:xfrm>
          <a:prstGeom prst="rect">
            <a:avLst/>
          </a:prstGeom>
          <a:noFill/>
          <a:ln>
            <a:noFill/>
          </a:ln>
        </p:spPr>
      </p:pic>
      <p:sp>
        <p:nvSpPr>
          <p:cNvPr id="71" name="Google Shape;71;p14"/>
          <p:cNvSpPr txBox="1"/>
          <p:nvPr/>
        </p:nvSpPr>
        <p:spPr>
          <a:xfrm>
            <a:off x="194671" y="1710865"/>
            <a:ext cx="882345" cy="610106"/>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026" b="1" dirty="0">
                <a:solidFill>
                  <a:srgbClr val="4FA0C1"/>
                </a:solidFill>
                <a:latin typeface="Prompt"/>
                <a:ea typeface="Prompt"/>
                <a:cs typeface="Prompt"/>
                <a:sym typeface="Prompt"/>
              </a:rPr>
              <a:t>DURATION</a:t>
            </a:r>
            <a:endParaRPr sz="1026" dirty="0">
              <a:solidFill>
                <a:srgbClr val="4FA0C1"/>
              </a:solidFill>
              <a:latin typeface="Arial"/>
              <a:ea typeface="Arial"/>
              <a:cs typeface="Arial"/>
              <a:sym typeface="Arial"/>
            </a:endParaRPr>
          </a:p>
          <a:p>
            <a:pPr>
              <a:buClr>
                <a:srgbClr val="000000"/>
              </a:buClr>
              <a:buSzPts val="1400"/>
            </a:pPr>
            <a:endParaRPr sz="1197" b="1" dirty="0">
              <a:solidFill>
                <a:srgbClr val="3174BA"/>
              </a:solidFill>
              <a:latin typeface="Prompt"/>
              <a:ea typeface="Prompt"/>
              <a:cs typeface="Prompt"/>
              <a:sym typeface="Prompt"/>
            </a:endParaRPr>
          </a:p>
        </p:txBody>
      </p:sp>
      <p:sp>
        <p:nvSpPr>
          <p:cNvPr id="72" name="Google Shape;72;p14"/>
          <p:cNvSpPr txBox="1"/>
          <p:nvPr/>
        </p:nvSpPr>
        <p:spPr>
          <a:xfrm>
            <a:off x="1278530" y="1036427"/>
            <a:ext cx="3539611" cy="325432"/>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400" b="1" dirty="0">
                <a:solidFill>
                  <a:srgbClr val="4FA0C1"/>
                </a:solidFill>
                <a:latin typeface="Raleway ExtraBold" panose="020B0604020202020204"/>
                <a:ea typeface="Prompt"/>
                <a:cs typeface="Prompt"/>
                <a:sym typeface="Prompt"/>
              </a:rPr>
              <a:t>LEARNING OBJECTIVES OF THIS PHASE</a:t>
            </a:r>
            <a:endParaRPr sz="1400" b="1" dirty="0">
              <a:solidFill>
                <a:srgbClr val="4FA0C1"/>
              </a:solidFill>
              <a:latin typeface="Raleway ExtraBold" panose="020B0604020202020204"/>
              <a:ea typeface="Prompt"/>
              <a:cs typeface="Prompt"/>
              <a:sym typeface="Prompt"/>
            </a:endParaRPr>
          </a:p>
          <a:p>
            <a:pPr>
              <a:buClr>
                <a:srgbClr val="000000"/>
              </a:buClr>
              <a:buSzPts val="1400"/>
            </a:pPr>
            <a:endParaRPr sz="941" b="1" dirty="0">
              <a:solidFill>
                <a:srgbClr val="3174BA"/>
              </a:solidFill>
              <a:latin typeface="Prompt"/>
              <a:ea typeface="Prompt"/>
              <a:cs typeface="Prompt"/>
              <a:sym typeface="Prompt"/>
            </a:endParaRPr>
          </a:p>
        </p:txBody>
      </p:sp>
      <p:sp>
        <p:nvSpPr>
          <p:cNvPr id="75" name="Google Shape;75;p14"/>
          <p:cNvSpPr txBox="1"/>
          <p:nvPr/>
        </p:nvSpPr>
        <p:spPr>
          <a:xfrm>
            <a:off x="60591" y="2575309"/>
            <a:ext cx="9031760" cy="955138"/>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539" b="1" dirty="0">
                <a:solidFill>
                  <a:srgbClr val="4FA0C1"/>
                </a:solidFill>
                <a:latin typeface="Prompt"/>
                <a:ea typeface="Prompt"/>
                <a:cs typeface="Prompt"/>
                <a:sym typeface="Prompt"/>
              </a:rPr>
              <a:t>WHAT TEACHER DOES – </a:t>
            </a:r>
            <a:r>
              <a:rPr lang="en-GB" sz="1539" b="1" dirty="0">
                <a:solidFill>
                  <a:srgbClr val="4FA0C1"/>
                </a:solidFill>
                <a:latin typeface="Prompt"/>
                <a:ea typeface="Prompt"/>
                <a:cs typeface="Prompt"/>
                <a:sym typeface="Prompt"/>
              </a:rPr>
              <a:t>lesson start     [ 5  minutes] </a:t>
            </a:r>
            <a:endParaRPr lang="it" sz="1539" b="1" dirty="0">
              <a:solidFill>
                <a:srgbClr val="4FA0C1"/>
              </a:solidFill>
              <a:latin typeface="Raleway ExtraBold"/>
              <a:ea typeface="Prompt"/>
              <a:cs typeface="Prompt"/>
              <a:sym typeface="Prompt"/>
            </a:endParaRPr>
          </a:p>
          <a:p>
            <a:pPr>
              <a:buClr>
                <a:schemeClr val="dk1"/>
              </a:buClr>
              <a:buSzPts val="1100"/>
            </a:pPr>
            <a:r>
              <a:rPr lang="en-GB" sz="1200" dirty="0">
                <a:latin typeface="Raleway" panose="020B0604020202020204" charset="0"/>
              </a:rPr>
              <a:t>The teacher introduces lesson  title and objectives and initial idea of  the idea that as a result of the global pandemic we are  more connected than ever. </a:t>
            </a:r>
          </a:p>
          <a:p>
            <a:pPr>
              <a:buClr>
                <a:schemeClr val="dk1"/>
              </a:buClr>
              <a:buSzPts val="1100"/>
            </a:pPr>
            <a:r>
              <a:rPr lang="en-GB" sz="1200" b="1" dirty="0">
                <a:latin typeface="Raleway" panose="020B0604020202020204" charset="0"/>
              </a:rPr>
              <a:t>Starter: Key Question: Is</a:t>
            </a:r>
            <a:r>
              <a:rPr lang="en-GB" sz="1200" b="1" dirty="0"/>
              <a:t> the world more interconnected than ever as a result of the global pandemic? Slide 7  Class discussion</a:t>
            </a:r>
          </a:p>
          <a:p>
            <a:pPr>
              <a:buClr>
                <a:schemeClr val="dk1"/>
              </a:buClr>
              <a:buSzPts val="1100"/>
            </a:pPr>
            <a:endParaRPr lang="en-GB" sz="1200" dirty="0">
              <a:latin typeface="Raleway" panose="020B0604020202020204" charset="0"/>
            </a:endParaRPr>
          </a:p>
          <a:p>
            <a:pPr>
              <a:buClr>
                <a:schemeClr val="dk1"/>
              </a:buClr>
              <a:buSzPts val="1100"/>
            </a:pPr>
            <a:r>
              <a:rPr lang="en-GB" sz="1200" dirty="0">
                <a:latin typeface="Raleway" panose="020B0604020202020204" charset="0"/>
              </a:rPr>
              <a:t>.  5 minutes</a:t>
            </a:r>
            <a:endParaRPr sz="1197" b="1" dirty="0">
              <a:solidFill>
                <a:srgbClr val="3174BA"/>
              </a:solidFill>
              <a:latin typeface="Prompt"/>
              <a:ea typeface="Prompt"/>
              <a:cs typeface="Prompt"/>
              <a:sym typeface="Prompt"/>
            </a:endParaRPr>
          </a:p>
        </p:txBody>
      </p:sp>
      <p:sp>
        <p:nvSpPr>
          <p:cNvPr id="77" name="Google Shape;77;p14"/>
          <p:cNvSpPr txBox="1"/>
          <p:nvPr/>
        </p:nvSpPr>
        <p:spPr>
          <a:xfrm>
            <a:off x="153876" y="1954023"/>
            <a:ext cx="810462" cy="446945"/>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2052" dirty="0">
                <a:solidFill>
                  <a:srgbClr val="666666"/>
                </a:solidFill>
                <a:latin typeface="Raleway ExtraBold"/>
                <a:ea typeface="Raleway ExtraBold"/>
                <a:cs typeface="Raleway ExtraBold"/>
                <a:sym typeface="Raleway ExtraBold"/>
              </a:rPr>
              <a:t>1</a:t>
            </a:r>
            <a:r>
              <a:rPr lang="it" sz="1539" dirty="0">
                <a:solidFill>
                  <a:srgbClr val="666666"/>
                </a:solidFill>
                <a:latin typeface="Raleway ExtraBold"/>
                <a:ea typeface="Raleway ExtraBold"/>
                <a:cs typeface="Raleway ExtraBold"/>
                <a:sym typeface="Raleway ExtraBold"/>
              </a:rPr>
              <a:t>h</a:t>
            </a:r>
            <a:r>
              <a:rPr lang="en-GB" sz="1539" dirty="0">
                <a:solidFill>
                  <a:srgbClr val="666666"/>
                </a:solidFill>
                <a:latin typeface="Raleway ExtraBold"/>
                <a:ea typeface="Raleway ExtraBold"/>
                <a:cs typeface="Raleway ExtraBold"/>
                <a:sym typeface="Raleway ExtraBold"/>
              </a:rPr>
              <a:t>our</a:t>
            </a:r>
            <a:endParaRPr sz="1539" dirty="0">
              <a:solidFill>
                <a:srgbClr val="3174BA"/>
              </a:solidFill>
              <a:latin typeface="Raleway ExtraBold"/>
              <a:ea typeface="Raleway ExtraBold"/>
              <a:cs typeface="Raleway ExtraBold"/>
              <a:sym typeface="Raleway ExtraBold"/>
            </a:endParaRPr>
          </a:p>
        </p:txBody>
      </p:sp>
      <p:sp>
        <p:nvSpPr>
          <p:cNvPr id="79" name="Google Shape;79;p14"/>
          <p:cNvSpPr txBox="1"/>
          <p:nvPr/>
        </p:nvSpPr>
        <p:spPr>
          <a:xfrm>
            <a:off x="1954995" y="4444132"/>
            <a:ext cx="5218894" cy="643991"/>
          </a:xfrm>
          <a:prstGeom prst="rect">
            <a:avLst/>
          </a:prstGeom>
          <a:noFill/>
          <a:ln>
            <a:noFill/>
          </a:ln>
        </p:spPr>
        <p:txBody>
          <a:bodyPr spcFirstLastPara="1" wrap="square" lIns="78190" tIns="78190" rIns="78190" bIns="78190" anchor="t" anchorCtr="0">
            <a:noAutofit/>
          </a:bodyPr>
          <a:lstStyle/>
          <a:p>
            <a:endParaRPr sz="1539"/>
          </a:p>
        </p:txBody>
      </p:sp>
      <p:sp>
        <p:nvSpPr>
          <p:cNvPr id="80" name="Google Shape;80;p14"/>
          <p:cNvSpPr/>
          <p:nvPr/>
        </p:nvSpPr>
        <p:spPr>
          <a:xfrm>
            <a:off x="60591" y="3506297"/>
            <a:ext cx="8546841" cy="455393"/>
          </a:xfrm>
          <a:prstGeom prst="rect">
            <a:avLst/>
          </a:prstGeom>
          <a:solidFill>
            <a:srgbClr val="4FA0C1"/>
          </a:solidFill>
          <a:ln>
            <a:noFill/>
          </a:ln>
        </p:spPr>
        <p:txBody>
          <a:bodyPr spcFirstLastPara="1" wrap="square" lIns="78190" tIns="78190" rIns="78190" bIns="78190" anchor="ctr" anchorCtr="0">
            <a:noAutofit/>
          </a:bodyPr>
          <a:lstStyle/>
          <a:p>
            <a:endParaRPr sz="1539" dirty="0"/>
          </a:p>
        </p:txBody>
      </p:sp>
      <p:sp>
        <p:nvSpPr>
          <p:cNvPr id="81" name="Google Shape;81;p14"/>
          <p:cNvSpPr txBox="1"/>
          <p:nvPr/>
        </p:nvSpPr>
        <p:spPr>
          <a:xfrm>
            <a:off x="102637" y="3519698"/>
            <a:ext cx="5823984" cy="342172"/>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539" b="1" dirty="0">
                <a:solidFill>
                  <a:schemeClr val="lt1"/>
                </a:solidFill>
                <a:latin typeface="Prompt"/>
                <a:ea typeface="Prompt"/>
                <a:cs typeface="Prompt"/>
                <a:sym typeface="Prompt"/>
              </a:rPr>
              <a:t>ACTIVITY 1: </a:t>
            </a:r>
            <a:r>
              <a:rPr lang="en-GB" sz="1539" b="1" dirty="0">
                <a:solidFill>
                  <a:schemeClr val="lt1"/>
                </a:solidFill>
                <a:latin typeface="Prompt"/>
                <a:ea typeface="Prompt"/>
                <a:cs typeface="Prompt"/>
                <a:sym typeface="Prompt"/>
              </a:rPr>
              <a:t>- introduced by the teacher [ 10 minutes]  </a:t>
            </a:r>
            <a:endParaRPr sz="1539"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82" name="Google Shape;82;p14"/>
          <p:cNvSpPr txBox="1"/>
          <p:nvPr/>
        </p:nvSpPr>
        <p:spPr>
          <a:xfrm>
            <a:off x="51137" y="5619079"/>
            <a:ext cx="8469111" cy="643991"/>
          </a:xfrm>
          <a:prstGeom prst="rect">
            <a:avLst/>
          </a:prstGeom>
          <a:noFill/>
          <a:ln>
            <a:noFill/>
          </a:ln>
        </p:spPr>
        <p:txBody>
          <a:bodyPr spcFirstLastPara="1" wrap="square" lIns="78190" tIns="78190" rIns="78190" bIns="78190" anchor="t" anchorCtr="0">
            <a:noAutofit/>
          </a:bodyPr>
          <a:lstStyle/>
          <a:p>
            <a:r>
              <a:rPr lang="en-GB" sz="1200" b="1" dirty="0"/>
              <a:t>Reflecting in the new post </a:t>
            </a:r>
            <a:r>
              <a:rPr lang="en-GB" sz="1200" b="1" dirty="0" err="1"/>
              <a:t>Covid</a:t>
            </a:r>
            <a:r>
              <a:rPr lang="en-GB" sz="1200" b="1" dirty="0"/>
              <a:t> 19 world </a:t>
            </a:r>
          </a:p>
          <a:p>
            <a:r>
              <a:rPr lang="en-GB" sz="1200" dirty="0"/>
              <a:t> </a:t>
            </a:r>
            <a:r>
              <a:rPr lang="en-GB" sz="1200" b="1" dirty="0"/>
              <a:t>How do these 4 principles fit with your priorities for building back better for the future? </a:t>
            </a:r>
          </a:p>
        </p:txBody>
      </p:sp>
      <p:sp>
        <p:nvSpPr>
          <p:cNvPr id="83" name="Google Shape;83;p14"/>
          <p:cNvSpPr/>
          <p:nvPr/>
        </p:nvSpPr>
        <p:spPr>
          <a:xfrm>
            <a:off x="39403" y="4837579"/>
            <a:ext cx="8520611" cy="627660"/>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84" name="Google Shape;84;p14"/>
          <p:cNvSpPr txBox="1"/>
          <p:nvPr/>
        </p:nvSpPr>
        <p:spPr>
          <a:xfrm>
            <a:off x="51137" y="5404582"/>
            <a:ext cx="5686293" cy="619111"/>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400" b="1" dirty="0">
                <a:latin typeface="Prompt"/>
                <a:ea typeface="Prompt"/>
                <a:cs typeface="Prompt"/>
                <a:sym typeface="Prompt"/>
              </a:rPr>
              <a:t>ACTIVITY 2   10 minutes </a:t>
            </a:r>
            <a:endParaRPr sz="1400" b="1" dirty="0">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85" name="Google Shape;85;p14"/>
          <p:cNvSpPr txBox="1"/>
          <p:nvPr/>
        </p:nvSpPr>
        <p:spPr>
          <a:xfrm>
            <a:off x="51137" y="3964103"/>
            <a:ext cx="8421059" cy="856120"/>
          </a:xfrm>
          <a:prstGeom prst="rect">
            <a:avLst/>
          </a:prstGeom>
          <a:noFill/>
          <a:ln>
            <a:noFill/>
          </a:ln>
        </p:spPr>
        <p:txBody>
          <a:bodyPr spcFirstLastPara="1" wrap="square" lIns="78190" tIns="78190" rIns="78190" bIns="78190" anchor="t" anchorCtr="0">
            <a:noAutofit/>
          </a:bodyPr>
          <a:lstStyle/>
          <a:p>
            <a:r>
              <a:rPr lang="en-GB" sz="1200" b="1" dirty="0"/>
              <a:t>Activity 0ne Think- Pair- Share </a:t>
            </a:r>
            <a:r>
              <a:rPr lang="en-GB" sz="1200" dirty="0"/>
              <a:t> </a:t>
            </a:r>
            <a:r>
              <a:rPr lang="en-GB" sz="1200" b="1" dirty="0"/>
              <a:t>Discuss with a partner:  ‘ What does Build Back better mean?’  slide 8 </a:t>
            </a:r>
          </a:p>
          <a:p>
            <a:r>
              <a:rPr lang="en-GB" sz="1200" dirty="0"/>
              <a:t>Consider this as a question for both the UK and the world.</a:t>
            </a:r>
          </a:p>
          <a:p>
            <a:r>
              <a:rPr lang="en-GB" sz="1200" dirty="0"/>
              <a:t>What are your 3 priorities for the future.</a:t>
            </a:r>
          </a:p>
          <a:p>
            <a:r>
              <a:rPr lang="en-GB" sz="1200" dirty="0"/>
              <a:t>Now join another pair and share your thoughts </a:t>
            </a:r>
          </a:p>
          <a:p>
            <a:pPr>
              <a:buClr>
                <a:srgbClr val="000000"/>
              </a:buClr>
              <a:buSzPts val="1100"/>
            </a:pPr>
            <a:endParaRPr lang="en-GB" sz="1200" i="1" dirty="0">
              <a:latin typeface="Raleway ExtraBold"/>
            </a:endParaRPr>
          </a:p>
          <a:p>
            <a:pPr>
              <a:buClr>
                <a:srgbClr val="000000"/>
              </a:buClr>
              <a:buSzPts val="1100"/>
            </a:pPr>
            <a:r>
              <a:rPr lang="en-GB" sz="1200" dirty="0">
                <a:solidFill>
                  <a:schemeClr val="bg1"/>
                </a:solidFill>
                <a:latin typeface="Raleway ExtraBold" panose="020B0604020202020204" charset="0"/>
                <a:ea typeface="Calibri"/>
                <a:cs typeface="Times New Roman"/>
              </a:rPr>
              <a:t>Teacher  introduces or revisits the SDGS, shows pupils the 17 targets and the key principles- slides 9, 10, 11  </a:t>
            </a:r>
            <a:r>
              <a:rPr lang="en-GB" sz="1200" b="1" dirty="0">
                <a:solidFill>
                  <a:schemeClr val="bg1"/>
                </a:solidFill>
                <a:latin typeface="Raleway ExtraBold"/>
                <a:ea typeface="Calibri"/>
                <a:cs typeface="Times New Roman"/>
              </a:rPr>
              <a:t>[10 minutes] </a:t>
            </a:r>
          </a:p>
        </p:txBody>
      </p:sp>
      <p:sp>
        <p:nvSpPr>
          <p:cNvPr id="86" name="Google Shape;86;p14"/>
          <p:cNvSpPr txBox="1"/>
          <p:nvPr/>
        </p:nvSpPr>
        <p:spPr>
          <a:xfrm>
            <a:off x="7784205" y="3073790"/>
            <a:ext cx="2407654" cy="3106038"/>
          </a:xfrm>
          <a:prstGeom prst="rect">
            <a:avLst/>
          </a:prstGeom>
          <a:noFill/>
          <a:ln>
            <a:noFill/>
          </a:ln>
        </p:spPr>
        <p:txBody>
          <a:bodyPr spcFirstLastPara="1" wrap="square" lIns="78190" tIns="78190" rIns="78190" bIns="78190" anchor="t" anchorCtr="0">
            <a:noAutofit/>
          </a:bodyPr>
          <a:lstStyle/>
          <a:p>
            <a:pPr algn="r"/>
            <a:endParaRPr sz="1539"/>
          </a:p>
        </p:txBody>
      </p:sp>
      <p:sp>
        <p:nvSpPr>
          <p:cNvPr id="87" name="Google Shape;87;p14"/>
          <p:cNvSpPr txBox="1"/>
          <p:nvPr/>
        </p:nvSpPr>
        <p:spPr>
          <a:xfrm>
            <a:off x="1278531" y="1302744"/>
            <a:ext cx="7281483" cy="1200889"/>
          </a:xfrm>
          <a:prstGeom prst="rect">
            <a:avLst/>
          </a:prstGeom>
          <a:noFill/>
          <a:ln>
            <a:noFill/>
          </a:ln>
        </p:spPr>
        <p:txBody>
          <a:bodyPr spcFirstLastPara="1" wrap="square" lIns="78190" tIns="78190" rIns="78190" bIns="78190" anchor="t" anchorCtr="0">
            <a:noAutofit/>
          </a:bodyPr>
          <a:lstStyle/>
          <a:p>
            <a:r>
              <a:rPr lang="en-GB" sz="1100" b="1" dirty="0">
                <a:solidFill>
                  <a:srgbClr val="595959"/>
                </a:solidFill>
                <a:latin typeface="Raleway"/>
                <a:cs typeface="Arial" pitchFamily="34" charset="0"/>
              </a:rPr>
              <a:t>Students will be able to:</a:t>
            </a:r>
          </a:p>
          <a:p>
            <a:pPr marL="457200" indent="-457200">
              <a:buFont typeface="Arial" panose="020B0604020202020204" pitchFamily="34" charset="0"/>
              <a:buChar char="•"/>
            </a:pPr>
            <a:r>
              <a:rPr lang="en-GB" sz="1100" dirty="0">
                <a:solidFill>
                  <a:srgbClr val="595959"/>
                </a:solidFill>
                <a:latin typeface="Raleway"/>
                <a:cs typeface="Arial" pitchFamily="34" charset="0"/>
              </a:rPr>
              <a:t>Reflect on the ways that  people across the planet are living interconnected </a:t>
            </a:r>
            <a:r>
              <a:rPr lang="en-GB" sz="1100" dirty="0" err="1">
                <a:solidFill>
                  <a:srgbClr val="595959"/>
                </a:solidFill>
                <a:latin typeface="Raleway"/>
                <a:cs typeface="Arial" pitchFamily="34" charset="0"/>
              </a:rPr>
              <a:t>lifes</a:t>
            </a:r>
            <a:r>
              <a:rPr lang="en-GB" sz="1100" dirty="0">
                <a:solidFill>
                  <a:srgbClr val="595959"/>
                </a:solidFill>
                <a:latin typeface="Raleway"/>
                <a:cs typeface="Arial" pitchFamily="34" charset="0"/>
              </a:rPr>
              <a:t> .</a:t>
            </a:r>
          </a:p>
          <a:p>
            <a:pPr marL="457200" indent="-457200">
              <a:buFont typeface="Arial" panose="020B0604020202020204" pitchFamily="34" charset="0"/>
              <a:buChar char="•"/>
            </a:pPr>
            <a:r>
              <a:rPr lang="en-GB" sz="1100" dirty="0">
                <a:solidFill>
                  <a:srgbClr val="595959"/>
                </a:solidFill>
                <a:latin typeface="Raleway"/>
                <a:cs typeface="Arial" pitchFamily="34" charset="0"/>
              </a:rPr>
              <a:t>Develop opinions on the statement ‘ build back better’.</a:t>
            </a:r>
          </a:p>
          <a:p>
            <a:pPr marL="457200" indent="-457200">
              <a:buFont typeface="Arial" panose="020B0604020202020204" pitchFamily="34" charset="0"/>
              <a:buChar char="•"/>
            </a:pPr>
            <a:r>
              <a:rPr lang="en-GB" sz="1100" dirty="0">
                <a:solidFill>
                  <a:srgbClr val="595959"/>
                </a:solidFill>
                <a:latin typeface="Raleway"/>
                <a:cs typeface="Arial" pitchFamily="34" charset="0"/>
              </a:rPr>
              <a:t>Make connections between the Sustainable Development Goals  and the impact of </a:t>
            </a:r>
            <a:r>
              <a:rPr lang="en-GB" sz="1100" dirty="0" err="1">
                <a:solidFill>
                  <a:srgbClr val="595959"/>
                </a:solidFill>
                <a:latin typeface="Raleway"/>
                <a:cs typeface="Arial" pitchFamily="34" charset="0"/>
              </a:rPr>
              <a:t>Covid</a:t>
            </a:r>
            <a:r>
              <a:rPr lang="en-GB" sz="1100" dirty="0">
                <a:solidFill>
                  <a:srgbClr val="595959"/>
                </a:solidFill>
                <a:latin typeface="Raleway"/>
                <a:cs typeface="Arial" pitchFamily="34" charset="0"/>
              </a:rPr>
              <a:t> 19.</a:t>
            </a:r>
          </a:p>
          <a:p>
            <a:pPr marL="457200" indent="-457200">
              <a:buFont typeface="Arial" panose="020B0604020202020204" pitchFamily="34" charset="0"/>
              <a:buChar char="•"/>
            </a:pPr>
            <a:r>
              <a:rPr lang="en-GB" sz="1100" dirty="0">
                <a:solidFill>
                  <a:srgbClr val="595959"/>
                </a:solidFill>
                <a:latin typeface="Raleway"/>
                <a:cs typeface="Arial" pitchFamily="34" charset="0"/>
              </a:rPr>
              <a:t>Reflect on their own key principles about planning for a better future using the UN themes and the 5 Ps used by the UN [ people, prosperity,  planet, peace and partnerships.   </a:t>
            </a:r>
          </a:p>
        </p:txBody>
      </p:sp>
      <p:sp>
        <p:nvSpPr>
          <p:cNvPr id="88" name="Google Shape;88;p14"/>
          <p:cNvSpPr/>
          <p:nvPr/>
        </p:nvSpPr>
        <p:spPr>
          <a:xfrm rot="10800000" flipH="1" flipV="1">
            <a:off x="102637" y="989949"/>
            <a:ext cx="8546841"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89" name="Google Shape;89;p14"/>
          <p:cNvSpPr/>
          <p:nvPr/>
        </p:nvSpPr>
        <p:spPr>
          <a:xfrm rot="10800000" flipH="1">
            <a:off x="102637" y="2474811"/>
            <a:ext cx="8546841" cy="179077"/>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90" name="Google Shape;90;p14"/>
          <p:cNvSpPr txBox="1"/>
          <p:nvPr/>
        </p:nvSpPr>
        <p:spPr>
          <a:xfrm>
            <a:off x="6295009" y="514461"/>
            <a:ext cx="1379321" cy="446945"/>
          </a:xfrm>
          <a:prstGeom prst="rect">
            <a:avLst/>
          </a:prstGeom>
          <a:noFill/>
          <a:ln>
            <a:noFill/>
          </a:ln>
        </p:spPr>
        <p:txBody>
          <a:bodyPr spcFirstLastPara="1" wrap="square" lIns="78190" tIns="78190" rIns="78190" bIns="78190" anchor="t" anchorCtr="0">
            <a:noAutofit/>
          </a:bodyPr>
          <a:lstStyle/>
          <a:p>
            <a:endParaRPr sz="1881" b="1" dirty="0">
              <a:solidFill>
                <a:srgbClr val="595959"/>
              </a:solidFill>
              <a:latin typeface="Prompt"/>
              <a:ea typeface="Prompt"/>
              <a:cs typeface="Prompt"/>
              <a:sym typeface="Prompt"/>
            </a:endParaRPr>
          </a:p>
        </p:txBody>
      </p:sp>
      <p:sp>
        <p:nvSpPr>
          <p:cNvPr id="91" name="Google Shape;91;p14"/>
          <p:cNvSpPr txBox="1"/>
          <p:nvPr/>
        </p:nvSpPr>
        <p:spPr>
          <a:xfrm>
            <a:off x="9394933" y="1256412"/>
            <a:ext cx="1606899" cy="549573"/>
          </a:xfrm>
          <a:prstGeom prst="rect">
            <a:avLst/>
          </a:prstGeom>
          <a:noFill/>
          <a:ln>
            <a:noFill/>
          </a:ln>
        </p:spPr>
        <p:txBody>
          <a:bodyPr spcFirstLastPara="1" wrap="square" lIns="78190" tIns="78190" rIns="78190" bIns="78190" anchor="t" anchorCtr="0">
            <a:noAutofit/>
          </a:bodyPr>
          <a:lstStyle/>
          <a:p>
            <a:pPr algn="r">
              <a:buClr>
                <a:srgbClr val="000000"/>
              </a:buClr>
              <a:buSzPts val="1100"/>
            </a:pPr>
            <a:r>
              <a:rPr lang="it" sz="1539" b="1" i="1" dirty="0">
                <a:solidFill>
                  <a:srgbClr val="4FA0C1"/>
                </a:solidFill>
                <a:latin typeface="Prompt"/>
                <a:ea typeface="Prompt"/>
                <a:cs typeface="Prompt"/>
                <a:sym typeface="Prompt"/>
              </a:rPr>
              <a:t>FROM THE SAT</a:t>
            </a:r>
            <a:endParaRPr sz="1539" b="1" i="1" dirty="0">
              <a:solidFill>
                <a:srgbClr val="4FA0C1"/>
              </a:solidFill>
              <a:latin typeface="Prompt"/>
              <a:ea typeface="Prompt"/>
              <a:cs typeface="Prompt"/>
              <a:sym typeface="Prompt"/>
            </a:endParaRPr>
          </a:p>
          <a:p>
            <a:pPr>
              <a:buClr>
                <a:srgbClr val="000000"/>
              </a:buClr>
              <a:buSzPts val="1400"/>
            </a:pPr>
            <a:endParaRPr sz="941" b="1" dirty="0">
              <a:solidFill>
                <a:srgbClr val="3174BA"/>
              </a:solidFill>
              <a:latin typeface="Prompt"/>
              <a:ea typeface="Prompt"/>
              <a:cs typeface="Prompt"/>
              <a:sym typeface="Prompt"/>
            </a:endParaRPr>
          </a:p>
        </p:txBody>
      </p:sp>
      <p:sp>
        <p:nvSpPr>
          <p:cNvPr id="92" name="Google Shape;92;p14"/>
          <p:cNvSpPr txBox="1"/>
          <p:nvPr/>
        </p:nvSpPr>
        <p:spPr>
          <a:xfrm>
            <a:off x="9092351" y="1613651"/>
            <a:ext cx="2086474" cy="4100487"/>
          </a:xfrm>
          <a:prstGeom prst="rect">
            <a:avLst/>
          </a:prstGeom>
          <a:noFill/>
          <a:ln>
            <a:noFill/>
          </a:ln>
        </p:spPr>
        <p:txBody>
          <a:bodyPr spcFirstLastPara="1" wrap="square" lIns="78190" tIns="78190" rIns="78190" bIns="78190" anchor="t" anchorCtr="0">
            <a:noAutofit/>
          </a:bodyPr>
          <a:lstStyle/>
          <a:p>
            <a:pPr algn="r">
              <a:buClr>
                <a:srgbClr val="000000"/>
              </a:buClr>
              <a:buSzPts val="1100"/>
            </a:pPr>
            <a:r>
              <a:rPr lang="it" sz="941" b="1" i="1" dirty="0">
                <a:solidFill>
                  <a:srgbClr val="4FA0C1"/>
                </a:solidFill>
                <a:latin typeface="Prompt"/>
                <a:ea typeface="Prompt"/>
                <a:cs typeface="Prompt"/>
                <a:sym typeface="Prompt"/>
              </a:rPr>
              <a:t>BIG IDEA</a:t>
            </a:r>
            <a:endParaRPr sz="941" b="1" i="1" dirty="0">
              <a:solidFill>
                <a:srgbClr val="4FA0C1"/>
              </a:solidFill>
              <a:latin typeface="Prompt"/>
              <a:ea typeface="Prompt"/>
              <a:cs typeface="Prompt"/>
              <a:sym typeface="Prompt"/>
            </a:endParaRPr>
          </a:p>
          <a:p>
            <a:pPr algn="r">
              <a:buClr>
                <a:srgbClr val="000000"/>
              </a:buClr>
              <a:buSzPts val="1100"/>
            </a:pPr>
            <a:r>
              <a:rPr lang="it" sz="1050" b="1" i="1" dirty="0">
                <a:solidFill>
                  <a:srgbClr val="4FA0C1"/>
                </a:solidFill>
                <a:latin typeface="Prompt"/>
                <a:ea typeface="Prompt"/>
                <a:cs typeface="Prompt"/>
                <a:sym typeface="Prompt"/>
              </a:rPr>
              <a:t>WHAT IS IT</a:t>
            </a:r>
            <a:endParaRPr sz="1050" b="1" i="1" dirty="0">
              <a:solidFill>
                <a:srgbClr val="4FA0C1"/>
              </a:solidFill>
              <a:latin typeface="Prompt"/>
              <a:ea typeface="Prompt"/>
              <a:cs typeface="Prompt"/>
              <a:sym typeface="Prompt"/>
            </a:endParaRPr>
          </a:p>
          <a:p>
            <a:pPr>
              <a:buClr>
                <a:srgbClr val="000000"/>
              </a:buClr>
              <a:buSzPts val="1400"/>
            </a:pPr>
            <a:endParaRPr sz="1539" b="1" dirty="0">
              <a:solidFill>
                <a:srgbClr val="4FA0C1"/>
              </a:solidFill>
              <a:latin typeface="Prompt"/>
              <a:ea typeface="Prompt"/>
              <a:cs typeface="Prompt"/>
              <a:sym typeface="Prompt"/>
            </a:endParaRPr>
          </a:p>
        </p:txBody>
      </p:sp>
      <p:sp>
        <p:nvSpPr>
          <p:cNvPr id="95" name="Google Shape;95;p14"/>
          <p:cNvSpPr txBox="1"/>
          <p:nvPr/>
        </p:nvSpPr>
        <p:spPr>
          <a:xfrm>
            <a:off x="305362" y="191751"/>
            <a:ext cx="9495586"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400" b="1" dirty="0">
                <a:solidFill>
                  <a:srgbClr val="4FA0C1"/>
                </a:solidFill>
                <a:latin typeface="Raleway  "/>
                <a:ea typeface="Prompt"/>
                <a:cs typeface="Prompt"/>
                <a:sym typeface="Prompt"/>
              </a:rPr>
              <a:t>// INTERNATIONAL INEQUALITIES //</a:t>
            </a:r>
            <a:r>
              <a:rPr lang="it" sz="1400" b="1" dirty="0">
                <a:solidFill>
                  <a:schemeClr val="accent5"/>
                </a:solidFill>
                <a:latin typeface="Raleway  "/>
                <a:ea typeface="Prompt"/>
                <a:cs typeface="Prompt"/>
                <a:sym typeface="Prompt"/>
              </a:rPr>
              <a:t>Teaching Learning Unit </a:t>
            </a:r>
            <a:r>
              <a:rPr lang="en-GB" sz="1400" b="1" dirty="0">
                <a:solidFill>
                  <a:schemeClr val="tx2"/>
                </a:solidFill>
                <a:latin typeface="Raleway  "/>
                <a:ea typeface="Prompt"/>
                <a:cs typeface="Prompt"/>
                <a:sym typeface="Prompt"/>
              </a:rPr>
              <a:t>Responding to  the Global Pandemic</a:t>
            </a:r>
          </a:p>
          <a:p>
            <a:pPr>
              <a:buClr>
                <a:srgbClr val="000000"/>
              </a:buClr>
              <a:buSzPts val="1400"/>
            </a:pPr>
            <a:r>
              <a:rPr lang="en-GB" sz="1400" b="1" dirty="0">
                <a:solidFill>
                  <a:schemeClr val="tx2"/>
                </a:solidFill>
                <a:latin typeface="Raleway  "/>
                <a:ea typeface="Prompt"/>
                <a:cs typeface="Prompt"/>
                <a:sym typeface="Prompt"/>
              </a:rPr>
              <a:t>Lesson 1 Meeting the SDG targets of 2030 ‘</a:t>
            </a:r>
            <a:r>
              <a:rPr lang="en-GB" sz="1200" dirty="0">
                <a:solidFill>
                  <a:schemeClr val="tx2"/>
                </a:solidFill>
                <a:latin typeface="Raleway  "/>
              </a:rPr>
              <a:t>Build Back Better’- A Global Response to </a:t>
            </a:r>
            <a:r>
              <a:rPr lang="en-GB" sz="1200" dirty="0" err="1">
                <a:solidFill>
                  <a:schemeClr val="tx2"/>
                </a:solidFill>
                <a:latin typeface="Raleway  "/>
              </a:rPr>
              <a:t>Covid</a:t>
            </a:r>
            <a:r>
              <a:rPr lang="en-GB" sz="1200" dirty="0">
                <a:solidFill>
                  <a:schemeClr val="tx2"/>
                </a:solidFill>
                <a:latin typeface="Raleway  "/>
              </a:rPr>
              <a:t> 19 </a:t>
            </a:r>
          </a:p>
          <a:p>
            <a:pPr>
              <a:buClr>
                <a:srgbClr val="000000"/>
              </a:buClr>
              <a:buSzPts val="1400"/>
            </a:pPr>
            <a:endParaRPr lang="en-GB" sz="1200" b="1" u="sng" dirty="0">
              <a:latin typeface="Raleway ExtraBold"/>
              <a:cs typeface="Arial" pitchFamily="34" charset="0"/>
            </a:endParaRPr>
          </a:p>
          <a:p>
            <a:pPr>
              <a:buClr>
                <a:srgbClr val="000000"/>
              </a:buClr>
              <a:buSzPts val="1100"/>
            </a:pPr>
            <a:endParaRPr sz="1197" dirty="0">
              <a:solidFill>
                <a:srgbClr val="4FA0C1"/>
              </a:solidFil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4"/>
          <p:cNvSpPr txBox="1"/>
          <p:nvPr/>
        </p:nvSpPr>
        <p:spPr>
          <a:xfrm>
            <a:off x="3029469" y="1739839"/>
            <a:ext cx="1606899" cy="844372"/>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sz="941">
              <a:solidFill>
                <a:schemeClr val="dk2"/>
              </a:solidFill>
              <a:latin typeface="Raleway ExtraBold"/>
              <a:ea typeface="Raleway ExtraBold"/>
              <a:cs typeface="Raleway ExtraBold"/>
              <a:sym typeface="Raleway ExtraBold"/>
            </a:endParaRPr>
          </a:p>
          <a:p>
            <a:pPr>
              <a:buClr>
                <a:srgbClr val="000000"/>
              </a:buClr>
              <a:buSzPts val="1400"/>
            </a:pPr>
            <a:endParaRPr sz="1197" b="1">
              <a:solidFill>
                <a:srgbClr val="3174BA"/>
              </a:solidFill>
              <a:latin typeface="Prompt"/>
              <a:ea typeface="Prompt"/>
              <a:cs typeface="Prompt"/>
              <a:sym typeface="Prompt"/>
            </a:endParaRPr>
          </a:p>
        </p:txBody>
      </p:sp>
      <p:pic>
        <p:nvPicPr>
          <p:cNvPr id="70" name="Google Shape;70;p14"/>
          <p:cNvPicPr preferRelativeResize="0"/>
          <p:nvPr/>
        </p:nvPicPr>
        <p:blipFill rotWithShape="1">
          <a:blip r:embed="rId3">
            <a:alphaModFix/>
          </a:blip>
          <a:srcRect/>
          <a:stretch/>
        </p:blipFill>
        <p:spPr>
          <a:xfrm>
            <a:off x="10408464" y="198383"/>
            <a:ext cx="1379321" cy="447003"/>
          </a:xfrm>
          <a:prstGeom prst="rect">
            <a:avLst/>
          </a:prstGeom>
          <a:noFill/>
          <a:ln>
            <a:noFill/>
          </a:ln>
        </p:spPr>
      </p:pic>
      <p:sp>
        <p:nvSpPr>
          <p:cNvPr id="79" name="Google Shape;79;p14"/>
          <p:cNvSpPr txBox="1"/>
          <p:nvPr/>
        </p:nvSpPr>
        <p:spPr>
          <a:xfrm>
            <a:off x="1954995" y="4444132"/>
            <a:ext cx="5218894" cy="643991"/>
          </a:xfrm>
          <a:prstGeom prst="rect">
            <a:avLst/>
          </a:prstGeom>
          <a:noFill/>
          <a:ln>
            <a:noFill/>
          </a:ln>
        </p:spPr>
        <p:txBody>
          <a:bodyPr spcFirstLastPara="1" wrap="square" lIns="78190" tIns="78190" rIns="78190" bIns="78190" anchor="t" anchorCtr="0">
            <a:noAutofit/>
          </a:bodyPr>
          <a:lstStyle/>
          <a:p>
            <a:endParaRPr sz="1539"/>
          </a:p>
        </p:txBody>
      </p:sp>
      <p:sp>
        <p:nvSpPr>
          <p:cNvPr id="80" name="Google Shape;80;p14"/>
          <p:cNvSpPr/>
          <p:nvPr/>
        </p:nvSpPr>
        <p:spPr>
          <a:xfrm>
            <a:off x="102637" y="1233329"/>
            <a:ext cx="8546841" cy="455393"/>
          </a:xfrm>
          <a:prstGeom prst="rect">
            <a:avLst/>
          </a:prstGeom>
          <a:solidFill>
            <a:srgbClr val="4FA0C1"/>
          </a:solidFill>
          <a:ln>
            <a:noFill/>
          </a:ln>
        </p:spPr>
        <p:txBody>
          <a:bodyPr spcFirstLastPara="1" wrap="square" lIns="78190" tIns="78190" rIns="78190" bIns="78190" anchor="ctr" anchorCtr="0">
            <a:noAutofit/>
          </a:bodyPr>
          <a:lstStyle/>
          <a:p>
            <a:endParaRPr sz="1539" dirty="0"/>
          </a:p>
        </p:txBody>
      </p:sp>
      <p:sp>
        <p:nvSpPr>
          <p:cNvPr id="81" name="Google Shape;81;p14"/>
          <p:cNvSpPr txBox="1"/>
          <p:nvPr/>
        </p:nvSpPr>
        <p:spPr>
          <a:xfrm>
            <a:off x="102637" y="3519698"/>
            <a:ext cx="5823984" cy="342172"/>
          </a:xfrm>
          <a:prstGeom prst="rect">
            <a:avLst/>
          </a:prstGeom>
          <a:noFill/>
          <a:ln>
            <a:noFill/>
          </a:ln>
        </p:spPr>
        <p:txBody>
          <a:bodyPr spcFirstLastPara="1" wrap="square" lIns="78190" tIns="78190" rIns="78190" bIns="78190" anchor="t" anchorCtr="0">
            <a:noAutofit/>
          </a:bodyPr>
          <a:lstStyle/>
          <a:p>
            <a:pPr>
              <a:buClr>
                <a:srgbClr val="000000"/>
              </a:buClr>
              <a:buSzPts val="1100"/>
            </a:pPr>
            <a:r>
              <a:rPr lang="it" sz="1539" b="1" dirty="0">
                <a:solidFill>
                  <a:schemeClr val="lt1"/>
                </a:solidFill>
                <a:latin typeface="Prompt"/>
                <a:ea typeface="Prompt"/>
                <a:cs typeface="Prompt"/>
                <a:sym typeface="Prompt"/>
              </a:rPr>
              <a:t>ACTIVITY 1: </a:t>
            </a:r>
            <a:r>
              <a:rPr lang="en-GB" sz="1539" b="1" dirty="0">
                <a:solidFill>
                  <a:schemeClr val="lt1"/>
                </a:solidFill>
                <a:latin typeface="Prompt"/>
                <a:ea typeface="Prompt"/>
                <a:cs typeface="Prompt"/>
                <a:sym typeface="Prompt"/>
              </a:rPr>
              <a:t>- introduced by the teacher [ 10 minutes]  </a:t>
            </a:r>
            <a:endParaRPr sz="1539" b="1" dirty="0">
              <a:solidFill>
                <a:schemeClr val="lt1"/>
              </a:solidFill>
              <a:latin typeface="Prompt"/>
              <a:ea typeface="Prompt"/>
              <a:cs typeface="Prompt"/>
              <a:sym typeface="Prompt"/>
            </a:endParaRPr>
          </a:p>
          <a:p>
            <a:pPr>
              <a:buClr>
                <a:srgbClr val="000000"/>
              </a:buClr>
              <a:buSzPts val="1400"/>
            </a:pPr>
            <a:endParaRPr sz="1197" b="1" dirty="0">
              <a:solidFill>
                <a:srgbClr val="3174BA"/>
              </a:solidFill>
              <a:latin typeface="Prompt"/>
              <a:ea typeface="Prompt"/>
              <a:cs typeface="Prompt"/>
              <a:sym typeface="Prompt"/>
            </a:endParaRPr>
          </a:p>
        </p:txBody>
      </p:sp>
      <p:sp>
        <p:nvSpPr>
          <p:cNvPr id="82" name="Google Shape;82;p14"/>
          <p:cNvSpPr txBox="1"/>
          <p:nvPr/>
        </p:nvSpPr>
        <p:spPr>
          <a:xfrm>
            <a:off x="51137" y="5619079"/>
            <a:ext cx="8469111" cy="643991"/>
          </a:xfrm>
          <a:prstGeom prst="rect">
            <a:avLst/>
          </a:prstGeom>
          <a:noFill/>
          <a:ln>
            <a:noFill/>
          </a:ln>
        </p:spPr>
        <p:txBody>
          <a:bodyPr spcFirstLastPara="1" wrap="square" lIns="78190" tIns="78190" rIns="78190" bIns="78190" anchor="t" anchorCtr="0">
            <a:noAutofit/>
          </a:bodyPr>
          <a:lstStyle/>
          <a:p>
            <a:endParaRPr lang="en-GB" sz="1200" b="1" dirty="0"/>
          </a:p>
        </p:txBody>
      </p:sp>
      <p:sp>
        <p:nvSpPr>
          <p:cNvPr id="83" name="Google Shape;83;p14"/>
          <p:cNvSpPr/>
          <p:nvPr/>
        </p:nvSpPr>
        <p:spPr>
          <a:xfrm>
            <a:off x="51137" y="3483630"/>
            <a:ext cx="8520611" cy="1193636"/>
          </a:xfrm>
          <a:prstGeom prst="rect">
            <a:avLst/>
          </a:prstGeom>
          <a:solidFill>
            <a:srgbClr val="4FA0C1"/>
          </a:solidFill>
          <a:ln>
            <a:noFill/>
          </a:ln>
        </p:spPr>
        <p:txBody>
          <a:bodyPr spcFirstLastPara="1" wrap="square" lIns="78190" tIns="78190" rIns="78190" bIns="78190" anchor="ctr" anchorCtr="0">
            <a:noAutofit/>
          </a:bodyPr>
          <a:lstStyle/>
          <a:p>
            <a:pPr algn="ctr"/>
            <a:r>
              <a:rPr lang="en-GB" sz="1600" b="1" dirty="0">
                <a:solidFill>
                  <a:schemeClr val="tx2"/>
                </a:solidFill>
                <a:latin typeface="Raleway ExtraBold"/>
              </a:rPr>
              <a:t>Reflection 5 minutes </a:t>
            </a:r>
          </a:p>
          <a:p>
            <a:pPr algn="ctr"/>
            <a:r>
              <a:rPr lang="en-GB" sz="1600" b="1" dirty="0">
                <a:solidFill>
                  <a:schemeClr val="tx2"/>
                </a:solidFill>
                <a:latin typeface="Raleway ExtraBold"/>
              </a:rPr>
              <a:t>Write your one wish for the future on a post it note and share with a friend before you leave the classroom today </a:t>
            </a:r>
          </a:p>
        </p:txBody>
      </p:sp>
      <p:sp>
        <p:nvSpPr>
          <p:cNvPr id="84" name="Google Shape;84;p14"/>
          <p:cNvSpPr txBox="1"/>
          <p:nvPr/>
        </p:nvSpPr>
        <p:spPr>
          <a:xfrm>
            <a:off x="51137" y="5404582"/>
            <a:ext cx="5686293" cy="619111"/>
          </a:xfrm>
          <a:prstGeom prst="rect">
            <a:avLst/>
          </a:prstGeom>
          <a:noFill/>
          <a:ln>
            <a:noFill/>
          </a:ln>
        </p:spPr>
        <p:txBody>
          <a:bodyPr spcFirstLastPara="1" wrap="square" lIns="78190" tIns="78190" rIns="78190" bIns="78190" anchor="t" anchorCtr="0">
            <a:noAutofit/>
          </a:bodyPr>
          <a:lstStyle/>
          <a:p>
            <a:pPr>
              <a:buClr>
                <a:srgbClr val="000000"/>
              </a:buClr>
              <a:buSzPts val="1400"/>
            </a:pPr>
            <a:endParaRPr sz="1197" b="1" dirty="0">
              <a:solidFill>
                <a:srgbClr val="3174BA"/>
              </a:solidFill>
              <a:latin typeface="Prompt"/>
              <a:ea typeface="Prompt"/>
              <a:cs typeface="Prompt"/>
              <a:sym typeface="Prompt"/>
            </a:endParaRPr>
          </a:p>
        </p:txBody>
      </p:sp>
      <p:sp>
        <p:nvSpPr>
          <p:cNvPr id="85" name="Google Shape;85;p14"/>
          <p:cNvSpPr txBox="1"/>
          <p:nvPr/>
        </p:nvSpPr>
        <p:spPr>
          <a:xfrm>
            <a:off x="208435" y="3611999"/>
            <a:ext cx="8421059" cy="856120"/>
          </a:xfrm>
          <a:prstGeom prst="rect">
            <a:avLst/>
          </a:prstGeom>
          <a:noFill/>
          <a:ln>
            <a:noFill/>
          </a:ln>
        </p:spPr>
        <p:txBody>
          <a:bodyPr spcFirstLastPara="1" wrap="square" lIns="78190" tIns="78190" rIns="78190" bIns="78190" anchor="t" anchorCtr="0">
            <a:noAutofit/>
          </a:bodyPr>
          <a:lstStyle/>
          <a:p>
            <a:pPr>
              <a:buClr>
                <a:srgbClr val="000000"/>
              </a:buClr>
              <a:buSzPts val="1100"/>
            </a:pPr>
            <a:endParaRPr lang="en-GB" sz="1200" b="1" dirty="0">
              <a:solidFill>
                <a:schemeClr val="bg1"/>
              </a:solidFill>
              <a:latin typeface="Raleway ExtraBold"/>
              <a:ea typeface="Calibri"/>
              <a:cs typeface="Times New Roman"/>
            </a:endParaRPr>
          </a:p>
        </p:txBody>
      </p:sp>
      <p:sp>
        <p:nvSpPr>
          <p:cNvPr id="88" name="Google Shape;88;p14"/>
          <p:cNvSpPr/>
          <p:nvPr/>
        </p:nvSpPr>
        <p:spPr>
          <a:xfrm rot="10800000" flipH="1" flipV="1">
            <a:off x="102637" y="989949"/>
            <a:ext cx="8546841" cy="45719"/>
          </a:xfrm>
          <a:prstGeom prst="rect">
            <a:avLst/>
          </a:prstGeom>
          <a:solidFill>
            <a:srgbClr val="4FA0C1"/>
          </a:solidFill>
          <a:ln>
            <a:noFill/>
          </a:ln>
        </p:spPr>
        <p:txBody>
          <a:bodyPr spcFirstLastPara="1" wrap="square" lIns="78190" tIns="78190" rIns="78190" bIns="78190" anchor="ctr" anchorCtr="0">
            <a:noAutofit/>
          </a:bodyPr>
          <a:lstStyle/>
          <a:p>
            <a:endParaRPr sz="1539"/>
          </a:p>
        </p:txBody>
      </p:sp>
      <p:sp>
        <p:nvSpPr>
          <p:cNvPr id="90" name="Google Shape;90;p14"/>
          <p:cNvSpPr txBox="1"/>
          <p:nvPr/>
        </p:nvSpPr>
        <p:spPr>
          <a:xfrm>
            <a:off x="6295009" y="514461"/>
            <a:ext cx="1379321" cy="446945"/>
          </a:xfrm>
          <a:prstGeom prst="rect">
            <a:avLst/>
          </a:prstGeom>
          <a:noFill/>
          <a:ln>
            <a:noFill/>
          </a:ln>
        </p:spPr>
        <p:txBody>
          <a:bodyPr spcFirstLastPara="1" wrap="square" lIns="78190" tIns="78190" rIns="78190" bIns="78190" anchor="t" anchorCtr="0">
            <a:noAutofit/>
          </a:bodyPr>
          <a:lstStyle/>
          <a:p>
            <a:endParaRPr sz="1881" b="1" dirty="0">
              <a:solidFill>
                <a:srgbClr val="595959"/>
              </a:solidFill>
              <a:latin typeface="Prompt"/>
              <a:ea typeface="Prompt"/>
              <a:cs typeface="Prompt"/>
              <a:sym typeface="Prompt"/>
            </a:endParaRPr>
          </a:p>
        </p:txBody>
      </p:sp>
      <p:sp>
        <p:nvSpPr>
          <p:cNvPr id="91" name="Google Shape;91;p14"/>
          <p:cNvSpPr txBox="1"/>
          <p:nvPr/>
        </p:nvSpPr>
        <p:spPr>
          <a:xfrm>
            <a:off x="8669462" y="760882"/>
            <a:ext cx="3320375" cy="549573"/>
          </a:xfrm>
          <a:prstGeom prst="rect">
            <a:avLst/>
          </a:prstGeom>
          <a:noFill/>
          <a:ln>
            <a:noFill/>
          </a:ln>
        </p:spPr>
        <p:txBody>
          <a:bodyPr spcFirstLastPara="1" wrap="square" lIns="78190" tIns="78190" rIns="78190" bIns="78190" anchor="t" anchorCtr="0">
            <a:noAutofit/>
          </a:bodyPr>
          <a:lstStyle/>
          <a:p>
            <a:pPr algn="r">
              <a:buClr>
                <a:srgbClr val="000000"/>
              </a:buClr>
              <a:buSzPts val="1100"/>
            </a:pPr>
            <a:r>
              <a:rPr lang="it" b="1" i="1" dirty="0">
                <a:solidFill>
                  <a:srgbClr val="4FA0C1"/>
                </a:solidFill>
                <a:latin typeface="Raleway ExtraBold" panose="020B0604020202020204"/>
                <a:ea typeface="Prompt"/>
                <a:cs typeface="Prompt"/>
                <a:sym typeface="Prompt"/>
              </a:rPr>
              <a:t>FROM THE SAT The Big Ideas </a:t>
            </a:r>
            <a:endParaRPr b="1" i="1" dirty="0">
              <a:solidFill>
                <a:srgbClr val="4FA0C1"/>
              </a:solidFill>
              <a:latin typeface="Raleway ExtraBold" panose="020B0604020202020204"/>
              <a:ea typeface="Prompt"/>
              <a:cs typeface="Prompt"/>
              <a:sym typeface="Prompt"/>
            </a:endParaRPr>
          </a:p>
          <a:p>
            <a:pPr>
              <a:buClr>
                <a:srgbClr val="000000"/>
              </a:buClr>
              <a:buSzPts val="1400"/>
            </a:pPr>
            <a:endParaRPr sz="941" b="1" dirty="0">
              <a:solidFill>
                <a:srgbClr val="3174BA"/>
              </a:solidFill>
              <a:latin typeface="Prompt"/>
              <a:ea typeface="Prompt"/>
              <a:cs typeface="Prompt"/>
              <a:sym typeface="Prompt"/>
            </a:endParaRPr>
          </a:p>
        </p:txBody>
      </p:sp>
      <p:sp>
        <p:nvSpPr>
          <p:cNvPr id="92" name="Google Shape;92;p14"/>
          <p:cNvSpPr txBox="1"/>
          <p:nvPr/>
        </p:nvSpPr>
        <p:spPr>
          <a:xfrm>
            <a:off x="8649478" y="1110818"/>
            <a:ext cx="3439884" cy="5548799"/>
          </a:xfrm>
          <a:prstGeom prst="rect">
            <a:avLst/>
          </a:prstGeom>
          <a:noFill/>
          <a:ln>
            <a:noFill/>
          </a:ln>
        </p:spPr>
        <p:txBody>
          <a:bodyPr spcFirstLastPara="1" wrap="square" lIns="78190" tIns="78190" rIns="78190" bIns="78190" anchor="t" anchorCtr="0">
            <a:noAutofit/>
          </a:bodyPr>
          <a:lstStyle/>
          <a:p>
            <a:r>
              <a:rPr lang="en-GB" sz="1400" b="1" i="0" u="none" strike="noStrike" baseline="0" dirty="0">
                <a:solidFill>
                  <a:srgbClr val="000000"/>
                </a:solidFill>
                <a:latin typeface="Raleway ExtraBold" panose="020B0604020202020204"/>
              </a:rPr>
              <a:t>Big Ideas on International Inequality : GOVERNMENTAL ACTION ON INEQUALITY </a:t>
            </a:r>
          </a:p>
          <a:p>
            <a:r>
              <a:rPr lang="en-GB" sz="1400" b="0" i="0" u="none" strike="noStrike" baseline="0" dirty="0">
                <a:solidFill>
                  <a:srgbClr val="000000"/>
                </a:solidFill>
                <a:latin typeface="Raleway ExtraBold" panose="020B0604020202020204"/>
              </a:rPr>
              <a:t>Students can outline the significance of the SDGs, </a:t>
            </a:r>
          </a:p>
          <a:p>
            <a:r>
              <a:rPr lang="en-GB" sz="1400" b="1" u="sng" dirty="0">
                <a:solidFill>
                  <a:srgbClr val="000000"/>
                </a:solidFill>
                <a:latin typeface="Raleway ExtraBold" panose="020B0604020202020204"/>
                <a:ea typeface="Prompt"/>
                <a:cs typeface="Prompt"/>
                <a:sym typeface="Prompt"/>
              </a:rPr>
              <a:t>How I act</a:t>
            </a:r>
          </a:p>
          <a:p>
            <a:r>
              <a:rPr lang="en-GB" sz="1400" b="1" u="sng" dirty="0">
                <a:solidFill>
                  <a:srgbClr val="000000"/>
                </a:solidFill>
                <a:latin typeface="Raleway ExtraBold" panose="020B0604020202020204"/>
                <a:ea typeface="Prompt"/>
                <a:cs typeface="Prompt"/>
                <a:sym typeface="Prompt"/>
              </a:rPr>
              <a:t>1] </a:t>
            </a:r>
            <a:r>
              <a:rPr lang="en-GB" sz="1400" b="1" dirty="0">
                <a:solidFill>
                  <a:srgbClr val="000000"/>
                </a:solidFill>
                <a:latin typeface="Raleway ExtraBold" panose="020B0604020202020204"/>
                <a:ea typeface="Prompt"/>
                <a:cs typeface="Prompt"/>
                <a:sym typeface="Prompt"/>
              </a:rPr>
              <a:t>Students can question and challenge assumptions about the world as it is today post </a:t>
            </a:r>
            <a:r>
              <a:rPr lang="en-GB" sz="1400" b="1" dirty="0" err="1">
                <a:solidFill>
                  <a:srgbClr val="000000"/>
                </a:solidFill>
                <a:latin typeface="Raleway ExtraBold" panose="020B0604020202020204"/>
                <a:ea typeface="Prompt"/>
                <a:cs typeface="Prompt"/>
                <a:sym typeface="Prompt"/>
              </a:rPr>
              <a:t>Covid</a:t>
            </a:r>
            <a:r>
              <a:rPr lang="en-GB" sz="1400" b="1" dirty="0">
                <a:solidFill>
                  <a:srgbClr val="000000"/>
                </a:solidFill>
                <a:latin typeface="Raleway ExtraBold" panose="020B0604020202020204"/>
                <a:ea typeface="Prompt"/>
                <a:cs typeface="Prompt"/>
                <a:sym typeface="Prompt"/>
              </a:rPr>
              <a:t> 19 </a:t>
            </a:r>
          </a:p>
          <a:p>
            <a:r>
              <a:rPr lang="en-GB" sz="1400" b="1" dirty="0">
                <a:solidFill>
                  <a:srgbClr val="000000"/>
                </a:solidFill>
                <a:latin typeface="Raleway ExtraBold" panose="020B0604020202020204"/>
                <a:ea typeface="Prompt"/>
                <a:cs typeface="Prompt"/>
                <a:sym typeface="Prompt"/>
              </a:rPr>
              <a:t>2] Students can think about and change the way they live their lives so that people and the planet are not negatively affected by their choices</a:t>
            </a:r>
          </a:p>
          <a:p>
            <a:r>
              <a:rPr lang="en-GB" sz="1400" b="1" dirty="0">
                <a:solidFill>
                  <a:srgbClr val="000000"/>
                </a:solidFill>
                <a:latin typeface="Raleway ExtraBold" panose="020B0604020202020204"/>
                <a:ea typeface="Prompt"/>
                <a:cs typeface="Prompt"/>
                <a:sym typeface="Prompt"/>
              </a:rPr>
              <a:t>3] Students try to consider how they can inspire and engage others to learn about and take action on global challenges today. </a:t>
            </a:r>
          </a:p>
          <a:p>
            <a:endParaRPr lang="en-GB" sz="1400" b="1" dirty="0">
              <a:solidFill>
                <a:srgbClr val="000000"/>
              </a:solidFill>
              <a:latin typeface="Raleway ExtraBold" panose="020B0604020202020204"/>
              <a:ea typeface="Prompt"/>
              <a:cs typeface="Prompt"/>
              <a:sym typeface="Prompt"/>
            </a:endParaRPr>
          </a:p>
          <a:p>
            <a:r>
              <a:rPr lang="en-GB" sz="1400" b="1" u="sng" dirty="0">
                <a:solidFill>
                  <a:srgbClr val="000000"/>
                </a:solidFill>
                <a:latin typeface="Raleway ExtraBold" panose="020B0604020202020204"/>
                <a:ea typeface="Prompt"/>
                <a:cs typeface="Prompt"/>
                <a:sym typeface="Prompt"/>
              </a:rPr>
              <a:t>Global Skills</a:t>
            </a:r>
          </a:p>
          <a:p>
            <a:pPr marL="342900" indent="-342900">
              <a:buAutoNum type="arabicPeriod"/>
            </a:pPr>
            <a:r>
              <a:rPr lang="en-GB" sz="1400" b="1" dirty="0">
                <a:solidFill>
                  <a:srgbClr val="000000"/>
                </a:solidFill>
                <a:latin typeface="Raleway ExtraBold" panose="020B0604020202020204"/>
                <a:ea typeface="Prompt"/>
                <a:cs typeface="Prompt"/>
                <a:sym typeface="Prompt"/>
              </a:rPr>
              <a:t>Students try to consider things from different peoples viewpoints </a:t>
            </a:r>
          </a:p>
          <a:p>
            <a:pPr marL="342900" indent="-342900">
              <a:buAutoNum type="arabicPeriod"/>
            </a:pPr>
            <a:r>
              <a:rPr lang="en-GB" sz="1400" b="1" dirty="0">
                <a:solidFill>
                  <a:srgbClr val="000000"/>
                </a:solidFill>
                <a:latin typeface="Raleway ExtraBold" panose="020B0604020202020204"/>
                <a:ea typeface="Prompt"/>
                <a:cs typeface="Prompt"/>
                <a:sym typeface="Prompt"/>
              </a:rPr>
              <a:t>Students are encouraged to think about how we can all make a better future and what they can do to help</a:t>
            </a:r>
          </a:p>
          <a:p>
            <a:endParaRPr lang="en-GB" sz="1400" b="1" dirty="0">
              <a:solidFill>
                <a:srgbClr val="000000"/>
              </a:solidFill>
              <a:latin typeface="Raleway ExtraBold" panose="020B0604020202020204"/>
              <a:ea typeface="Prompt"/>
              <a:cs typeface="Prompt"/>
              <a:sym typeface="Prompt"/>
            </a:endParaRPr>
          </a:p>
          <a:p>
            <a:endParaRPr lang="en-GB" sz="1400" b="1" dirty="0">
              <a:solidFill>
                <a:srgbClr val="000000"/>
              </a:solidFill>
              <a:latin typeface="Raleway ExtraBold" panose="020B0604020202020204"/>
              <a:ea typeface="Prompt"/>
              <a:cs typeface="Prompt"/>
              <a:sym typeface="Prompt"/>
            </a:endParaRPr>
          </a:p>
          <a:p>
            <a:r>
              <a:rPr lang="en-GB" b="1" dirty="0">
                <a:solidFill>
                  <a:srgbClr val="000000"/>
                </a:solidFill>
                <a:latin typeface="Agenda"/>
                <a:ea typeface="Prompt"/>
                <a:cs typeface="Prompt"/>
                <a:sym typeface="Prompt"/>
              </a:rPr>
              <a:t> </a:t>
            </a:r>
          </a:p>
          <a:p>
            <a:endParaRPr sz="1539" b="1" dirty="0">
              <a:solidFill>
                <a:srgbClr val="4FA0C1"/>
              </a:solidFill>
              <a:latin typeface="Prompt"/>
              <a:ea typeface="Prompt"/>
              <a:cs typeface="Prompt"/>
              <a:sym typeface="Prompt"/>
            </a:endParaRPr>
          </a:p>
        </p:txBody>
      </p:sp>
      <p:sp>
        <p:nvSpPr>
          <p:cNvPr id="95" name="Google Shape;95;p14"/>
          <p:cNvSpPr txBox="1"/>
          <p:nvPr/>
        </p:nvSpPr>
        <p:spPr>
          <a:xfrm>
            <a:off x="305362" y="191751"/>
            <a:ext cx="9495586" cy="549573"/>
          </a:xfrm>
          <a:prstGeom prst="rect">
            <a:avLst/>
          </a:prstGeom>
          <a:noFill/>
          <a:ln>
            <a:noFill/>
          </a:ln>
        </p:spPr>
        <p:txBody>
          <a:bodyPr spcFirstLastPara="1" wrap="square" lIns="78190" tIns="78190" rIns="78190" bIns="78190" anchor="t" anchorCtr="0">
            <a:noAutofit/>
          </a:bodyPr>
          <a:lstStyle/>
          <a:p>
            <a:pPr>
              <a:buClr>
                <a:srgbClr val="000000"/>
              </a:buClr>
              <a:buSzPts val="1400"/>
            </a:pPr>
            <a:r>
              <a:rPr lang="it" sz="1400" b="1" dirty="0">
                <a:solidFill>
                  <a:srgbClr val="4FA0C1"/>
                </a:solidFill>
                <a:latin typeface="Raleway  "/>
                <a:ea typeface="Prompt"/>
                <a:cs typeface="Prompt"/>
                <a:sym typeface="Prompt"/>
              </a:rPr>
              <a:t>// INTERNATIONAL INEQUALITIES //</a:t>
            </a:r>
            <a:r>
              <a:rPr lang="it" sz="1400" b="1" dirty="0">
                <a:solidFill>
                  <a:schemeClr val="accent5"/>
                </a:solidFill>
                <a:latin typeface="Raleway  "/>
                <a:ea typeface="Prompt"/>
                <a:cs typeface="Prompt"/>
                <a:sym typeface="Prompt"/>
              </a:rPr>
              <a:t>Teaching Learning Unit </a:t>
            </a:r>
            <a:r>
              <a:rPr lang="en-GB" sz="1400" b="1" dirty="0">
                <a:solidFill>
                  <a:schemeClr val="tx2"/>
                </a:solidFill>
                <a:latin typeface="Raleway  "/>
                <a:ea typeface="Prompt"/>
                <a:cs typeface="Prompt"/>
                <a:sym typeface="Prompt"/>
              </a:rPr>
              <a:t>Responding to  the Global Pandemic</a:t>
            </a:r>
          </a:p>
          <a:p>
            <a:pPr>
              <a:buClr>
                <a:srgbClr val="000000"/>
              </a:buClr>
              <a:buSzPts val="1400"/>
            </a:pPr>
            <a:r>
              <a:rPr lang="en-GB" sz="1400" b="1" dirty="0">
                <a:solidFill>
                  <a:schemeClr val="tx2"/>
                </a:solidFill>
                <a:latin typeface="Raleway  "/>
                <a:ea typeface="Prompt"/>
                <a:cs typeface="Prompt"/>
                <a:sym typeface="Prompt"/>
              </a:rPr>
              <a:t>Lesson 1 Meeting the SDG targets of 2030 ‘</a:t>
            </a:r>
            <a:r>
              <a:rPr lang="en-GB" sz="1200" dirty="0">
                <a:solidFill>
                  <a:schemeClr val="tx2"/>
                </a:solidFill>
                <a:latin typeface="Raleway  "/>
              </a:rPr>
              <a:t>Build Back Better’- A Global Response to </a:t>
            </a:r>
            <a:r>
              <a:rPr lang="en-GB" sz="1200" dirty="0" err="1">
                <a:solidFill>
                  <a:schemeClr val="tx2"/>
                </a:solidFill>
                <a:latin typeface="Raleway  "/>
              </a:rPr>
              <a:t>Covid</a:t>
            </a:r>
            <a:r>
              <a:rPr lang="en-GB" sz="1200" dirty="0">
                <a:solidFill>
                  <a:schemeClr val="tx2"/>
                </a:solidFill>
                <a:latin typeface="Raleway  "/>
              </a:rPr>
              <a:t> 19 </a:t>
            </a:r>
          </a:p>
          <a:p>
            <a:pPr>
              <a:buClr>
                <a:srgbClr val="000000"/>
              </a:buClr>
              <a:buSzPts val="1400"/>
            </a:pPr>
            <a:endParaRPr lang="en-GB" sz="1200" b="1" u="sng" dirty="0">
              <a:latin typeface="Raleway ExtraBold"/>
              <a:cs typeface="Arial" pitchFamily="34" charset="0"/>
            </a:endParaRPr>
          </a:p>
          <a:p>
            <a:pPr>
              <a:buClr>
                <a:srgbClr val="000000"/>
              </a:buClr>
              <a:buSzPts val="1100"/>
            </a:pPr>
            <a:endParaRPr sz="1197" dirty="0">
              <a:solidFill>
                <a:srgbClr val="4FA0C1"/>
              </a:solidFill>
              <a:ea typeface="Arial"/>
              <a:cs typeface="Arial"/>
              <a:sym typeface="Arial"/>
            </a:endParaRPr>
          </a:p>
        </p:txBody>
      </p:sp>
      <p:sp>
        <p:nvSpPr>
          <p:cNvPr id="75" name="Google Shape;75;p14"/>
          <p:cNvSpPr txBox="1"/>
          <p:nvPr/>
        </p:nvSpPr>
        <p:spPr>
          <a:xfrm>
            <a:off x="208435" y="1343144"/>
            <a:ext cx="7974512" cy="1799438"/>
          </a:xfrm>
          <a:prstGeom prst="rect">
            <a:avLst/>
          </a:prstGeom>
          <a:noFill/>
          <a:ln>
            <a:noFill/>
          </a:ln>
        </p:spPr>
        <p:txBody>
          <a:bodyPr spcFirstLastPara="1" wrap="square" lIns="78190" tIns="78190" rIns="78190" bIns="78190" anchor="t" anchorCtr="0">
            <a:noAutofit/>
          </a:bodyPr>
          <a:lstStyle/>
          <a:p>
            <a:r>
              <a:rPr lang="en-GB" sz="1200" b="1" dirty="0">
                <a:latin typeface="Raleway ExtraBold" panose="020B0604020202020204"/>
              </a:rPr>
              <a:t>Activity Three How can we transform the world Post </a:t>
            </a:r>
            <a:r>
              <a:rPr lang="en-GB" sz="1200" b="1" dirty="0" err="1">
                <a:latin typeface="Raleway ExtraBold" panose="020B0604020202020204"/>
              </a:rPr>
              <a:t>Covid</a:t>
            </a:r>
            <a:r>
              <a:rPr lang="en-GB" sz="1200" b="1" dirty="0">
                <a:latin typeface="Raleway ExtraBold" panose="020B0604020202020204"/>
              </a:rPr>
              <a:t> ?         20 minutes           </a:t>
            </a:r>
            <a:endParaRPr lang="en-GB" sz="1200" dirty="0">
              <a:latin typeface="Raleway ExtraBold" panose="020B0604020202020204"/>
            </a:endParaRPr>
          </a:p>
          <a:p>
            <a:endParaRPr lang="en-GB" sz="1200" dirty="0">
              <a:latin typeface="Raleway ExtraBold" panose="020B0604020202020204"/>
            </a:endParaRPr>
          </a:p>
          <a:p>
            <a:r>
              <a:rPr lang="en-GB" sz="1200" dirty="0">
                <a:latin typeface="Raleway ExtraBold" panose="020B0604020202020204"/>
              </a:rPr>
              <a:t>Make 5 pledges  these will be the 5 things you want to do to support the global goals and contribute to  a better world</a:t>
            </a:r>
          </a:p>
          <a:p>
            <a:endParaRPr lang="en-GB" sz="1200" b="1" dirty="0">
              <a:latin typeface="Raleway ExtraBold" panose="020B0604020202020204"/>
            </a:endParaRPr>
          </a:p>
          <a:p>
            <a:r>
              <a:rPr lang="en-GB" sz="1200" b="1" dirty="0">
                <a:latin typeface="Raleway ExtraBold" panose="020B0604020202020204"/>
              </a:rPr>
              <a:t> Have a look at the pledges on the next slide made by the UN.</a:t>
            </a:r>
          </a:p>
          <a:p>
            <a:r>
              <a:rPr lang="en-GB" sz="1200" b="1" dirty="0">
                <a:latin typeface="Raleway ExtraBold" panose="020B0604020202020204"/>
              </a:rPr>
              <a:t> </a:t>
            </a:r>
          </a:p>
          <a:p>
            <a:r>
              <a:rPr lang="en-GB" sz="1200" b="1" dirty="0">
                <a:latin typeface="Raleway ExtraBold" panose="020B0604020202020204"/>
              </a:rPr>
              <a:t>These use the 5 Ps- People, Prosperity , Planet, Peace and Partnership </a:t>
            </a:r>
          </a:p>
          <a:p>
            <a:r>
              <a:rPr lang="en-GB" sz="1200" b="1" dirty="0">
                <a:latin typeface="Raleway ExtraBold" panose="020B0604020202020204"/>
              </a:rPr>
              <a:t> This could be done in groups on flip chart paper </a:t>
            </a:r>
          </a:p>
        </p:txBody>
      </p:sp>
    </p:spTree>
    <p:extLst>
      <p:ext uri="{BB962C8B-B14F-4D97-AF65-F5344CB8AC3E}">
        <p14:creationId xmlns:p14="http://schemas.microsoft.com/office/powerpoint/2010/main" val="4053118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622206"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400" b="1" dirty="0">
                <a:solidFill>
                  <a:srgbClr val="4FA0C1"/>
                </a:solidFill>
                <a:latin typeface="Raleway ExtraBold"/>
                <a:ea typeface="Prompt"/>
                <a:cs typeface="Prompt"/>
                <a:sym typeface="Prompt"/>
              </a:rPr>
              <a:t>// </a:t>
            </a:r>
            <a:r>
              <a:rPr lang="it" sz="1400" b="1" dirty="0">
                <a:solidFill>
                  <a:schemeClr val="accent5"/>
                </a:solidFill>
                <a:latin typeface="Raleway ExtraBold"/>
                <a:ea typeface="Prompt"/>
                <a:cs typeface="Prompt"/>
                <a:sym typeface="Prompt"/>
              </a:rPr>
              <a:t>INTERNATIONAL INEQUALITIES //</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1 </a:t>
            </a:r>
            <a:r>
              <a:rPr lang="en-GB" sz="1400" b="1" dirty="0">
                <a:solidFill>
                  <a:schemeClr val="tx2"/>
                </a:solidFill>
                <a:latin typeface="Raleway  "/>
                <a:ea typeface="Prompt"/>
                <a:cs typeface="Prompt"/>
                <a:sym typeface="Prompt"/>
              </a:rPr>
              <a:t>Meeting the SDG targets of 2030</a:t>
            </a:r>
            <a:r>
              <a:rPr lang="en-GB" sz="1400" b="1" dirty="0">
                <a:solidFill>
                  <a:schemeClr val="tx2"/>
                </a:solidFill>
                <a:latin typeface="Raleway ExtraBold"/>
                <a:ea typeface="Prompt"/>
                <a:cs typeface="Prompt"/>
                <a:sym typeface="Prompt"/>
              </a:rPr>
              <a:t> </a:t>
            </a:r>
            <a:r>
              <a:rPr lang="en-GB" sz="1400" dirty="0">
                <a:solidFill>
                  <a:schemeClr val="tx2"/>
                </a:solidFill>
                <a:latin typeface="Raleway ExtraBold"/>
                <a:ea typeface="Prompt"/>
                <a:cs typeface="Prompt"/>
                <a:sym typeface="Prompt"/>
              </a:rPr>
              <a:t>‘</a:t>
            </a:r>
            <a:r>
              <a:rPr lang="en-GB" sz="1400" dirty="0">
                <a:solidFill>
                  <a:schemeClr val="tx2"/>
                </a:solidFill>
                <a:latin typeface="Raleway" panose="020B0604020202020204"/>
              </a:rPr>
              <a:t>Build Back Better’- A Global Response to </a:t>
            </a:r>
            <a:r>
              <a:rPr lang="en-GB" sz="1400" dirty="0" err="1">
                <a:solidFill>
                  <a:schemeClr val="tx2"/>
                </a:solidFill>
                <a:latin typeface="Raleway" panose="020B0604020202020204"/>
              </a:rPr>
              <a:t>Covid</a:t>
            </a:r>
            <a:r>
              <a:rPr lang="en-GB" sz="1400" dirty="0">
                <a:solidFill>
                  <a:schemeClr val="tx2"/>
                </a:solidFill>
                <a:latin typeface="Raleway" panose="020B0604020202020204"/>
              </a:rPr>
              <a:t> 19 </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606490" y="1020218"/>
            <a:ext cx="11206065" cy="171280"/>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0" name="Google Shape;102;p15">
            <a:extLst>
              <a:ext uri="{FF2B5EF4-FFF2-40B4-BE49-F238E27FC236}">
                <a16:creationId xmlns:a16="http://schemas.microsoft.com/office/drawing/2014/main" id="{414289A5-4A4F-4D64-A495-E14DBEEC0500}"/>
              </a:ext>
            </a:extLst>
          </p:cNvPr>
          <p:cNvSpPr/>
          <p:nvPr/>
        </p:nvSpPr>
        <p:spPr>
          <a:xfrm>
            <a:off x="367004" y="6346917"/>
            <a:ext cx="11206065" cy="171280"/>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2" name="Rectangle: Rounded Corners 1">
            <a:extLst>
              <a:ext uri="{FF2B5EF4-FFF2-40B4-BE49-F238E27FC236}">
                <a16:creationId xmlns:a16="http://schemas.microsoft.com/office/drawing/2014/main" id="{5F05B325-1D60-4053-BDA0-1169773831CB}"/>
              </a:ext>
            </a:extLst>
          </p:cNvPr>
          <p:cNvSpPr/>
          <p:nvPr/>
        </p:nvSpPr>
        <p:spPr>
          <a:xfrm>
            <a:off x="811763" y="2221875"/>
            <a:ext cx="7074986" cy="2523709"/>
          </a:xfrm>
          <a:prstGeom prst="round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4000" dirty="0">
                <a:latin typeface="Raleway" panose="020B0604020202020204"/>
              </a:rPr>
              <a:t>Lesson Title</a:t>
            </a:r>
          </a:p>
          <a:p>
            <a:pPr algn="ctr"/>
            <a:r>
              <a:rPr lang="en-GB" sz="4000" dirty="0">
                <a:latin typeface="Raleway" panose="020B0604020202020204"/>
              </a:rPr>
              <a:t>‘Build Back Better’- A Global Response to </a:t>
            </a:r>
            <a:r>
              <a:rPr lang="en-GB" sz="4000" dirty="0" err="1">
                <a:latin typeface="Raleway" panose="020B0604020202020204"/>
              </a:rPr>
              <a:t>Covid</a:t>
            </a:r>
            <a:r>
              <a:rPr lang="en-GB" sz="4000" dirty="0">
                <a:latin typeface="Raleway" panose="020B0604020202020204"/>
              </a:rPr>
              <a:t> 19</a:t>
            </a:r>
          </a:p>
          <a:p>
            <a:pPr algn="ctr"/>
            <a:r>
              <a:rPr lang="en-GB" sz="4000" dirty="0">
                <a:latin typeface="Raleway" panose="020B0604020202020204"/>
              </a:rPr>
              <a:t>Meeting the SDG targets  </a:t>
            </a:r>
          </a:p>
        </p:txBody>
      </p:sp>
      <p:pic>
        <p:nvPicPr>
          <p:cNvPr id="5" name="Picture 4">
            <a:extLst>
              <a:ext uri="{FF2B5EF4-FFF2-40B4-BE49-F238E27FC236}">
                <a16:creationId xmlns:a16="http://schemas.microsoft.com/office/drawing/2014/main" id="{B2A95DCB-EFC9-481A-9268-9EA2F0B7A0B0}"/>
              </a:ext>
            </a:extLst>
          </p:cNvPr>
          <p:cNvPicPr>
            <a:picLocks noChangeAspect="1"/>
          </p:cNvPicPr>
          <p:nvPr/>
        </p:nvPicPr>
        <p:blipFill>
          <a:blip r:embed="rId4"/>
          <a:stretch>
            <a:fillRect/>
          </a:stretch>
        </p:blipFill>
        <p:spPr>
          <a:xfrm>
            <a:off x="8597277" y="2305555"/>
            <a:ext cx="2700161" cy="2356351"/>
          </a:xfrm>
          <a:prstGeom prst="rect">
            <a:avLst/>
          </a:prstGeom>
        </p:spPr>
      </p:pic>
    </p:spTree>
    <p:extLst>
      <p:ext uri="{BB962C8B-B14F-4D97-AF65-F5344CB8AC3E}">
        <p14:creationId xmlns:p14="http://schemas.microsoft.com/office/powerpoint/2010/main" val="427231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2" y="184152"/>
            <a:ext cx="8489041"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100" b="1">
                <a:solidFill>
                  <a:srgbClr val="4FA0C1"/>
                </a:solidFill>
                <a:latin typeface="Raleway ExtraBold"/>
                <a:ea typeface="Prompt"/>
                <a:cs typeface="Prompt"/>
                <a:sym typeface="Prompt"/>
              </a:rPr>
              <a:t>// </a:t>
            </a:r>
            <a:r>
              <a:rPr lang="it" sz="1400" b="1">
                <a:solidFill>
                  <a:schemeClr val="accent5"/>
                </a:solidFill>
                <a:latin typeface="Raleway ExtraBold"/>
                <a:ea typeface="Prompt"/>
                <a:cs typeface="Prompt"/>
                <a:sym typeface="Prompt"/>
              </a:rPr>
              <a:t>INTERNATIONAL INEQUALITIES</a:t>
            </a:r>
            <a:r>
              <a:rPr lang="it" sz="1100" b="1">
                <a:solidFill>
                  <a:schemeClr val="accent5"/>
                </a:solidFill>
                <a:latin typeface="Raleway ExtraBold"/>
                <a:ea typeface="Prompt"/>
                <a:cs typeface="Prompt"/>
                <a:sym typeface="Prompt"/>
              </a:rPr>
              <a:t> //</a:t>
            </a:r>
            <a:r>
              <a:rPr lang="it" sz="1100">
                <a:solidFill>
                  <a:schemeClr val="accent5"/>
                </a:solidFill>
                <a:latin typeface="Raleway ExtraBold"/>
                <a:ea typeface="Prompt"/>
                <a:cs typeface="Arial"/>
                <a:sym typeface="Arial"/>
              </a:rPr>
              <a:t>  </a:t>
            </a:r>
            <a:r>
              <a:rPr lang="it" sz="1400" b="1">
                <a:solidFill>
                  <a:schemeClr val="accent5"/>
                </a:solidFill>
                <a:latin typeface="Raleway ExtraBold"/>
                <a:ea typeface="Prompt"/>
                <a:cs typeface="Prompt"/>
                <a:sym typeface="Prompt"/>
              </a:rPr>
              <a:t>Teaching Learning Uni</a:t>
            </a:r>
            <a:r>
              <a:rPr lang="en-GB" sz="1400" b="1">
                <a:solidFill>
                  <a:schemeClr val="accent5"/>
                </a:solidFill>
                <a:latin typeface="Raleway ExtraBold"/>
                <a:ea typeface="Prompt"/>
                <a:cs typeface="Prompt"/>
                <a:sym typeface="Prompt"/>
              </a:rPr>
              <a:t>t   </a:t>
            </a:r>
            <a:r>
              <a:rPr lang="en-GB" sz="1400" b="1">
                <a:solidFill>
                  <a:schemeClr val="tx2"/>
                </a:solidFill>
                <a:latin typeface="Raleway ExtraBold"/>
                <a:ea typeface="Prompt"/>
                <a:cs typeface="Prompt"/>
                <a:sym typeface="Prompt"/>
              </a:rPr>
              <a:t>Responding to  the Global Pandemic</a:t>
            </a:r>
          </a:p>
          <a:p>
            <a:pPr>
              <a:buClr>
                <a:srgbClr val="000000"/>
              </a:buClr>
              <a:buSzPts val="1400"/>
            </a:pPr>
            <a:r>
              <a:rPr lang="en-GB" sz="1400" b="1">
                <a:solidFill>
                  <a:schemeClr val="tx2"/>
                </a:solidFill>
                <a:latin typeface="Raleway ExtraBold"/>
                <a:ea typeface="Prompt"/>
                <a:cs typeface="Prompt"/>
                <a:sym typeface="Prompt"/>
              </a:rPr>
              <a:t>Lesson 1 </a:t>
            </a:r>
            <a:r>
              <a:rPr lang="en-GB" sz="1400" b="1">
                <a:solidFill>
                  <a:schemeClr val="tx2"/>
                </a:solidFill>
                <a:latin typeface="Raleway  "/>
                <a:ea typeface="Prompt"/>
                <a:cs typeface="Prompt"/>
                <a:sym typeface="Prompt"/>
              </a:rPr>
              <a:t>Meeting the SDG targets of 2030</a:t>
            </a:r>
            <a:r>
              <a:rPr lang="en-GB" sz="1400" b="1">
                <a:solidFill>
                  <a:schemeClr val="tx2"/>
                </a:solidFill>
                <a:latin typeface="Raleway ExtraBold"/>
                <a:ea typeface="Prompt"/>
                <a:cs typeface="Prompt"/>
                <a:sym typeface="Prompt"/>
              </a:rPr>
              <a:t> </a:t>
            </a:r>
            <a:r>
              <a:rPr lang="en-GB" sz="1400">
                <a:solidFill>
                  <a:schemeClr val="tx2"/>
                </a:solidFill>
                <a:latin typeface="Raleway ExtraBold"/>
                <a:ea typeface="Prompt"/>
                <a:cs typeface="Prompt"/>
                <a:sym typeface="Prompt"/>
              </a:rPr>
              <a:t>‘</a:t>
            </a:r>
            <a:r>
              <a:rPr lang="en-GB" sz="1400">
                <a:solidFill>
                  <a:schemeClr val="tx2"/>
                </a:solidFill>
                <a:latin typeface="Raleway" panose="020B0604020202020204"/>
              </a:rPr>
              <a:t>Build Back Better’- A Global Response to Covid 19 </a:t>
            </a:r>
            <a:endParaRPr lang="en-GB" sz="1400" dirty="0">
              <a:solidFill>
                <a:schemeClr val="tx2"/>
              </a:solidFill>
              <a:latin typeface="Raleway" panose="020B0604020202020204"/>
            </a:endParaRPr>
          </a:p>
        </p:txBody>
      </p:sp>
      <p:pic>
        <p:nvPicPr>
          <p:cNvPr id="125" name="Google Shape;125;p16"/>
          <p:cNvPicPr preferRelativeResize="0"/>
          <p:nvPr/>
        </p:nvPicPr>
        <p:blipFill>
          <a:blip r:embed="rId4">
            <a:alphaModFix/>
          </a:blip>
          <a:stretch>
            <a:fillRect/>
          </a:stretch>
        </p:blipFill>
        <p:spPr>
          <a:xfrm>
            <a:off x="9672650" y="6093971"/>
            <a:ext cx="867010" cy="303453"/>
          </a:xfrm>
          <a:prstGeom prst="rect">
            <a:avLst/>
          </a:prstGeom>
          <a:noFill/>
          <a:ln>
            <a:noFill/>
          </a:ln>
        </p:spPr>
      </p:pic>
      <p:sp>
        <p:nvSpPr>
          <p:cNvPr id="131" name="Google Shape;131;p16"/>
          <p:cNvSpPr txBox="1"/>
          <p:nvPr/>
        </p:nvSpPr>
        <p:spPr>
          <a:xfrm>
            <a:off x="511024" y="1680299"/>
            <a:ext cx="5817576" cy="1062219"/>
          </a:xfrm>
          <a:prstGeom prst="rect">
            <a:avLst/>
          </a:prstGeom>
          <a:noFill/>
          <a:ln>
            <a:noFill/>
          </a:ln>
        </p:spPr>
        <p:txBody>
          <a:bodyPr spcFirstLastPara="1" wrap="square" lIns="82939" tIns="82939" rIns="82939" bIns="82939" anchor="t" anchorCtr="0">
            <a:noAutofit/>
          </a:bodyPr>
          <a:lstStyle/>
          <a:p>
            <a:endParaRPr sz="998">
              <a:latin typeface="Raleway"/>
              <a:ea typeface="Raleway"/>
              <a:cs typeface="Raleway"/>
              <a:sym typeface="Raleway"/>
            </a:endParaRPr>
          </a:p>
        </p:txBody>
      </p:sp>
      <p:sp>
        <p:nvSpPr>
          <p:cNvPr id="18" name="Rectangle 17"/>
          <p:cNvSpPr/>
          <p:nvPr/>
        </p:nvSpPr>
        <p:spPr>
          <a:xfrm>
            <a:off x="333374" y="1712261"/>
            <a:ext cx="11671810"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r>
              <a:rPr lang="en-GB" sz="2540" b="1" dirty="0">
                <a:solidFill>
                  <a:srgbClr val="595959"/>
                </a:solidFill>
                <a:latin typeface="Raleway"/>
                <a:cs typeface="Arial" pitchFamily="34" charset="0"/>
              </a:rPr>
              <a:t>Students will be able to:</a:t>
            </a:r>
          </a:p>
          <a:p>
            <a:pPr marL="457200" indent="-457200">
              <a:buFont typeface="Arial" panose="020B0604020202020204" pitchFamily="34" charset="0"/>
              <a:buChar char="•"/>
            </a:pPr>
            <a:r>
              <a:rPr lang="en-GB" sz="2540" dirty="0">
                <a:solidFill>
                  <a:srgbClr val="595959"/>
                </a:solidFill>
                <a:latin typeface="Raleway"/>
                <a:cs typeface="Arial" pitchFamily="34" charset="0"/>
              </a:rPr>
              <a:t>Reflect on the ways that  people across the planet are living interconnected </a:t>
            </a:r>
            <a:r>
              <a:rPr lang="en-GB" sz="2540" dirty="0" err="1">
                <a:solidFill>
                  <a:srgbClr val="595959"/>
                </a:solidFill>
                <a:latin typeface="Raleway"/>
                <a:cs typeface="Arial" pitchFamily="34" charset="0"/>
              </a:rPr>
              <a:t>lifes</a:t>
            </a:r>
            <a:r>
              <a:rPr lang="en-GB" sz="2540" dirty="0">
                <a:solidFill>
                  <a:srgbClr val="595959"/>
                </a:solidFill>
                <a:latin typeface="Raleway"/>
                <a:cs typeface="Arial" pitchFamily="34" charset="0"/>
              </a:rPr>
              <a:t> .</a:t>
            </a:r>
          </a:p>
          <a:p>
            <a:pPr marL="457200" indent="-457200">
              <a:buFont typeface="Arial" panose="020B0604020202020204" pitchFamily="34" charset="0"/>
              <a:buChar char="•"/>
            </a:pPr>
            <a:r>
              <a:rPr lang="en-GB" sz="2540" dirty="0">
                <a:solidFill>
                  <a:srgbClr val="595959"/>
                </a:solidFill>
                <a:latin typeface="Raleway"/>
                <a:cs typeface="Arial" pitchFamily="34" charset="0"/>
              </a:rPr>
              <a:t>Develop opinions on the statement ‘ build back better’.</a:t>
            </a:r>
          </a:p>
          <a:p>
            <a:pPr marL="457200" indent="-457200">
              <a:buFont typeface="Arial" panose="020B0604020202020204" pitchFamily="34" charset="0"/>
              <a:buChar char="•"/>
            </a:pPr>
            <a:r>
              <a:rPr lang="en-GB" sz="2540" dirty="0">
                <a:solidFill>
                  <a:srgbClr val="595959"/>
                </a:solidFill>
                <a:latin typeface="Raleway"/>
                <a:cs typeface="Arial" pitchFamily="34" charset="0"/>
              </a:rPr>
              <a:t>Make connections between the Sustainable Development Goals  and the impact of </a:t>
            </a:r>
            <a:r>
              <a:rPr lang="en-GB" sz="2540" dirty="0" err="1">
                <a:solidFill>
                  <a:srgbClr val="595959"/>
                </a:solidFill>
                <a:latin typeface="Raleway"/>
                <a:cs typeface="Arial" pitchFamily="34" charset="0"/>
              </a:rPr>
              <a:t>Covid</a:t>
            </a:r>
            <a:r>
              <a:rPr lang="en-GB" sz="2540" dirty="0">
                <a:solidFill>
                  <a:srgbClr val="595959"/>
                </a:solidFill>
                <a:latin typeface="Raleway"/>
                <a:cs typeface="Arial" pitchFamily="34" charset="0"/>
              </a:rPr>
              <a:t> 19.</a:t>
            </a:r>
          </a:p>
          <a:p>
            <a:pPr marL="457200" indent="-457200">
              <a:buFont typeface="Arial" panose="020B0604020202020204" pitchFamily="34" charset="0"/>
              <a:buChar char="•"/>
            </a:pPr>
            <a:r>
              <a:rPr lang="en-GB" sz="2540" dirty="0">
                <a:solidFill>
                  <a:srgbClr val="595959"/>
                </a:solidFill>
                <a:latin typeface="Raleway"/>
                <a:cs typeface="Arial" pitchFamily="34" charset="0"/>
              </a:rPr>
              <a:t>Reflect on their own key principles about planning for a better future using the UN themes and the 5 Ps used by the UN [ people, prosperity,  planet, peace and partnerships.   </a:t>
            </a:r>
          </a:p>
          <a:p>
            <a:pPr algn="ctr"/>
            <a:endParaRPr lang="en-GB" sz="1814" dirty="0"/>
          </a:p>
        </p:txBody>
      </p:sp>
      <p:sp>
        <p:nvSpPr>
          <p:cNvPr id="13" name="Google Shape;102;p15"/>
          <p:cNvSpPr/>
          <p:nvPr/>
        </p:nvSpPr>
        <p:spPr>
          <a:xfrm>
            <a:off x="333374" y="1020217"/>
            <a:ext cx="11671811" cy="483347"/>
          </a:xfrm>
          <a:prstGeom prst="rect">
            <a:avLst/>
          </a:prstGeom>
          <a:solidFill>
            <a:srgbClr val="4FA0C1"/>
          </a:solidFill>
          <a:ln>
            <a:noFill/>
          </a:ln>
        </p:spPr>
        <p:txBody>
          <a:bodyPr spcFirstLastPara="1" wrap="square" lIns="82939" tIns="82939" rIns="82939" bIns="82939" anchor="ctr" anchorCtr="0">
            <a:noAutofit/>
          </a:bodyPr>
          <a:lstStyle/>
          <a:p>
            <a:pPr algn="ctr"/>
            <a:r>
              <a:rPr lang="en-GB" sz="3629" b="1" dirty="0">
                <a:solidFill>
                  <a:schemeClr val="bg1"/>
                </a:solidFill>
                <a:latin typeface="Raleway"/>
              </a:rPr>
              <a:t>Lesson Objectives</a:t>
            </a:r>
            <a:endParaRPr sz="3629" b="1" dirty="0">
              <a:solidFill>
                <a:schemeClr val="bg1"/>
              </a:solidFill>
              <a:latin typeface="Raleway"/>
            </a:endParaRPr>
          </a:p>
        </p:txBody>
      </p:sp>
    </p:spTree>
    <p:extLst>
      <p:ext uri="{BB962C8B-B14F-4D97-AF65-F5344CB8AC3E}">
        <p14:creationId xmlns:p14="http://schemas.microsoft.com/office/powerpoint/2010/main" val="2480617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2" y="184152"/>
            <a:ext cx="8489041"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100" b="1">
                <a:solidFill>
                  <a:srgbClr val="4FA0C1"/>
                </a:solidFill>
                <a:latin typeface="Raleway ExtraBold"/>
                <a:ea typeface="Prompt"/>
                <a:cs typeface="Prompt"/>
                <a:sym typeface="Prompt"/>
              </a:rPr>
              <a:t>// </a:t>
            </a:r>
            <a:r>
              <a:rPr lang="it" sz="1400" b="1">
                <a:solidFill>
                  <a:schemeClr val="accent5"/>
                </a:solidFill>
                <a:latin typeface="Raleway ExtraBold"/>
                <a:ea typeface="Prompt"/>
                <a:cs typeface="Prompt"/>
                <a:sym typeface="Prompt"/>
              </a:rPr>
              <a:t>INTERNATIONAL INEQUALITIES</a:t>
            </a:r>
            <a:r>
              <a:rPr lang="it" sz="1100" b="1">
                <a:solidFill>
                  <a:schemeClr val="accent5"/>
                </a:solidFill>
                <a:latin typeface="Raleway ExtraBold"/>
                <a:ea typeface="Prompt"/>
                <a:cs typeface="Prompt"/>
                <a:sym typeface="Prompt"/>
              </a:rPr>
              <a:t> //</a:t>
            </a:r>
            <a:r>
              <a:rPr lang="it" sz="1100">
                <a:solidFill>
                  <a:schemeClr val="accent5"/>
                </a:solidFill>
                <a:latin typeface="Raleway ExtraBold"/>
                <a:ea typeface="Prompt"/>
                <a:cs typeface="Arial"/>
                <a:sym typeface="Arial"/>
              </a:rPr>
              <a:t>  </a:t>
            </a:r>
            <a:r>
              <a:rPr lang="it" sz="1400" b="1">
                <a:solidFill>
                  <a:schemeClr val="accent5"/>
                </a:solidFill>
                <a:latin typeface="Raleway ExtraBold"/>
                <a:ea typeface="Prompt"/>
                <a:cs typeface="Prompt"/>
                <a:sym typeface="Prompt"/>
              </a:rPr>
              <a:t>Teaching Learning Uni</a:t>
            </a:r>
            <a:r>
              <a:rPr lang="en-GB" sz="1400" b="1">
                <a:solidFill>
                  <a:schemeClr val="accent5"/>
                </a:solidFill>
                <a:latin typeface="Raleway ExtraBold"/>
                <a:ea typeface="Prompt"/>
                <a:cs typeface="Prompt"/>
                <a:sym typeface="Prompt"/>
              </a:rPr>
              <a:t>t   </a:t>
            </a:r>
            <a:r>
              <a:rPr lang="en-GB" sz="1400" b="1">
                <a:solidFill>
                  <a:schemeClr val="tx2"/>
                </a:solidFill>
                <a:latin typeface="Raleway ExtraBold"/>
                <a:ea typeface="Prompt"/>
                <a:cs typeface="Prompt"/>
                <a:sym typeface="Prompt"/>
              </a:rPr>
              <a:t>Responding to  the Global Pandemic</a:t>
            </a:r>
          </a:p>
          <a:p>
            <a:pPr>
              <a:buClr>
                <a:srgbClr val="000000"/>
              </a:buClr>
              <a:buSzPts val="1400"/>
            </a:pPr>
            <a:r>
              <a:rPr lang="en-GB" sz="1400" b="1">
                <a:solidFill>
                  <a:schemeClr val="tx2"/>
                </a:solidFill>
                <a:latin typeface="Raleway ExtraBold"/>
                <a:ea typeface="Prompt"/>
                <a:cs typeface="Prompt"/>
                <a:sym typeface="Prompt"/>
              </a:rPr>
              <a:t>Lesson 1 </a:t>
            </a:r>
            <a:r>
              <a:rPr lang="en-GB" sz="1400" b="1">
                <a:solidFill>
                  <a:schemeClr val="tx2"/>
                </a:solidFill>
                <a:latin typeface="Raleway  "/>
                <a:ea typeface="Prompt"/>
                <a:cs typeface="Prompt"/>
                <a:sym typeface="Prompt"/>
              </a:rPr>
              <a:t>Meeting the SDG targets of 2030</a:t>
            </a:r>
            <a:r>
              <a:rPr lang="en-GB" sz="1400" b="1">
                <a:solidFill>
                  <a:schemeClr val="tx2"/>
                </a:solidFill>
                <a:latin typeface="Raleway ExtraBold"/>
                <a:ea typeface="Prompt"/>
                <a:cs typeface="Prompt"/>
                <a:sym typeface="Prompt"/>
              </a:rPr>
              <a:t> </a:t>
            </a:r>
            <a:r>
              <a:rPr lang="en-GB" sz="1400">
                <a:solidFill>
                  <a:schemeClr val="tx2"/>
                </a:solidFill>
                <a:latin typeface="Raleway ExtraBold"/>
                <a:ea typeface="Prompt"/>
                <a:cs typeface="Prompt"/>
                <a:sym typeface="Prompt"/>
              </a:rPr>
              <a:t>‘</a:t>
            </a:r>
            <a:r>
              <a:rPr lang="en-GB" sz="1400">
                <a:solidFill>
                  <a:schemeClr val="tx2"/>
                </a:solidFill>
                <a:latin typeface="Raleway" panose="020B0604020202020204"/>
              </a:rPr>
              <a:t>Build Back Better’- A Global Response to Covid 19 </a:t>
            </a:r>
            <a:endParaRPr lang="en-GB" sz="1400" dirty="0">
              <a:solidFill>
                <a:schemeClr val="tx2"/>
              </a:solidFill>
              <a:latin typeface="Raleway" panose="020B0604020202020204"/>
            </a:endParaRPr>
          </a:p>
        </p:txBody>
      </p:sp>
      <p:pic>
        <p:nvPicPr>
          <p:cNvPr id="125" name="Google Shape;125;p16"/>
          <p:cNvPicPr preferRelativeResize="0"/>
          <p:nvPr/>
        </p:nvPicPr>
        <p:blipFill>
          <a:blip r:embed="rId4">
            <a:alphaModFix/>
          </a:blip>
          <a:stretch>
            <a:fillRect/>
          </a:stretch>
        </p:blipFill>
        <p:spPr>
          <a:xfrm>
            <a:off x="9672650" y="6093971"/>
            <a:ext cx="867010" cy="303453"/>
          </a:xfrm>
          <a:prstGeom prst="rect">
            <a:avLst/>
          </a:prstGeom>
          <a:noFill/>
          <a:ln>
            <a:noFill/>
          </a:ln>
        </p:spPr>
      </p:pic>
      <p:sp>
        <p:nvSpPr>
          <p:cNvPr id="131" name="Google Shape;131;p16"/>
          <p:cNvSpPr txBox="1"/>
          <p:nvPr/>
        </p:nvSpPr>
        <p:spPr>
          <a:xfrm>
            <a:off x="511023" y="1680299"/>
            <a:ext cx="11422829" cy="4337946"/>
          </a:xfrm>
          <a:prstGeom prst="rect">
            <a:avLst/>
          </a:prstGeom>
          <a:noFill/>
          <a:ln>
            <a:noFill/>
          </a:ln>
        </p:spPr>
        <p:txBody>
          <a:bodyPr spcFirstLastPara="1" wrap="square" lIns="82939" tIns="82939" rIns="82939" bIns="82939" anchor="t" anchorCtr="0">
            <a:noAutofit/>
          </a:bodyPr>
          <a:lstStyle/>
          <a:p>
            <a:r>
              <a:rPr lang="en-GB" sz="2000" b="1" i="0" u="none" strike="noStrike" baseline="0" dirty="0">
                <a:solidFill>
                  <a:srgbClr val="000000"/>
                </a:solidFill>
                <a:latin typeface="Raleway ExtraBold" panose="020B0604020202020204"/>
              </a:rPr>
              <a:t>Big Ideas on International Inequality : GOVERNMENTAL ACTION ON INEQUALITY </a:t>
            </a:r>
          </a:p>
          <a:p>
            <a:r>
              <a:rPr lang="en-GB" sz="2000" b="0" i="0" u="none" strike="noStrike" baseline="0" dirty="0">
                <a:solidFill>
                  <a:srgbClr val="000000"/>
                </a:solidFill>
                <a:latin typeface="Raleway ExtraBold" panose="020B0604020202020204"/>
              </a:rPr>
              <a:t>Students can outline the significance of the SDGs, </a:t>
            </a:r>
          </a:p>
          <a:p>
            <a:r>
              <a:rPr lang="en-GB" sz="2000" b="1" u="sng" dirty="0">
                <a:solidFill>
                  <a:srgbClr val="000000"/>
                </a:solidFill>
                <a:latin typeface="Raleway ExtraBold" panose="020B0604020202020204"/>
                <a:ea typeface="Prompt"/>
                <a:cs typeface="Prompt"/>
                <a:sym typeface="Prompt"/>
              </a:rPr>
              <a:t>How I act</a:t>
            </a:r>
          </a:p>
          <a:p>
            <a:r>
              <a:rPr lang="en-GB" sz="2000" b="1" u="sng" dirty="0">
                <a:solidFill>
                  <a:srgbClr val="000000"/>
                </a:solidFill>
                <a:latin typeface="Raleway ExtraBold" panose="020B0604020202020204"/>
                <a:ea typeface="Prompt"/>
                <a:cs typeface="Prompt"/>
                <a:sym typeface="Prompt"/>
              </a:rPr>
              <a:t>1] </a:t>
            </a:r>
            <a:r>
              <a:rPr lang="en-GB" sz="2000" b="1" dirty="0">
                <a:solidFill>
                  <a:srgbClr val="000000"/>
                </a:solidFill>
                <a:latin typeface="Raleway ExtraBold" panose="020B0604020202020204"/>
                <a:ea typeface="Prompt"/>
                <a:cs typeface="Prompt"/>
                <a:sym typeface="Prompt"/>
              </a:rPr>
              <a:t>Students can question and challenge assumptions about the world as it is today post </a:t>
            </a:r>
            <a:r>
              <a:rPr lang="en-GB" sz="2000" b="1" dirty="0" err="1">
                <a:solidFill>
                  <a:srgbClr val="000000"/>
                </a:solidFill>
                <a:latin typeface="Raleway ExtraBold" panose="020B0604020202020204"/>
                <a:ea typeface="Prompt"/>
                <a:cs typeface="Prompt"/>
                <a:sym typeface="Prompt"/>
              </a:rPr>
              <a:t>Covid</a:t>
            </a:r>
            <a:r>
              <a:rPr lang="en-GB" sz="2000" b="1" dirty="0">
                <a:solidFill>
                  <a:srgbClr val="000000"/>
                </a:solidFill>
                <a:latin typeface="Raleway ExtraBold" panose="020B0604020202020204"/>
                <a:ea typeface="Prompt"/>
                <a:cs typeface="Prompt"/>
                <a:sym typeface="Prompt"/>
              </a:rPr>
              <a:t> 19 </a:t>
            </a:r>
          </a:p>
          <a:p>
            <a:r>
              <a:rPr lang="en-GB" sz="2000" b="1" dirty="0">
                <a:solidFill>
                  <a:srgbClr val="000000"/>
                </a:solidFill>
                <a:latin typeface="Raleway ExtraBold" panose="020B0604020202020204"/>
                <a:ea typeface="Prompt"/>
                <a:cs typeface="Prompt"/>
                <a:sym typeface="Prompt"/>
              </a:rPr>
              <a:t>2] Students can think about and change the way they live their lives so that people and the planet are not negatively affected by their choices</a:t>
            </a:r>
          </a:p>
          <a:p>
            <a:r>
              <a:rPr lang="en-GB" sz="2000" b="1" dirty="0">
                <a:solidFill>
                  <a:srgbClr val="000000"/>
                </a:solidFill>
                <a:latin typeface="Raleway ExtraBold" panose="020B0604020202020204"/>
                <a:ea typeface="Prompt"/>
                <a:cs typeface="Prompt"/>
                <a:sym typeface="Prompt"/>
              </a:rPr>
              <a:t>3] Students try to consider how they can inspire and engage others to learn about and take action on global challenges today. </a:t>
            </a:r>
          </a:p>
          <a:p>
            <a:endParaRPr lang="en-GB" sz="2000" b="1" dirty="0">
              <a:solidFill>
                <a:srgbClr val="000000"/>
              </a:solidFill>
              <a:latin typeface="Raleway ExtraBold" panose="020B0604020202020204"/>
              <a:ea typeface="Prompt"/>
              <a:cs typeface="Prompt"/>
              <a:sym typeface="Prompt"/>
            </a:endParaRPr>
          </a:p>
          <a:p>
            <a:r>
              <a:rPr lang="en-GB" sz="2000" b="1" u="sng" dirty="0">
                <a:solidFill>
                  <a:srgbClr val="000000"/>
                </a:solidFill>
                <a:latin typeface="Raleway ExtraBold" panose="020B0604020202020204"/>
                <a:ea typeface="Prompt"/>
                <a:cs typeface="Prompt"/>
                <a:sym typeface="Prompt"/>
              </a:rPr>
              <a:t>Global Skills</a:t>
            </a:r>
          </a:p>
          <a:p>
            <a:pPr marL="342900" indent="-342900">
              <a:buAutoNum type="arabicPeriod"/>
            </a:pPr>
            <a:r>
              <a:rPr lang="en-GB" sz="2000" b="1" dirty="0">
                <a:solidFill>
                  <a:srgbClr val="000000"/>
                </a:solidFill>
                <a:latin typeface="Raleway ExtraBold" panose="020B0604020202020204"/>
                <a:ea typeface="Prompt"/>
                <a:cs typeface="Prompt"/>
                <a:sym typeface="Prompt"/>
              </a:rPr>
              <a:t>Students try to consider things from different peoples viewpoints </a:t>
            </a:r>
          </a:p>
          <a:p>
            <a:pPr marL="342900" indent="-342900">
              <a:buAutoNum type="arabicPeriod"/>
            </a:pPr>
            <a:r>
              <a:rPr lang="en-GB" sz="2000" b="1" dirty="0">
                <a:solidFill>
                  <a:srgbClr val="000000"/>
                </a:solidFill>
                <a:latin typeface="Raleway ExtraBold" panose="020B0604020202020204"/>
                <a:ea typeface="Prompt"/>
                <a:cs typeface="Prompt"/>
                <a:sym typeface="Prompt"/>
              </a:rPr>
              <a:t>Students are encouraged to think about how we can all make a better future and what they can do to help</a:t>
            </a:r>
          </a:p>
        </p:txBody>
      </p:sp>
      <p:sp>
        <p:nvSpPr>
          <p:cNvPr id="18" name="Rectangle 17"/>
          <p:cNvSpPr/>
          <p:nvPr/>
        </p:nvSpPr>
        <p:spPr>
          <a:xfrm>
            <a:off x="333374" y="1712261"/>
            <a:ext cx="11671810"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pPr algn="ctr"/>
            <a:endParaRPr lang="en-GB" sz="1814" dirty="0"/>
          </a:p>
        </p:txBody>
      </p:sp>
      <p:sp>
        <p:nvSpPr>
          <p:cNvPr id="13" name="Google Shape;102;p15"/>
          <p:cNvSpPr/>
          <p:nvPr/>
        </p:nvSpPr>
        <p:spPr>
          <a:xfrm>
            <a:off x="333374" y="1020217"/>
            <a:ext cx="11671811" cy="483347"/>
          </a:xfrm>
          <a:prstGeom prst="rect">
            <a:avLst/>
          </a:prstGeom>
          <a:solidFill>
            <a:srgbClr val="4FA0C1"/>
          </a:solidFill>
          <a:ln>
            <a:noFill/>
          </a:ln>
        </p:spPr>
        <p:txBody>
          <a:bodyPr spcFirstLastPara="1" wrap="square" lIns="82939" tIns="82939" rIns="82939" bIns="82939" anchor="ctr" anchorCtr="0">
            <a:noAutofit/>
          </a:bodyPr>
          <a:lstStyle/>
          <a:p>
            <a:pPr algn="ctr"/>
            <a:r>
              <a:rPr lang="en-GB" sz="3629" b="1" dirty="0">
                <a:solidFill>
                  <a:schemeClr val="bg1"/>
                </a:solidFill>
                <a:latin typeface="Raleway"/>
              </a:rPr>
              <a:t> The Big Ideas </a:t>
            </a:r>
            <a:endParaRPr sz="3629" b="1" dirty="0">
              <a:solidFill>
                <a:schemeClr val="bg1"/>
              </a:solidFill>
              <a:latin typeface="Raleway"/>
            </a:endParaRPr>
          </a:p>
        </p:txBody>
      </p:sp>
    </p:spTree>
    <p:extLst>
      <p:ext uri="{BB962C8B-B14F-4D97-AF65-F5344CB8AC3E}">
        <p14:creationId xmlns:p14="http://schemas.microsoft.com/office/powerpoint/2010/main" val="3508685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10223630" y="293053"/>
            <a:ext cx="1463103" cy="474154"/>
          </a:xfrm>
          <a:prstGeom prst="rect">
            <a:avLst/>
          </a:prstGeom>
          <a:noFill/>
          <a:ln>
            <a:noFill/>
          </a:ln>
        </p:spPr>
      </p:pic>
      <p:sp>
        <p:nvSpPr>
          <p:cNvPr id="118" name="Google Shape;118;p16"/>
          <p:cNvSpPr txBox="1"/>
          <p:nvPr/>
        </p:nvSpPr>
        <p:spPr>
          <a:xfrm>
            <a:off x="3946849" y="337427"/>
            <a:ext cx="4673275" cy="474093"/>
          </a:xfrm>
          <a:prstGeom prst="rect">
            <a:avLst/>
          </a:prstGeom>
          <a:noFill/>
          <a:ln>
            <a:noFill/>
          </a:ln>
        </p:spPr>
        <p:txBody>
          <a:bodyPr spcFirstLastPara="1" wrap="square" lIns="82939" tIns="82939" rIns="82939" bIns="82939" anchor="t" anchorCtr="0">
            <a:noAutofit/>
          </a:bodyPr>
          <a:lstStyle/>
          <a:p>
            <a:endParaRPr sz="1996" b="1" dirty="0">
              <a:solidFill>
                <a:srgbClr val="595959"/>
              </a:solidFill>
              <a:latin typeface="Prompt"/>
              <a:ea typeface="Prompt"/>
              <a:cs typeface="Prompt"/>
              <a:sym typeface="Prompt"/>
            </a:endParaRPr>
          </a:p>
        </p:txBody>
      </p:sp>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606490" y="1020218"/>
            <a:ext cx="11206065" cy="171280"/>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0" name="Google Shape;102;p15">
            <a:extLst>
              <a:ext uri="{FF2B5EF4-FFF2-40B4-BE49-F238E27FC236}">
                <a16:creationId xmlns:a16="http://schemas.microsoft.com/office/drawing/2014/main" id="{414289A5-4A4F-4D64-A495-E14DBEEC0500}"/>
              </a:ext>
            </a:extLst>
          </p:cNvPr>
          <p:cNvSpPr/>
          <p:nvPr/>
        </p:nvSpPr>
        <p:spPr>
          <a:xfrm>
            <a:off x="367004" y="6346917"/>
            <a:ext cx="11206065" cy="171280"/>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pic>
        <p:nvPicPr>
          <p:cNvPr id="2" name="Picture 1">
            <a:extLst>
              <a:ext uri="{FF2B5EF4-FFF2-40B4-BE49-F238E27FC236}">
                <a16:creationId xmlns:a16="http://schemas.microsoft.com/office/drawing/2014/main" id="{3BE834D6-10E1-403B-90C9-5CCE41A75D5E}"/>
              </a:ext>
            </a:extLst>
          </p:cNvPr>
          <p:cNvPicPr>
            <a:picLocks noChangeAspect="1"/>
          </p:cNvPicPr>
          <p:nvPr/>
        </p:nvPicPr>
        <p:blipFill>
          <a:blip r:embed="rId4"/>
          <a:stretch>
            <a:fillRect/>
          </a:stretch>
        </p:blipFill>
        <p:spPr>
          <a:xfrm>
            <a:off x="4545493" y="1484861"/>
            <a:ext cx="7267062" cy="4352921"/>
          </a:xfrm>
          <a:prstGeom prst="rect">
            <a:avLst/>
          </a:prstGeom>
        </p:spPr>
      </p:pic>
      <p:pic>
        <p:nvPicPr>
          <p:cNvPr id="16" name="Graphic 15" descr="Globe">
            <a:extLst>
              <a:ext uri="{FF2B5EF4-FFF2-40B4-BE49-F238E27FC236}">
                <a16:creationId xmlns:a16="http://schemas.microsoft.com/office/drawing/2014/main" id="{5B403A6F-EC1E-45FA-86A9-283F22CC6C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6490" y="1404861"/>
            <a:ext cx="914400" cy="914400"/>
          </a:xfrm>
          <a:prstGeom prst="rect">
            <a:avLst/>
          </a:prstGeom>
        </p:spPr>
      </p:pic>
      <p:sp>
        <p:nvSpPr>
          <p:cNvPr id="19" name="Rectangle 18">
            <a:extLst>
              <a:ext uri="{FF2B5EF4-FFF2-40B4-BE49-F238E27FC236}">
                <a16:creationId xmlns:a16="http://schemas.microsoft.com/office/drawing/2014/main" id="{4D685E31-A412-433A-94ED-1A571C1016F5}"/>
              </a:ext>
            </a:extLst>
          </p:cNvPr>
          <p:cNvSpPr/>
          <p:nvPr/>
        </p:nvSpPr>
        <p:spPr>
          <a:xfrm>
            <a:off x="485192" y="2645404"/>
            <a:ext cx="3750906" cy="309817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latin typeface="Raleway" panose="020B0604020202020204"/>
              </a:rPr>
              <a:t> Initial Idea</a:t>
            </a:r>
          </a:p>
          <a:p>
            <a:pPr algn="ctr"/>
            <a:r>
              <a:rPr lang="en-GB" sz="2800" dirty="0">
                <a:solidFill>
                  <a:schemeClr val="tx1"/>
                </a:solidFill>
                <a:latin typeface="Raleway" panose="020B0604020202020204"/>
              </a:rPr>
              <a:t>Is the world more interconnected than ever as a result of the global pandemic? </a:t>
            </a:r>
          </a:p>
        </p:txBody>
      </p:sp>
      <p:sp>
        <p:nvSpPr>
          <p:cNvPr id="14" name="TextBox 13">
            <a:extLst>
              <a:ext uri="{FF2B5EF4-FFF2-40B4-BE49-F238E27FC236}">
                <a16:creationId xmlns:a16="http://schemas.microsoft.com/office/drawing/2014/main" id="{0CE77938-7283-4C63-A4F2-63A3C877D11A}"/>
              </a:ext>
            </a:extLst>
          </p:cNvPr>
          <p:cNvSpPr txBox="1"/>
          <p:nvPr/>
        </p:nvSpPr>
        <p:spPr>
          <a:xfrm>
            <a:off x="188965" y="151552"/>
            <a:ext cx="8555539" cy="523220"/>
          </a:xfrm>
          <a:prstGeom prst="rect">
            <a:avLst/>
          </a:prstGeom>
          <a:noFill/>
        </p:spPr>
        <p:txBody>
          <a:bodyPr wrap="square">
            <a:spAutoFit/>
          </a:bodyPr>
          <a:lstStyle/>
          <a:p>
            <a:pPr>
              <a:buClr>
                <a:srgbClr val="000000"/>
              </a:buClr>
              <a:buSzPts val="1400"/>
            </a:pPr>
            <a:r>
              <a:rPr lang="it" sz="1400" b="1" dirty="0">
                <a:solidFill>
                  <a:srgbClr val="4FA0C1"/>
                </a:solidFill>
                <a:latin typeface="Raleway ExtraBold"/>
                <a:ea typeface="Prompt"/>
                <a:cs typeface="Prompt"/>
                <a:sym typeface="Prompt"/>
              </a:rPr>
              <a:t>// </a:t>
            </a:r>
            <a:r>
              <a:rPr lang="it" sz="1400" b="1" dirty="0">
                <a:solidFill>
                  <a:schemeClr val="accent5"/>
                </a:solidFill>
                <a:latin typeface="Raleway ExtraBold"/>
                <a:ea typeface="Prompt"/>
                <a:cs typeface="Prompt"/>
                <a:sym typeface="Prompt"/>
              </a:rPr>
              <a:t>INTERNATIONAL INEQUALITIES //</a:t>
            </a:r>
            <a:r>
              <a:rPr lang="it" sz="14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1 </a:t>
            </a:r>
            <a:r>
              <a:rPr lang="en-GB" sz="1400" b="1" dirty="0">
                <a:solidFill>
                  <a:schemeClr val="tx2"/>
                </a:solidFill>
                <a:latin typeface="Raleway  "/>
                <a:ea typeface="Prompt"/>
                <a:cs typeface="Prompt"/>
                <a:sym typeface="Prompt"/>
              </a:rPr>
              <a:t>Meeting the SDG targets of 2030</a:t>
            </a:r>
            <a:r>
              <a:rPr lang="en-GB" sz="1400" b="1" dirty="0">
                <a:solidFill>
                  <a:schemeClr val="tx2"/>
                </a:solidFill>
                <a:latin typeface="Raleway ExtraBold"/>
                <a:ea typeface="Prompt"/>
                <a:cs typeface="Prompt"/>
                <a:sym typeface="Prompt"/>
              </a:rPr>
              <a:t> </a:t>
            </a:r>
            <a:r>
              <a:rPr lang="en-GB" sz="1400" dirty="0">
                <a:solidFill>
                  <a:schemeClr val="tx2"/>
                </a:solidFill>
                <a:latin typeface="Raleway ExtraBold"/>
                <a:ea typeface="Prompt"/>
                <a:cs typeface="Prompt"/>
                <a:sym typeface="Prompt"/>
              </a:rPr>
              <a:t>‘</a:t>
            </a:r>
            <a:r>
              <a:rPr lang="en-GB" sz="1400" dirty="0">
                <a:solidFill>
                  <a:schemeClr val="tx2"/>
                </a:solidFill>
                <a:latin typeface="Raleway" panose="020B0604020202020204"/>
              </a:rPr>
              <a:t>Build Back Better’- A Global Response to </a:t>
            </a:r>
            <a:r>
              <a:rPr lang="en-GB" sz="1400" dirty="0" err="1">
                <a:solidFill>
                  <a:schemeClr val="tx2"/>
                </a:solidFill>
                <a:latin typeface="Raleway" panose="020B0604020202020204"/>
              </a:rPr>
              <a:t>Covid</a:t>
            </a:r>
            <a:r>
              <a:rPr lang="en-GB" sz="1400" dirty="0">
                <a:solidFill>
                  <a:schemeClr val="tx2"/>
                </a:solidFill>
                <a:latin typeface="Raleway" panose="020B0604020202020204"/>
              </a:rPr>
              <a:t> 19 </a:t>
            </a:r>
          </a:p>
        </p:txBody>
      </p:sp>
    </p:spTree>
    <p:extLst>
      <p:ext uri="{BB962C8B-B14F-4D97-AF65-F5344CB8AC3E}">
        <p14:creationId xmlns:p14="http://schemas.microsoft.com/office/powerpoint/2010/main" val="86955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8" name="Google Shape;118;p16"/>
          <p:cNvSpPr txBox="1"/>
          <p:nvPr/>
        </p:nvSpPr>
        <p:spPr>
          <a:xfrm>
            <a:off x="3946850" y="337427"/>
            <a:ext cx="3823350" cy="474093"/>
          </a:xfrm>
          <a:prstGeom prst="rect">
            <a:avLst/>
          </a:prstGeom>
          <a:noFill/>
          <a:ln>
            <a:noFill/>
          </a:ln>
        </p:spPr>
        <p:txBody>
          <a:bodyPr spcFirstLastPara="1" wrap="square" lIns="82939" tIns="82939" rIns="82939" bIns="82939" anchor="t" anchorCtr="0">
            <a:noAutofit/>
          </a:bodyPr>
          <a:lstStyle/>
          <a:p>
            <a:endParaRPr sz="1996" b="1" dirty="0">
              <a:solidFill>
                <a:srgbClr val="595959"/>
              </a:solidFill>
              <a:latin typeface="Prompt"/>
              <a:ea typeface="Prompt"/>
              <a:cs typeface="Prompt"/>
              <a:sym typeface="Prompt"/>
            </a:endParaRPr>
          </a:p>
        </p:txBody>
      </p:sp>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2" y="184152"/>
            <a:ext cx="8773127"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100" b="1">
                <a:solidFill>
                  <a:srgbClr val="4FA0C1"/>
                </a:solidFill>
                <a:latin typeface="Raleway ExtraBold"/>
                <a:ea typeface="Prompt"/>
                <a:cs typeface="Prompt"/>
                <a:sym typeface="Prompt"/>
              </a:rPr>
              <a:t>// </a:t>
            </a:r>
            <a:r>
              <a:rPr lang="it" sz="1400" b="1">
                <a:solidFill>
                  <a:schemeClr val="accent5"/>
                </a:solidFill>
                <a:latin typeface="Raleway ExtraBold"/>
                <a:ea typeface="Prompt"/>
                <a:cs typeface="Prompt"/>
                <a:sym typeface="Prompt"/>
              </a:rPr>
              <a:t>INTERNATIONAL INEQUALITIES</a:t>
            </a:r>
            <a:r>
              <a:rPr lang="it" sz="1100" b="1">
                <a:solidFill>
                  <a:schemeClr val="accent5"/>
                </a:solidFill>
                <a:latin typeface="Raleway ExtraBold"/>
                <a:ea typeface="Prompt"/>
                <a:cs typeface="Prompt"/>
                <a:sym typeface="Prompt"/>
              </a:rPr>
              <a:t> //</a:t>
            </a:r>
            <a:r>
              <a:rPr lang="it" sz="1100">
                <a:solidFill>
                  <a:schemeClr val="accent5"/>
                </a:solidFill>
                <a:latin typeface="Raleway ExtraBold"/>
                <a:ea typeface="Prompt"/>
                <a:cs typeface="Arial"/>
                <a:sym typeface="Arial"/>
              </a:rPr>
              <a:t>  </a:t>
            </a:r>
            <a:r>
              <a:rPr lang="it" sz="1400" b="1">
                <a:solidFill>
                  <a:schemeClr val="accent5"/>
                </a:solidFill>
                <a:latin typeface="Raleway ExtraBold"/>
                <a:ea typeface="Prompt"/>
                <a:cs typeface="Prompt"/>
                <a:sym typeface="Prompt"/>
              </a:rPr>
              <a:t>Teaching Learning Uni</a:t>
            </a:r>
            <a:r>
              <a:rPr lang="en-GB" sz="1400" b="1">
                <a:solidFill>
                  <a:schemeClr val="accent5"/>
                </a:solidFill>
                <a:latin typeface="Raleway ExtraBold"/>
                <a:ea typeface="Prompt"/>
                <a:cs typeface="Prompt"/>
                <a:sym typeface="Prompt"/>
              </a:rPr>
              <a:t>t   </a:t>
            </a:r>
            <a:r>
              <a:rPr lang="en-GB" sz="1400" b="1">
                <a:solidFill>
                  <a:schemeClr val="tx2"/>
                </a:solidFill>
                <a:latin typeface="Raleway ExtraBold"/>
                <a:ea typeface="Prompt"/>
                <a:cs typeface="Prompt"/>
                <a:sym typeface="Prompt"/>
              </a:rPr>
              <a:t>Responding to  the Global Pandemic</a:t>
            </a:r>
          </a:p>
          <a:p>
            <a:pPr>
              <a:buClr>
                <a:srgbClr val="000000"/>
              </a:buClr>
              <a:buSzPts val="1400"/>
            </a:pPr>
            <a:r>
              <a:rPr lang="en-GB" sz="1400" b="1">
                <a:solidFill>
                  <a:schemeClr val="tx2"/>
                </a:solidFill>
                <a:latin typeface="Raleway ExtraBold"/>
                <a:ea typeface="Prompt"/>
                <a:cs typeface="Prompt"/>
                <a:sym typeface="Prompt"/>
              </a:rPr>
              <a:t>Lesson 1 </a:t>
            </a:r>
            <a:r>
              <a:rPr lang="en-GB" sz="1400" b="1">
                <a:solidFill>
                  <a:schemeClr val="tx2"/>
                </a:solidFill>
                <a:latin typeface="Raleway  "/>
                <a:ea typeface="Prompt"/>
                <a:cs typeface="Prompt"/>
                <a:sym typeface="Prompt"/>
              </a:rPr>
              <a:t>Meeting the SDG targets of 2030</a:t>
            </a:r>
            <a:r>
              <a:rPr lang="en-GB" sz="1400" b="1">
                <a:solidFill>
                  <a:schemeClr val="tx2"/>
                </a:solidFill>
                <a:latin typeface="Raleway ExtraBold"/>
                <a:ea typeface="Prompt"/>
                <a:cs typeface="Prompt"/>
                <a:sym typeface="Prompt"/>
              </a:rPr>
              <a:t> </a:t>
            </a:r>
            <a:r>
              <a:rPr lang="en-GB" sz="1400">
                <a:solidFill>
                  <a:schemeClr val="tx2"/>
                </a:solidFill>
                <a:latin typeface="Raleway ExtraBold"/>
                <a:ea typeface="Prompt"/>
                <a:cs typeface="Prompt"/>
                <a:sym typeface="Prompt"/>
              </a:rPr>
              <a:t>‘</a:t>
            </a:r>
            <a:r>
              <a:rPr lang="en-GB" sz="1400">
                <a:solidFill>
                  <a:schemeClr val="tx2"/>
                </a:solidFill>
                <a:latin typeface="Raleway" panose="020B0604020202020204"/>
              </a:rPr>
              <a:t>Build Back Better’- A Global Response to Covid 19 </a:t>
            </a:r>
            <a:endParaRPr lang="en-GB" sz="1400" dirty="0">
              <a:solidFill>
                <a:schemeClr val="tx2"/>
              </a:solidFill>
              <a:latin typeface="Raleway" panose="020B0604020202020204"/>
            </a:endParaRP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606490" y="1020218"/>
            <a:ext cx="11206065" cy="171280"/>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10" name="Google Shape;102;p15">
            <a:extLst>
              <a:ext uri="{FF2B5EF4-FFF2-40B4-BE49-F238E27FC236}">
                <a16:creationId xmlns:a16="http://schemas.microsoft.com/office/drawing/2014/main" id="{414289A5-4A4F-4D64-A495-E14DBEEC0500}"/>
              </a:ext>
            </a:extLst>
          </p:cNvPr>
          <p:cNvSpPr/>
          <p:nvPr/>
        </p:nvSpPr>
        <p:spPr>
          <a:xfrm>
            <a:off x="367004" y="6346917"/>
            <a:ext cx="11206065" cy="171280"/>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pic>
        <p:nvPicPr>
          <p:cNvPr id="3" name="Graphic 2" descr="Artificial Intelligence">
            <a:extLst>
              <a:ext uri="{FF2B5EF4-FFF2-40B4-BE49-F238E27FC236}">
                <a16:creationId xmlns:a16="http://schemas.microsoft.com/office/drawing/2014/main" id="{B168B308-7A64-4C93-9F89-F757A8DFC55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9255" y="2027563"/>
            <a:ext cx="1607605" cy="1607605"/>
          </a:xfrm>
          <a:prstGeom prst="rect">
            <a:avLst/>
          </a:prstGeom>
        </p:spPr>
      </p:pic>
      <p:sp>
        <p:nvSpPr>
          <p:cNvPr id="4" name="Speech Bubble: Rectangle 3">
            <a:extLst>
              <a:ext uri="{FF2B5EF4-FFF2-40B4-BE49-F238E27FC236}">
                <a16:creationId xmlns:a16="http://schemas.microsoft.com/office/drawing/2014/main" id="{C8975AA8-E038-487E-9107-A3A558A47421}"/>
              </a:ext>
            </a:extLst>
          </p:cNvPr>
          <p:cNvSpPr/>
          <p:nvPr/>
        </p:nvSpPr>
        <p:spPr>
          <a:xfrm>
            <a:off x="2263805" y="1444608"/>
            <a:ext cx="9548750" cy="4712733"/>
          </a:xfrm>
          <a:prstGeom prst="wedgeRectCallout">
            <a:avLst>
              <a:gd name="adj1" fmla="val -57738"/>
              <a:gd name="adj2" fmla="val -18409"/>
            </a:avLst>
          </a:prstGeom>
          <a:no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a:solidFill>
                  <a:schemeClr val="tx1"/>
                </a:solidFill>
                <a:latin typeface="Raleway ExtraBold" panose="020B0604020202020204"/>
              </a:rPr>
              <a:t>Activity 0ne Think- Pair- Share</a:t>
            </a:r>
          </a:p>
          <a:p>
            <a:pPr algn="ctr"/>
            <a:r>
              <a:rPr lang="en-GB" sz="2800" dirty="0">
                <a:solidFill>
                  <a:schemeClr val="tx1"/>
                </a:solidFill>
                <a:latin typeface="Raleway ExtraBold" panose="020B0604020202020204"/>
              </a:rPr>
              <a:t> Discuss with a partner:  ‘ What does Build Back better mean?’ </a:t>
            </a:r>
          </a:p>
          <a:p>
            <a:pPr algn="ctr"/>
            <a:endParaRPr lang="en-GB" sz="2800" dirty="0">
              <a:solidFill>
                <a:schemeClr val="tx1"/>
              </a:solidFill>
              <a:latin typeface="Raleway ExtraBold" panose="020B0604020202020204"/>
            </a:endParaRPr>
          </a:p>
          <a:p>
            <a:pPr algn="ctr"/>
            <a:r>
              <a:rPr lang="en-GB" sz="2800" dirty="0">
                <a:solidFill>
                  <a:schemeClr val="tx1"/>
                </a:solidFill>
                <a:latin typeface="Raleway ExtraBold" panose="020B0604020202020204"/>
              </a:rPr>
              <a:t>Consider this as a question for both the UK and the world.</a:t>
            </a:r>
          </a:p>
          <a:p>
            <a:pPr algn="ctr"/>
            <a:r>
              <a:rPr lang="en-GB" sz="2800" dirty="0">
                <a:solidFill>
                  <a:schemeClr val="tx1"/>
                </a:solidFill>
                <a:latin typeface="Raleway ExtraBold" panose="020B0604020202020204"/>
              </a:rPr>
              <a:t>What are your 3 priorities for the future.</a:t>
            </a:r>
          </a:p>
          <a:p>
            <a:pPr algn="ctr"/>
            <a:endParaRPr lang="en-GB" sz="2800" dirty="0">
              <a:solidFill>
                <a:schemeClr val="tx1"/>
              </a:solidFill>
              <a:latin typeface="Raleway ExtraBold" panose="020B0604020202020204"/>
            </a:endParaRPr>
          </a:p>
          <a:p>
            <a:pPr algn="ctr"/>
            <a:r>
              <a:rPr lang="en-GB" sz="2800" dirty="0">
                <a:solidFill>
                  <a:schemeClr val="tx1"/>
                </a:solidFill>
                <a:latin typeface="Raleway ExtraBold" panose="020B0604020202020204"/>
              </a:rPr>
              <a:t>Now join another pair and share your thoughts </a:t>
            </a:r>
          </a:p>
        </p:txBody>
      </p:sp>
    </p:spTree>
    <p:extLst>
      <p:ext uri="{BB962C8B-B14F-4D97-AF65-F5344CB8AC3E}">
        <p14:creationId xmlns:p14="http://schemas.microsoft.com/office/powerpoint/2010/main" val="1889155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6"/>
          <p:cNvPicPr preferRelativeResize="0"/>
          <p:nvPr/>
        </p:nvPicPr>
        <p:blipFill rotWithShape="1">
          <a:blip r:embed="rId3">
            <a:alphaModFix/>
          </a:blip>
          <a:srcRect/>
          <a:stretch/>
        </p:blipFill>
        <p:spPr>
          <a:xfrm>
            <a:off x="9069533" y="292953"/>
            <a:ext cx="1463103" cy="474154"/>
          </a:xfrm>
          <a:prstGeom prst="rect">
            <a:avLst/>
          </a:prstGeom>
          <a:noFill/>
          <a:ln>
            <a:noFill/>
          </a:ln>
        </p:spPr>
      </p:pic>
      <p:sp>
        <p:nvSpPr>
          <p:cNvPr id="118" name="Google Shape;118;p16"/>
          <p:cNvSpPr txBox="1"/>
          <p:nvPr/>
        </p:nvSpPr>
        <p:spPr>
          <a:xfrm>
            <a:off x="3438525" y="337427"/>
            <a:ext cx="5105400" cy="474093"/>
          </a:xfrm>
          <a:prstGeom prst="rect">
            <a:avLst/>
          </a:prstGeom>
          <a:noFill/>
          <a:ln>
            <a:noFill/>
          </a:ln>
        </p:spPr>
        <p:txBody>
          <a:bodyPr spcFirstLastPara="1" wrap="square" lIns="82939" tIns="82939" rIns="82939" bIns="82939" anchor="t" anchorCtr="0">
            <a:noAutofit/>
          </a:bodyPr>
          <a:lstStyle/>
          <a:p>
            <a:endParaRPr sz="1996" b="1" dirty="0">
              <a:solidFill>
                <a:srgbClr val="595959"/>
              </a:solidFill>
              <a:latin typeface="Prompt"/>
              <a:ea typeface="Prompt"/>
              <a:cs typeface="Prompt"/>
              <a:sym typeface="Prompt"/>
            </a:endParaRPr>
          </a:p>
        </p:txBody>
      </p:sp>
      <p:sp>
        <p:nvSpPr>
          <p:cNvPr id="119" name="Google Shape;119;p16"/>
          <p:cNvSpPr txBox="1"/>
          <p:nvPr/>
        </p:nvSpPr>
        <p:spPr>
          <a:xfrm>
            <a:off x="7886749" y="3052214"/>
            <a:ext cx="2553898" cy="3294703"/>
          </a:xfrm>
          <a:prstGeom prst="rect">
            <a:avLst/>
          </a:prstGeom>
          <a:noFill/>
          <a:ln>
            <a:noFill/>
          </a:ln>
        </p:spPr>
        <p:txBody>
          <a:bodyPr spcFirstLastPara="1" wrap="square" lIns="82939" tIns="82939" rIns="82939" bIns="82939" anchor="t" anchorCtr="0">
            <a:noAutofit/>
          </a:bodyPr>
          <a:lstStyle/>
          <a:p>
            <a:pPr algn="r"/>
            <a:endParaRPr sz="1633"/>
          </a:p>
        </p:txBody>
      </p:sp>
      <p:sp>
        <p:nvSpPr>
          <p:cNvPr id="124" name="Google Shape;124;p16"/>
          <p:cNvSpPr txBox="1"/>
          <p:nvPr/>
        </p:nvSpPr>
        <p:spPr>
          <a:xfrm>
            <a:off x="219953" y="184152"/>
            <a:ext cx="8515674" cy="582955"/>
          </a:xfrm>
          <a:prstGeom prst="rect">
            <a:avLst/>
          </a:prstGeom>
          <a:noFill/>
          <a:ln>
            <a:noFill/>
          </a:ln>
        </p:spPr>
        <p:txBody>
          <a:bodyPr spcFirstLastPara="1" wrap="square" lIns="82939" tIns="82939" rIns="82939" bIns="82939" anchor="t" anchorCtr="0">
            <a:noAutofit/>
          </a:bodyPr>
          <a:lstStyle/>
          <a:p>
            <a:pPr>
              <a:buClr>
                <a:srgbClr val="000000"/>
              </a:buClr>
              <a:buSzPts val="1400"/>
            </a:pPr>
            <a:r>
              <a:rPr lang="it" sz="1100" b="1" dirty="0">
                <a:solidFill>
                  <a:srgbClr val="4FA0C1"/>
                </a:solidFill>
                <a:latin typeface="Raleway ExtraBold"/>
                <a:ea typeface="Prompt"/>
                <a:cs typeface="Prompt"/>
                <a:sym typeface="Prompt"/>
              </a:rPr>
              <a:t>// </a:t>
            </a:r>
            <a:r>
              <a:rPr lang="it" sz="1400" b="1" dirty="0">
                <a:solidFill>
                  <a:schemeClr val="accent5"/>
                </a:solidFill>
                <a:latin typeface="Raleway ExtraBold"/>
                <a:ea typeface="Prompt"/>
                <a:cs typeface="Prompt"/>
                <a:sym typeface="Prompt"/>
              </a:rPr>
              <a:t>INTERNATIONAL INEQUALITIES</a:t>
            </a:r>
            <a:r>
              <a:rPr lang="it" sz="1100" b="1" dirty="0">
                <a:solidFill>
                  <a:schemeClr val="accent5"/>
                </a:solidFill>
                <a:latin typeface="Raleway ExtraBold"/>
                <a:ea typeface="Prompt"/>
                <a:cs typeface="Prompt"/>
                <a:sym typeface="Prompt"/>
              </a:rPr>
              <a:t> //</a:t>
            </a:r>
            <a:r>
              <a:rPr lang="it" sz="1100" dirty="0">
                <a:solidFill>
                  <a:schemeClr val="accent5"/>
                </a:solidFill>
                <a:latin typeface="Raleway ExtraBold"/>
                <a:ea typeface="Prompt"/>
                <a:cs typeface="Arial"/>
                <a:sym typeface="Arial"/>
              </a:rPr>
              <a:t>  </a:t>
            </a:r>
            <a:r>
              <a:rPr lang="it" sz="1400" b="1" dirty="0">
                <a:solidFill>
                  <a:schemeClr val="accent5"/>
                </a:solidFill>
                <a:latin typeface="Raleway ExtraBold"/>
                <a:ea typeface="Prompt"/>
                <a:cs typeface="Prompt"/>
                <a:sym typeface="Prompt"/>
              </a:rPr>
              <a:t>Teaching Learning Uni</a:t>
            </a:r>
            <a:r>
              <a:rPr lang="en-GB" sz="1400" b="1" dirty="0">
                <a:solidFill>
                  <a:schemeClr val="accent5"/>
                </a:solidFill>
                <a:latin typeface="Raleway ExtraBold"/>
                <a:ea typeface="Prompt"/>
                <a:cs typeface="Prompt"/>
                <a:sym typeface="Prompt"/>
              </a:rPr>
              <a:t>t   </a:t>
            </a:r>
            <a:r>
              <a:rPr lang="en-GB" sz="1400" b="1" dirty="0">
                <a:solidFill>
                  <a:schemeClr val="tx2"/>
                </a:solidFill>
                <a:latin typeface="Raleway ExtraBold"/>
                <a:ea typeface="Prompt"/>
                <a:cs typeface="Prompt"/>
                <a:sym typeface="Prompt"/>
              </a:rPr>
              <a:t>Responding to  the Global Pandemic</a:t>
            </a:r>
          </a:p>
          <a:p>
            <a:pPr>
              <a:buClr>
                <a:srgbClr val="000000"/>
              </a:buClr>
              <a:buSzPts val="1400"/>
            </a:pPr>
            <a:r>
              <a:rPr lang="en-GB" sz="1400" b="1" dirty="0">
                <a:solidFill>
                  <a:schemeClr val="tx2"/>
                </a:solidFill>
                <a:latin typeface="Raleway ExtraBold"/>
                <a:ea typeface="Prompt"/>
                <a:cs typeface="Prompt"/>
                <a:sym typeface="Prompt"/>
              </a:rPr>
              <a:t>Lesson 1 </a:t>
            </a:r>
            <a:r>
              <a:rPr lang="en-GB" sz="1400" b="1" dirty="0">
                <a:solidFill>
                  <a:schemeClr val="tx2"/>
                </a:solidFill>
                <a:latin typeface="Raleway  "/>
                <a:ea typeface="Prompt"/>
                <a:cs typeface="Prompt"/>
                <a:sym typeface="Prompt"/>
              </a:rPr>
              <a:t>Meeting the SDG targets of 2030</a:t>
            </a:r>
            <a:r>
              <a:rPr lang="en-GB" sz="1400" b="1" dirty="0">
                <a:solidFill>
                  <a:schemeClr val="tx2"/>
                </a:solidFill>
                <a:latin typeface="Raleway ExtraBold"/>
                <a:ea typeface="Prompt"/>
                <a:cs typeface="Prompt"/>
                <a:sym typeface="Prompt"/>
              </a:rPr>
              <a:t> </a:t>
            </a:r>
            <a:r>
              <a:rPr lang="en-GB" sz="1400" dirty="0">
                <a:solidFill>
                  <a:schemeClr val="tx2"/>
                </a:solidFill>
                <a:latin typeface="Raleway ExtraBold"/>
                <a:ea typeface="Prompt"/>
                <a:cs typeface="Prompt"/>
                <a:sym typeface="Prompt"/>
              </a:rPr>
              <a:t>‘</a:t>
            </a:r>
            <a:r>
              <a:rPr lang="en-GB" sz="1400" dirty="0">
                <a:solidFill>
                  <a:schemeClr val="tx2"/>
                </a:solidFill>
                <a:latin typeface="Raleway" panose="020B0604020202020204"/>
              </a:rPr>
              <a:t>Build Back Better’- A Global Response to </a:t>
            </a:r>
            <a:r>
              <a:rPr lang="en-GB" sz="1400" dirty="0" err="1">
                <a:solidFill>
                  <a:schemeClr val="tx2"/>
                </a:solidFill>
                <a:latin typeface="Raleway" panose="020B0604020202020204"/>
              </a:rPr>
              <a:t>Covid</a:t>
            </a:r>
            <a:r>
              <a:rPr lang="en-GB" sz="1400" dirty="0">
                <a:solidFill>
                  <a:schemeClr val="tx2"/>
                </a:solidFill>
                <a:latin typeface="Raleway" panose="020B0604020202020204"/>
              </a:rPr>
              <a:t> 19 </a:t>
            </a:r>
          </a:p>
        </p:txBody>
      </p:sp>
      <p:sp>
        <p:nvSpPr>
          <p:cNvPr id="18" name="Rectangle 17"/>
          <p:cNvSpPr/>
          <p:nvPr/>
        </p:nvSpPr>
        <p:spPr>
          <a:xfrm>
            <a:off x="2191985" y="2253716"/>
            <a:ext cx="7381652" cy="3903626"/>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rtlCol="0" anchor="t"/>
          <a:lstStyle/>
          <a:p>
            <a:endParaRPr lang="en-GB" sz="2540" b="1" dirty="0">
              <a:solidFill>
                <a:srgbClr val="595959"/>
              </a:solidFill>
              <a:latin typeface="Raleway"/>
              <a:cs typeface="Arial" pitchFamily="34" charset="0"/>
            </a:endParaRPr>
          </a:p>
        </p:txBody>
      </p:sp>
      <p:sp>
        <p:nvSpPr>
          <p:cNvPr id="13" name="Google Shape;102;p15"/>
          <p:cNvSpPr/>
          <p:nvPr/>
        </p:nvSpPr>
        <p:spPr>
          <a:xfrm>
            <a:off x="606490" y="1020218"/>
            <a:ext cx="11206065" cy="171280"/>
          </a:xfrm>
          <a:prstGeom prst="rect">
            <a:avLst/>
          </a:prstGeom>
          <a:solidFill>
            <a:srgbClr val="4FA0C1"/>
          </a:solidFill>
          <a:ln>
            <a:noFill/>
          </a:ln>
        </p:spPr>
        <p:txBody>
          <a:bodyPr spcFirstLastPara="1" wrap="square" lIns="82939" tIns="82939" rIns="82939" bIns="82939" anchor="ctr" anchorCtr="0">
            <a:noAutofit/>
          </a:bodyPr>
          <a:lstStyle/>
          <a:p>
            <a:pPr algn="ctr"/>
            <a:endParaRPr sz="3629" b="1" dirty="0">
              <a:solidFill>
                <a:schemeClr val="bg1"/>
              </a:solidFill>
              <a:latin typeface="Raleway"/>
            </a:endParaRPr>
          </a:p>
        </p:txBody>
      </p:sp>
      <p:sp>
        <p:nvSpPr>
          <p:cNvPr id="2" name="Rectangle: Rounded Corners 1">
            <a:extLst>
              <a:ext uri="{FF2B5EF4-FFF2-40B4-BE49-F238E27FC236}">
                <a16:creationId xmlns:a16="http://schemas.microsoft.com/office/drawing/2014/main" id="{5F05B325-1D60-4053-BDA0-1169773831CB}"/>
              </a:ext>
            </a:extLst>
          </p:cNvPr>
          <p:cNvSpPr/>
          <p:nvPr/>
        </p:nvSpPr>
        <p:spPr>
          <a:xfrm>
            <a:off x="219953" y="1306287"/>
            <a:ext cx="6799786" cy="5411862"/>
          </a:xfrm>
          <a:prstGeom prst="roundRect">
            <a:avLst/>
          </a:prstGeom>
          <a:solidFill>
            <a:srgbClr val="0070C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sz="1600" b="1" dirty="0">
                <a:latin typeface="Raleway ExtraBold" panose="020B0604020202020204"/>
              </a:rPr>
              <a:t>The SDGs- what are they? </a:t>
            </a:r>
            <a:endParaRPr lang="en-GB" sz="1600" dirty="0">
              <a:latin typeface="Raleway ExtraBold" panose="020B0604020202020204"/>
            </a:endParaRPr>
          </a:p>
          <a:p>
            <a:r>
              <a:rPr lang="en-GB" sz="1600" b="1" dirty="0">
                <a:solidFill>
                  <a:schemeClr val="tx1"/>
                </a:solidFill>
                <a:latin typeface="Raleway ExtraBold" panose="020B0604020202020204"/>
              </a:rPr>
              <a:t>These are a set of goals and targets aimed at making the world a better place.</a:t>
            </a:r>
          </a:p>
          <a:p>
            <a:r>
              <a:rPr lang="en-GB" sz="1600" b="1" dirty="0">
                <a:solidFill>
                  <a:schemeClr val="tx1"/>
                </a:solidFill>
                <a:latin typeface="Raleway ExtraBold" panose="020B0604020202020204"/>
              </a:rPr>
              <a:t>All the member states of the United Nations have committed to the 17 goals which if achieved would make the worlds environments, economies and societies better by 2030. </a:t>
            </a:r>
          </a:p>
          <a:p>
            <a:endParaRPr lang="en-GB" sz="1600" b="1" dirty="0">
              <a:solidFill>
                <a:schemeClr val="tx1"/>
              </a:solidFill>
              <a:latin typeface="Raleway ExtraBold" panose="020B0604020202020204"/>
            </a:endParaRPr>
          </a:p>
          <a:p>
            <a:r>
              <a:rPr lang="en-GB" sz="1600" b="1" dirty="0">
                <a:solidFill>
                  <a:schemeClr val="tx1"/>
                </a:solidFill>
                <a:latin typeface="Raleway ExtraBold" panose="020B0604020202020204"/>
              </a:rPr>
              <a:t>They are also known as ‘Global Goals’ , they apply to all people, young and old, in the UK and in everyone of the 193 countries that signed up to them in 2015. </a:t>
            </a:r>
          </a:p>
          <a:p>
            <a:endParaRPr lang="en-GB" sz="1600" b="1" dirty="0">
              <a:solidFill>
                <a:schemeClr val="tx1"/>
              </a:solidFill>
              <a:latin typeface="Raleway ExtraBold" panose="020B0604020202020204"/>
            </a:endParaRPr>
          </a:p>
          <a:p>
            <a:r>
              <a:rPr lang="en-GB" sz="1600" b="1" dirty="0">
                <a:solidFill>
                  <a:schemeClr val="tx1"/>
                </a:solidFill>
                <a:latin typeface="Raleway ExtraBold" panose="020B0604020202020204"/>
              </a:rPr>
              <a:t>It is the responsibility of all governments to ensure that countries move towards the targets set out in these goals. But we can all play an important part in achieving them.</a:t>
            </a:r>
          </a:p>
          <a:p>
            <a:endParaRPr lang="en-GB" sz="1600" b="1" dirty="0">
              <a:solidFill>
                <a:schemeClr val="tx1"/>
              </a:solidFill>
              <a:latin typeface="Raleway ExtraBold" panose="020B0604020202020204"/>
            </a:endParaRPr>
          </a:p>
          <a:p>
            <a:r>
              <a:rPr lang="en-GB" sz="1600" b="1" dirty="0">
                <a:solidFill>
                  <a:schemeClr val="tx1"/>
                </a:solidFill>
                <a:latin typeface="Raleway ExtraBold" panose="020B0604020202020204"/>
              </a:rPr>
              <a:t>Many schools are now integrating the SDGs into the school curriculum in PSHE and Citizenship and extra curricula activities through Eco Councils etc. </a:t>
            </a:r>
          </a:p>
          <a:p>
            <a:endParaRPr lang="en-GB" sz="1600" b="1" dirty="0">
              <a:solidFill>
                <a:schemeClr val="tx1"/>
              </a:solidFill>
              <a:latin typeface="Raleway"/>
            </a:endParaRPr>
          </a:p>
          <a:p>
            <a:endParaRPr lang="en-GB" sz="1600" dirty="0">
              <a:solidFill>
                <a:schemeClr val="tx1"/>
              </a:solidFill>
              <a:latin typeface="Raleway"/>
            </a:endParaRPr>
          </a:p>
        </p:txBody>
      </p:sp>
      <p:pic>
        <p:nvPicPr>
          <p:cNvPr id="4" name="Picture 3">
            <a:extLst>
              <a:ext uri="{FF2B5EF4-FFF2-40B4-BE49-F238E27FC236}">
                <a16:creationId xmlns:a16="http://schemas.microsoft.com/office/drawing/2014/main" id="{8694AD21-9374-41E8-B906-A22472A129E8}"/>
              </a:ext>
            </a:extLst>
          </p:cNvPr>
          <p:cNvPicPr>
            <a:picLocks noChangeAspect="1"/>
          </p:cNvPicPr>
          <p:nvPr/>
        </p:nvPicPr>
        <p:blipFill>
          <a:blip r:embed="rId4"/>
          <a:stretch>
            <a:fillRect/>
          </a:stretch>
        </p:blipFill>
        <p:spPr>
          <a:xfrm>
            <a:off x="7034100" y="1400196"/>
            <a:ext cx="4937947" cy="3642314"/>
          </a:xfrm>
          <a:prstGeom prst="rect">
            <a:avLst/>
          </a:prstGeom>
        </p:spPr>
      </p:pic>
      <p:sp>
        <p:nvSpPr>
          <p:cNvPr id="5" name="Rectangle 4">
            <a:extLst>
              <a:ext uri="{FF2B5EF4-FFF2-40B4-BE49-F238E27FC236}">
                <a16:creationId xmlns:a16="http://schemas.microsoft.com/office/drawing/2014/main" id="{38E9416E-EEB0-46DE-81AC-9156A1250E21}"/>
              </a:ext>
            </a:extLst>
          </p:cNvPr>
          <p:cNvSpPr/>
          <p:nvPr/>
        </p:nvSpPr>
        <p:spPr>
          <a:xfrm>
            <a:off x="7245293" y="5823697"/>
            <a:ext cx="3836810" cy="523220"/>
          </a:xfrm>
          <a:prstGeom prst="rect">
            <a:avLst/>
          </a:prstGeom>
        </p:spPr>
        <p:txBody>
          <a:bodyPr wrap="square">
            <a:spAutoFit/>
          </a:bodyPr>
          <a:lstStyle/>
          <a:p>
            <a:r>
              <a:rPr lang="en-GB" sz="1400" dirty="0">
                <a:hlinkClick r:id="rId5"/>
              </a:rPr>
              <a:t>https://www.youtube.com/watch?time_continue=18&amp;v=0XTBYMfZyrM&amp;feature=emb_logo</a:t>
            </a:r>
            <a:endParaRPr lang="en-GB" sz="1400" dirty="0"/>
          </a:p>
        </p:txBody>
      </p:sp>
      <p:sp>
        <p:nvSpPr>
          <p:cNvPr id="6" name="Rectangle 5">
            <a:extLst>
              <a:ext uri="{FF2B5EF4-FFF2-40B4-BE49-F238E27FC236}">
                <a16:creationId xmlns:a16="http://schemas.microsoft.com/office/drawing/2014/main" id="{9502FCE9-1653-41F5-8DA5-15E53B4DF0F8}"/>
              </a:ext>
            </a:extLst>
          </p:cNvPr>
          <p:cNvSpPr/>
          <p:nvPr/>
        </p:nvSpPr>
        <p:spPr>
          <a:xfrm>
            <a:off x="7245293" y="5415260"/>
            <a:ext cx="2941831" cy="369332"/>
          </a:xfrm>
          <a:prstGeom prst="rect">
            <a:avLst/>
          </a:prstGeom>
        </p:spPr>
        <p:txBody>
          <a:bodyPr wrap="none">
            <a:spAutoFit/>
          </a:bodyPr>
          <a:lstStyle/>
          <a:p>
            <a:r>
              <a:rPr lang="en-GB" dirty="0">
                <a:latin typeface="Roboto"/>
              </a:rPr>
              <a:t>Do you know all 17 SDGs?</a:t>
            </a:r>
            <a:endParaRPr lang="en-GB" b="0" i="0" dirty="0">
              <a:effectLst/>
              <a:latin typeface="Roboto"/>
            </a:endParaRPr>
          </a:p>
        </p:txBody>
      </p:sp>
    </p:spTree>
    <p:extLst>
      <p:ext uri="{BB962C8B-B14F-4D97-AF65-F5344CB8AC3E}">
        <p14:creationId xmlns:p14="http://schemas.microsoft.com/office/powerpoint/2010/main" val="21459213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1177</TotalTime>
  <Words>2151</Words>
  <Application>Microsoft Office PowerPoint</Application>
  <PresentationFormat>Widescreen</PresentationFormat>
  <Paragraphs>219</Paragraphs>
  <Slides>16</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Agenda</vt:lpstr>
      <vt:lpstr>Arial</vt:lpstr>
      <vt:lpstr>Calibri</vt:lpstr>
      <vt:lpstr>Calibri Light</vt:lpstr>
      <vt:lpstr>Prompt</vt:lpstr>
      <vt:lpstr>Raleway</vt:lpstr>
      <vt:lpstr>Raleway  </vt:lpstr>
      <vt:lpstr>Raleway ExtraBold</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Ayre</dc:creator>
  <cp:lastModifiedBy>Kevin Ayre</cp:lastModifiedBy>
  <cp:revision>29</cp:revision>
  <dcterms:created xsi:type="dcterms:W3CDTF">2020-07-22T13:19:17Z</dcterms:created>
  <dcterms:modified xsi:type="dcterms:W3CDTF">2020-08-26T15:41:46Z</dcterms:modified>
</cp:coreProperties>
</file>