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60" r:id="rId5"/>
    <p:sldId id="333" r:id="rId6"/>
    <p:sldId id="335" r:id="rId7"/>
    <p:sldId id="261" r:id="rId8"/>
    <p:sldId id="275" r:id="rId9"/>
    <p:sldId id="310" r:id="rId10"/>
    <p:sldId id="331" r:id="rId11"/>
    <p:sldId id="303" r:id="rId12"/>
    <p:sldId id="330" r:id="rId13"/>
    <p:sldId id="295" r:id="rId14"/>
    <p:sldId id="332" r:id="rId15"/>
    <p:sldId id="297" r:id="rId16"/>
    <p:sldId id="304" r:id="rId17"/>
    <p:sldId id="305" r:id="rId18"/>
    <p:sldId id="308" r:id="rId19"/>
    <p:sldId id="307" r:id="rId20"/>
    <p:sldId id="306" r:id="rId21"/>
    <p:sldId id="296" r:id="rId22"/>
    <p:sldId id="325" r:id="rId23"/>
    <p:sldId id="321" r:id="rId24"/>
    <p:sldId id="317" r:id="rId25"/>
    <p:sldId id="322" r:id="rId26"/>
    <p:sldId id="313" r:id="rId27"/>
    <p:sldId id="298" r:id="rId28"/>
    <p:sldId id="299" r:id="rId29"/>
    <p:sldId id="324" r:id="rId30"/>
    <p:sldId id="294" r:id="rId31"/>
    <p:sldId id="319" r:id="rId32"/>
    <p:sldId id="320" r:id="rId33"/>
    <p:sldId id="334" r:id="rId34"/>
    <p:sldId id="328" r:id="rId35"/>
    <p:sldId id="314" r:id="rId36"/>
    <p:sldId id="329" r:id="rId37"/>
    <p:sldId id="300" r:id="rId38"/>
    <p:sldId id="323" r:id="rId39"/>
    <p:sldId id="309" r:id="rId40"/>
    <p:sldId id="327" r:id="rId41"/>
    <p:sldId id="312" r:id="rId42"/>
    <p:sldId id="31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3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28CBF-1D10-46F8-8440-77FCBDCAA019}" type="datetimeFigureOut">
              <a:rPr lang="en-GB" smtClean="0"/>
              <a:t>25/08/2020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1DFA7-7D47-495D-B172-658E6AD2984A}" type="slidenum">
              <a:rPr lang="en-GB" smtClean="0"/>
              <a:t>‹#›</a:t>
            </a:fld>
            <a:endParaRPr lang="en-GB"/>
          </a:p>
        </p:txBody>
      </p:sp>
    </p:spTree>
    <p:extLst>
      <p:ext uri="{BB962C8B-B14F-4D97-AF65-F5344CB8AC3E}">
        <p14:creationId xmlns:p14="http://schemas.microsoft.com/office/powerpoint/2010/main" val="184235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t/covid-1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A_nearly_empty_flight_from_PEK_to_LAX_amid_the_COVID-19_pandemic_1.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photos/away-avenue-forest-sun-rays-534873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photos/power-station-light-trails-motorway-542842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photos/aircraft-landing-sky-silhouette-51364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photos/airport-airplanes-gates-flight-line-155395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pixabay.com/photos/airport-transport-woman-girl-237372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venice-architecture-channel-water-3130323/"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pixabay.com/photos/venice-piazza-san-marco-italy-4559575/"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bc.co.uk/news/world-52459487"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theguardian.com/environment/2020/aug/07/covid-19-lockdown-will-have-negligible-impact-on-climate-crisis-study"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bc.com/future/article/20200624-has-covid-19-brought-us-closer-to-stopping-climate-chang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fgsc.af.mil/News/Commentaries/Display/Article/1034948/reduce-reuse-recycle-a-clich-with-mean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fgsc.af.mil/News/Commentaries/Display/Article/1034948/reduce-reuse-recycle-a-clich-with-meanin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unenvironment.org/news-and-stories/press-release/fridays-future-named-un-champion-earth-award-passionately-demanding"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afgsc.af.mil/News/Commentaries/Display/Article/1034948/reduce-reuse-recycle-a-clich-with-mean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fgsc.af.mil/News/Commentaries/Display/Article/1034948/reduce-reuse-recycle-a-clich-with-mean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bc.co.uk/news/world-5245948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t/covid-1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earerestless.org/2020/03/20/what-the-covid-19-response-can-teach-us-about-fighting-climate-chang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exels.com/photo/condor-airplane-on-grey-concrete-airport-16379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bc.co.uk/news/business-5190653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illustrations/corona-mask-world-together-virus-500222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t/covid-1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c7a48efbc_0_8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4c7a48efbc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https://unsplash.com/t/covid-19</a:t>
            </a:r>
            <a:endParaRPr dirty="0"/>
          </a:p>
        </p:txBody>
      </p:sp>
    </p:spTree>
    <p:extLst>
      <p:ext uri="{BB962C8B-B14F-4D97-AF65-F5344CB8AC3E}">
        <p14:creationId xmlns:p14="http://schemas.microsoft.com/office/powerpoint/2010/main" val="400299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120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2 short videos showing the impact of </a:t>
            </a:r>
            <a:r>
              <a:rPr lang="en-GB" dirty="0" err="1"/>
              <a:t>covid</a:t>
            </a:r>
            <a:r>
              <a:rPr lang="en-GB" dirty="0"/>
              <a:t> </a:t>
            </a:r>
            <a:endParaRPr dirty="0"/>
          </a:p>
        </p:txBody>
      </p:sp>
    </p:spTree>
    <p:extLst>
      <p:ext uri="{BB962C8B-B14F-4D97-AF65-F5344CB8AC3E}">
        <p14:creationId xmlns:p14="http://schemas.microsoft.com/office/powerpoint/2010/main" val="2416057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Or you could do Activity Two B ad reflect on the video , questions are on the next slide </a:t>
            </a:r>
            <a:endParaRPr dirty="0"/>
          </a:p>
        </p:txBody>
      </p:sp>
    </p:spTree>
    <p:extLst>
      <p:ext uri="{BB962C8B-B14F-4D97-AF65-F5344CB8AC3E}">
        <p14:creationId xmlns:p14="http://schemas.microsoft.com/office/powerpoint/2010/main" val="46056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10844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https://commons.wikimedia.org/wiki/File:A_nearly_empty_flight_from_PEK_to_LAX_amid_the_COVID-19_pandemic_1.jpg</a:t>
            </a:r>
            <a:endParaRPr dirty="0"/>
          </a:p>
        </p:txBody>
      </p:sp>
    </p:spTree>
    <p:extLst>
      <p:ext uri="{BB962C8B-B14F-4D97-AF65-F5344CB8AC3E}">
        <p14:creationId xmlns:p14="http://schemas.microsoft.com/office/powerpoint/2010/main" val="1462881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https://pixabay.com/photos/away-avenue-forest-sun-rays-5348739/</a:t>
            </a:r>
            <a:endParaRPr dirty="0"/>
          </a:p>
        </p:txBody>
      </p:sp>
    </p:spTree>
    <p:extLst>
      <p:ext uri="{BB962C8B-B14F-4D97-AF65-F5344CB8AC3E}">
        <p14:creationId xmlns:p14="http://schemas.microsoft.com/office/powerpoint/2010/main" val="18111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https://pixabay.com/photos/power-station-light-trails-motorway-5428427/</a:t>
            </a:r>
            <a:endParaRPr dirty="0"/>
          </a:p>
        </p:txBody>
      </p:sp>
    </p:spTree>
    <p:extLst>
      <p:ext uri="{BB962C8B-B14F-4D97-AF65-F5344CB8AC3E}">
        <p14:creationId xmlns:p14="http://schemas.microsoft.com/office/powerpoint/2010/main" val="3589873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https://pixabay.com/photos/aircraft-landing-sky-silhouette-513641/</a:t>
            </a:r>
            <a:endParaRPr dirty="0"/>
          </a:p>
        </p:txBody>
      </p:sp>
    </p:spTree>
    <p:extLst>
      <p:ext uri="{BB962C8B-B14F-4D97-AF65-F5344CB8AC3E}">
        <p14:creationId xmlns:p14="http://schemas.microsoft.com/office/powerpoint/2010/main" val="426480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https://pixabay.com/photos/airport-airplanes-gates-flight-line-1553958/</a:t>
            </a:r>
            <a:endParaRPr lang="en-GB" dirty="0"/>
          </a:p>
          <a:p>
            <a:pPr marL="0" lvl="0" indent="0" algn="l" rtl="0">
              <a:lnSpc>
                <a:spcPct val="100000"/>
              </a:lnSpc>
              <a:spcBef>
                <a:spcPts val="0"/>
              </a:spcBef>
              <a:spcAft>
                <a:spcPts val="0"/>
              </a:spcAft>
              <a:buSzPts val="1100"/>
              <a:buNone/>
            </a:pPr>
            <a:r>
              <a:rPr lang="en-GB" dirty="0">
                <a:hlinkClick r:id="rId4"/>
              </a:rPr>
              <a:t>https://pixabay.com/photos/airport-transport-woman-girl-2373727/</a:t>
            </a:r>
            <a:endParaRPr dirty="0"/>
          </a:p>
        </p:txBody>
      </p:sp>
    </p:spTree>
    <p:extLst>
      <p:ext uri="{BB962C8B-B14F-4D97-AF65-F5344CB8AC3E}">
        <p14:creationId xmlns:p14="http://schemas.microsoft.com/office/powerpoint/2010/main" val="177134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4c6af311c4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4c6af311c4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https://pixabay.com/photos/venice-architecture-channel-water-3130323/</a:t>
            </a:r>
            <a:endParaRPr lang="en-GB" dirty="0"/>
          </a:p>
          <a:p>
            <a:pPr marL="0" lvl="0" indent="0" algn="l" rtl="0">
              <a:lnSpc>
                <a:spcPct val="100000"/>
              </a:lnSpc>
              <a:spcBef>
                <a:spcPts val="0"/>
              </a:spcBef>
              <a:spcAft>
                <a:spcPts val="0"/>
              </a:spcAft>
              <a:buSzPts val="1100"/>
              <a:buNone/>
            </a:pPr>
            <a:r>
              <a:rPr lang="en-GB" dirty="0">
                <a:hlinkClick r:id="rId4"/>
              </a:rPr>
              <a:t>https://pixabay.com/photos/venice-piazza-san-marco-italy-4559575/</a:t>
            </a:r>
            <a:endParaRPr dirty="0"/>
          </a:p>
        </p:txBody>
      </p:sp>
    </p:spTree>
    <p:extLst>
      <p:ext uri="{BB962C8B-B14F-4D97-AF65-F5344CB8AC3E}">
        <p14:creationId xmlns:p14="http://schemas.microsoft.com/office/powerpoint/2010/main" val="282481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2344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7002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7709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2651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6593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br>
              <a:rPr lang="en-GB" sz="1200" b="1"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'Tip of the iceberg': is our destruction of nature responsible for Covid-19?</a:t>
            </a:r>
          </a:p>
          <a:p>
            <a:r>
              <a:rPr lang="en-GB" sz="1200" b="0" i="0" kern="1200" dirty="0">
                <a:solidFill>
                  <a:schemeClr val="tx1"/>
                </a:solidFill>
                <a:effectLst/>
                <a:latin typeface="+mn-lt"/>
                <a:ea typeface="+mn-ea"/>
                <a:cs typeface="+mn-cs"/>
              </a:rPr>
              <a:t>As habitat and biodiversity loss increase globally, the coronavirus outbreak may be just the beginning of mass pandemic the Guardian </a:t>
            </a:r>
          </a:p>
          <a:p>
            <a:r>
              <a:rPr lang="en-GB" dirty="0">
                <a:hlinkClick r:id="rId3"/>
              </a:rPr>
              <a:t>https://www.bbc.co.uk/news/world-52459487</a:t>
            </a:r>
            <a:endParaRPr lang="en-GB" dirty="0"/>
          </a:p>
          <a:p>
            <a:r>
              <a:rPr lang="en-GB" dirty="0">
                <a:hlinkClick r:id="rId4"/>
              </a:rPr>
              <a:t>https://www.theguardian.com/environment/2020/aug/07/covid-19-lockdown-will-have-negligible-impact-on-climate-crisis-study</a:t>
            </a:r>
            <a:endParaRPr lang="en-GB"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9770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8110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https://www.bbc.com/future/article/20200624-has-covid-19-brought-us-closer-to-stopping-climate-change</a:t>
            </a:r>
            <a:endParaRPr dirty="0"/>
          </a:p>
        </p:txBody>
      </p:sp>
    </p:spTree>
    <p:extLst>
      <p:ext uri="{BB962C8B-B14F-4D97-AF65-F5344CB8AC3E}">
        <p14:creationId xmlns:p14="http://schemas.microsoft.com/office/powerpoint/2010/main" val="2287922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hlinkClick r:id="rId3"/>
              </a:rPr>
              <a:t>https://www.afgsc.af.mil/News/Commentaries/Display/Article/1034948/reduce-reuse-recycle-a-clich-with-meaning/</a:t>
            </a: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2665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8035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hlinkClick r:id="rId3"/>
              </a:rPr>
              <a:t>https://www.afgsc.af.mil/News/Commentaries/Display/Article/1034948/reduce-reuse-recycle-a-clich-with-meaning/</a:t>
            </a:r>
            <a:endParaRPr lang="en-GB"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hlinkClick r:id="rId4"/>
              </a:rPr>
              <a:t>https://www.unenvironment.org/news-and-stories/press-release/fridays-future-named-un-champion-earth-award-passionately-demanding</a:t>
            </a: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63944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hlinkClick r:id="rId3"/>
              </a:rPr>
              <a:t>https://www.afgsc.af.mil/News/Commentaries/Display/Article/1034948/reduce-reuse-recycle-a-clich-with-meaning/</a:t>
            </a: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70538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GB" dirty="0">
                <a:hlinkClick r:id="rId3"/>
              </a:rPr>
              <a:t>https://www.afgsc.af.mil/News/Commentaries/Display/Article/1034948/reduce-reuse-recycle-a-clich-with-meaning/</a:t>
            </a: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75652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78086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GB" dirty="0">
                <a:hlinkClick r:id="rId3"/>
              </a:rPr>
              <a:t>https://www.bbc.co.uk/news/world-52459487</a:t>
            </a:r>
            <a:endParaRPr lang="en-GB"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57975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36361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8578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https://unsplash.com/t/covid-19</a:t>
            </a:r>
            <a:endParaRPr dirty="0"/>
          </a:p>
        </p:txBody>
      </p:sp>
    </p:spTree>
    <p:extLst>
      <p:ext uri="{BB962C8B-B14F-4D97-AF65-F5344CB8AC3E}">
        <p14:creationId xmlns:p14="http://schemas.microsoft.com/office/powerpoint/2010/main" val="47139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https://wearerestless.org/2020/03/20/what-the-covid-19-response-can-teach-us-about-fighting-climate-change/</a:t>
            </a:r>
            <a:endParaRPr dirty="0"/>
          </a:p>
        </p:txBody>
      </p:sp>
    </p:spTree>
    <p:extLst>
      <p:ext uri="{BB962C8B-B14F-4D97-AF65-F5344CB8AC3E}">
        <p14:creationId xmlns:p14="http://schemas.microsoft.com/office/powerpoint/2010/main" val="304048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https://www.pexels.com/photo/condor-airplane-on-grey-concrete-airport-163792/</a:t>
            </a:r>
            <a:endParaRPr dirty="0"/>
          </a:p>
        </p:txBody>
      </p:sp>
    </p:spTree>
    <p:extLst>
      <p:ext uri="{BB962C8B-B14F-4D97-AF65-F5344CB8AC3E}">
        <p14:creationId xmlns:p14="http://schemas.microsoft.com/office/powerpoint/2010/main" val="64900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https://www.bbc.co.uk/news/business-51906530</a:t>
            </a:r>
            <a:endParaRPr dirty="0"/>
          </a:p>
        </p:txBody>
      </p:sp>
    </p:spTree>
    <p:extLst>
      <p:ext uri="{BB962C8B-B14F-4D97-AF65-F5344CB8AC3E}">
        <p14:creationId xmlns:p14="http://schemas.microsoft.com/office/powerpoint/2010/main" val="373688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24053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6879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671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https://pixabay.com/illustrations/corona-mask-world-together-virus-5002226/</a:t>
            </a:r>
            <a:endParaRPr dirty="0"/>
          </a:p>
        </p:txBody>
      </p:sp>
    </p:spTree>
    <p:extLst>
      <p:ext uri="{BB962C8B-B14F-4D97-AF65-F5344CB8AC3E}">
        <p14:creationId xmlns:p14="http://schemas.microsoft.com/office/powerpoint/2010/main" val="3853421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hlinkClick r:id="rId3"/>
              </a:rPr>
              <a:t>https://unsplash.com/t/covid-19</a:t>
            </a:r>
            <a:endParaRPr dirty="0"/>
          </a:p>
        </p:txBody>
      </p:sp>
    </p:spTree>
    <p:extLst>
      <p:ext uri="{BB962C8B-B14F-4D97-AF65-F5344CB8AC3E}">
        <p14:creationId xmlns:p14="http://schemas.microsoft.com/office/powerpoint/2010/main" val="73487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25BD-ACEC-411A-9D27-7796E50D0B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51F6A9-CFB7-4A54-A533-FAF1C675C9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EEE35C-CEF4-4A85-9D73-5E23C325B1CD}"/>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5" name="Footer Placeholder 4">
            <a:extLst>
              <a:ext uri="{FF2B5EF4-FFF2-40B4-BE49-F238E27FC236}">
                <a16:creationId xmlns:a16="http://schemas.microsoft.com/office/drawing/2014/main" id="{F92E6A01-C2BE-4CEF-B3DC-395DD80020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5AA4C9-F9C4-4AFF-B410-708AD28DAC72}"/>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158950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3527-29E3-4851-8EFB-878410D2CA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8658FA-C328-488F-849D-2A3CAE612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75E49-FC76-45A7-9CC9-78437076BA99}"/>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5" name="Footer Placeholder 4">
            <a:extLst>
              <a:ext uri="{FF2B5EF4-FFF2-40B4-BE49-F238E27FC236}">
                <a16:creationId xmlns:a16="http://schemas.microsoft.com/office/drawing/2014/main" id="{54C70D10-1BEE-4C01-B07D-1ED5ADED45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050352-8BA6-4132-8398-CE852FD759C2}"/>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200768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FB2A8-03A1-420A-8ADD-9904A13A4D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707327-5642-4165-8EE4-32DFA70DA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A57478-9338-4A18-B798-A15BACAAA381}"/>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5" name="Footer Placeholder 4">
            <a:extLst>
              <a:ext uri="{FF2B5EF4-FFF2-40B4-BE49-F238E27FC236}">
                <a16:creationId xmlns:a16="http://schemas.microsoft.com/office/drawing/2014/main" id="{C77AC480-69EF-48D1-801A-C0B11441BC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B9D1F6-EC3B-4CF2-8714-6B0C340A4B69}"/>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337645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1147-6AC4-497B-BD6E-60694AD4AB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0166D5-DBE0-4161-A27A-7CC7D5A5F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51D0B7-3C42-4361-BE9F-09AE2C83120F}"/>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5" name="Footer Placeholder 4">
            <a:extLst>
              <a:ext uri="{FF2B5EF4-FFF2-40B4-BE49-F238E27FC236}">
                <a16:creationId xmlns:a16="http://schemas.microsoft.com/office/drawing/2014/main" id="{E89953AB-908D-4A11-8720-D4DD9F1348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3E7846-6715-4FDF-8232-8E05CED7DA91}"/>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213413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EFB0-C292-4FC1-94B5-DB8B8A491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A471AE-F539-41F5-B0ED-4FF03D21D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FA07D0-02B5-4D6D-BF4D-02B4E94370C7}"/>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5" name="Footer Placeholder 4">
            <a:extLst>
              <a:ext uri="{FF2B5EF4-FFF2-40B4-BE49-F238E27FC236}">
                <a16:creationId xmlns:a16="http://schemas.microsoft.com/office/drawing/2014/main" id="{5475E07D-B92A-4014-B21A-8150950D0B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011260-FC37-4632-A05D-51600171B605}"/>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423193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B4E9-7EB3-4917-9A15-A2CF34D424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5EA3D9-2D0B-4150-A73C-84011D539C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106620-E88D-4903-80CF-4871A91C64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AC9815-CEBA-4597-B31D-16426CAEEDC6}"/>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6" name="Footer Placeholder 5">
            <a:extLst>
              <a:ext uri="{FF2B5EF4-FFF2-40B4-BE49-F238E27FC236}">
                <a16:creationId xmlns:a16="http://schemas.microsoft.com/office/drawing/2014/main" id="{130F0DBC-0184-4AE6-BD5D-93BEF47598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30BFF-2077-4F78-AC8E-B9DE1A6730AE}"/>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3641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5F79-06A2-437C-A75A-E73F55E45B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DEC45-83C6-46B2-B87A-3D1C82A90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CF284-7FE0-4680-9F49-3EB2E93FB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4D9B04-064E-4FC8-B37D-8470A9F02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1D2F70-6225-4AB2-9445-54AEF9A85B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E4B1F7-E5FD-46F0-9AEF-13A85E6AAA3E}"/>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8" name="Footer Placeholder 7">
            <a:extLst>
              <a:ext uri="{FF2B5EF4-FFF2-40B4-BE49-F238E27FC236}">
                <a16:creationId xmlns:a16="http://schemas.microsoft.com/office/drawing/2014/main" id="{7EDA2B6C-FC32-4ED4-B81E-166D692EA8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CF9D42-7477-4ADD-958F-75AA86B02914}"/>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340564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AAFC-64C7-49E0-8F78-AAA55D9CCE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06F00A-723E-42A8-8EDA-B30F8203E171}"/>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4" name="Footer Placeholder 3">
            <a:extLst>
              <a:ext uri="{FF2B5EF4-FFF2-40B4-BE49-F238E27FC236}">
                <a16:creationId xmlns:a16="http://schemas.microsoft.com/office/drawing/2014/main" id="{2A74BC2D-0316-413C-8303-646FC73908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E8C857-AC00-4973-8321-73399852A905}"/>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3951139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22054-64A4-4378-AEC1-404A61641D4F}"/>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3" name="Footer Placeholder 2">
            <a:extLst>
              <a:ext uri="{FF2B5EF4-FFF2-40B4-BE49-F238E27FC236}">
                <a16:creationId xmlns:a16="http://schemas.microsoft.com/office/drawing/2014/main" id="{06303650-A3D8-4FBC-9900-577D4D5023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BABB40-0E76-4357-8811-CB7C8B22B564}"/>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372629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8582-FD2C-4DD6-94C2-2D3957D23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29DB2D-F3CB-4964-ADA3-A021D4981E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2F0096-6689-4834-ABA5-7BA720F34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3239B-E949-47A7-808F-BEE80AE55FA5}"/>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6" name="Footer Placeholder 5">
            <a:extLst>
              <a:ext uri="{FF2B5EF4-FFF2-40B4-BE49-F238E27FC236}">
                <a16:creationId xmlns:a16="http://schemas.microsoft.com/office/drawing/2014/main" id="{68841805-5141-4777-8E1F-FA3CC2EE55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0396BE-15B7-432B-BDB0-5D869B00C507}"/>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423650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8023-8296-4654-AADD-F41643EC9D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08568A-4B32-4873-A6FF-73E88D9A48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914D63-7E1D-42D7-8D2C-CEDA450FC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3BE34-894F-437F-9E57-165A86D5BF21}"/>
              </a:ext>
            </a:extLst>
          </p:cNvPr>
          <p:cNvSpPr>
            <a:spLocks noGrp="1"/>
          </p:cNvSpPr>
          <p:nvPr>
            <p:ph type="dt" sz="half" idx="10"/>
          </p:nvPr>
        </p:nvSpPr>
        <p:spPr/>
        <p:txBody>
          <a:bodyPr/>
          <a:lstStyle/>
          <a:p>
            <a:fld id="{9C2F03BD-AC4C-4265-BEBE-89DDC325F310}" type="datetimeFigureOut">
              <a:rPr lang="en-GB" smtClean="0"/>
              <a:t>25/08/2020</a:t>
            </a:fld>
            <a:endParaRPr lang="en-GB"/>
          </a:p>
        </p:txBody>
      </p:sp>
      <p:sp>
        <p:nvSpPr>
          <p:cNvPr id="6" name="Footer Placeholder 5">
            <a:extLst>
              <a:ext uri="{FF2B5EF4-FFF2-40B4-BE49-F238E27FC236}">
                <a16:creationId xmlns:a16="http://schemas.microsoft.com/office/drawing/2014/main" id="{2B6D37C8-EFE0-4557-8D24-9CA5736133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7C2E8B-96AC-4B10-8014-FDDD7304A06C}"/>
              </a:ext>
            </a:extLst>
          </p:cNvPr>
          <p:cNvSpPr>
            <a:spLocks noGrp="1"/>
          </p:cNvSpPr>
          <p:nvPr>
            <p:ph type="sldNum" sz="quarter" idx="12"/>
          </p:nvPr>
        </p:nvSpPr>
        <p:spPr/>
        <p:txBody>
          <a:bodyPr/>
          <a:lstStyle/>
          <a:p>
            <a:fld id="{B84E2142-8BAA-4A1E-B911-B126FDD80BE2}" type="slidenum">
              <a:rPr lang="en-GB" smtClean="0"/>
              <a:t>‹#›</a:t>
            </a:fld>
            <a:endParaRPr lang="en-GB"/>
          </a:p>
        </p:txBody>
      </p:sp>
    </p:spTree>
    <p:extLst>
      <p:ext uri="{BB962C8B-B14F-4D97-AF65-F5344CB8AC3E}">
        <p14:creationId xmlns:p14="http://schemas.microsoft.com/office/powerpoint/2010/main" val="3636495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5B3810-6BDD-4260-8D47-7AFD2E97A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DCCA61-1A34-4A48-AD7C-9EFB7E67D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171166-B0AB-41FC-B23D-3DB53ECE8B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F03BD-AC4C-4265-BEBE-89DDC325F310}" type="datetimeFigureOut">
              <a:rPr lang="en-GB" smtClean="0"/>
              <a:t>25/08/2020</a:t>
            </a:fld>
            <a:endParaRPr lang="en-GB"/>
          </a:p>
        </p:txBody>
      </p:sp>
      <p:sp>
        <p:nvSpPr>
          <p:cNvPr id="5" name="Footer Placeholder 4">
            <a:extLst>
              <a:ext uri="{FF2B5EF4-FFF2-40B4-BE49-F238E27FC236}">
                <a16:creationId xmlns:a16="http://schemas.microsoft.com/office/drawing/2014/main" id="{FDCAA404-197C-4149-9DBD-CEE9EF648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036D65-60B4-4333-9066-CC625CD94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E2142-8BAA-4A1E-B911-B126FDD80BE2}" type="slidenum">
              <a:rPr lang="en-GB" smtClean="0"/>
              <a:t>‹#›</a:t>
            </a:fld>
            <a:endParaRPr lang="en-GB"/>
          </a:p>
        </p:txBody>
      </p:sp>
    </p:spTree>
    <p:extLst>
      <p:ext uri="{BB962C8B-B14F-4D97-AF65-F5344CB8AC3E}">
        <p14:creationId xmlns:p14="http://schemas.microsoft.com/office/powerpoint/2010/main" val="27238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theguardian.com/environment/2020/mar/20/nature-is-taking-back-venice-wildlife-returns-to-tourist-free-city"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ww.youtube.com/watch?v=tUV3KaLjl10"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youtube.com/watch?time_continue=8&amp;v=HVwjs_D_kRI&amp;feature=emb_logo"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unenvironment.org/resources/other-evaluation-reportsdocuments/childrens-rights-and-environment"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earerestless.org/2020/03/20/what-the-covid-19-response-can-teach-us-about-fighting-climate-chang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bbc.co.uk/news/science-environment-51944780"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weforum.org/agenda/2020/05/the-importance-of-climate-education-in-a-covid-19-worl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www.un.org/development/desa/en/news/sustainable/sdgs-still-offer-best-option-to-reduce-worst-impacts-of-covid-19.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s://www.youtube.com/watch?time_continue=57&amp;v=60vDnOeAcoA&amp;feature=emb_logo" TargetMode="Externa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2" Type="http://schemas.openxmlformats.org/officeDocument/2006/relationships/hyperlink" Target="https://www.independent.co.uk/environment/coronavirus-lockdown-pollution-earth-day-climate-change-india-italy-us-a9477801.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8" Type="http://schemas.openxmlformats.org/officeDocument/2006/relationships/hyperlink" Target="https://www.ipcc.ch/srccl/" TargetMode="External"/><Relationship Id="rId3" Type="http://schemas.openxmlformats.org/officeDocument/2006/relationships/image" Target="../media/image1.jpg"/><Relationship Id="rId7" Type="http://schemas.openxmlformats.org/officeDocument/2006/relationships/hyperlink" Target="https://www.nih.gov/news-events/news-releases/nih-clinical-trial-investigational-vaccine-covid-19-begins"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who.int/emergencies/diseases/novel-coronavirus-2019/advice-for-public" TargetMode="External"/><Relationship Id="rId5" Type="http://schemas.openxmlformats.org/officeDocument/2006/relationships/hyperlink" Target="https://www.who.int/docs/default-source/coronaviruse/situation-reports/20200319-sitrep-59-covid-19.pdf?sfvrsn=c3dcdef9_2" TargetMode="External"/><Relationship Id="rId10" Type="http://schemas.openxmlformats.org/officeDocument/2006/relationships/hyperlink" Target="https://wearerestless.org/2020/03/20/what-the-covid-19-response-can-teach-us-about-fighting-climate-change/" TargetMode="External"/><Relationship Id="rId4" Type="http://schemas.openxmlformats.org/officeDocument/2006/relationships/hyperlink" Target="https://wearerestless.org/author/saffranmihnar/" TargetMode="External"/><Relationship Id="rId9" Type="http://schemas.openxmlformats.org/officeDocument/2006/relationships/hyperlink" Target="https://www.bbc.co.uk/news/science-environment-5194478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iata.org/" TargetMode="External"/><Relationship Id="rId5" Type="http://schemas.openxmlformats.org/officeDocument/2006/relationships/image" Target="../media/image31.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55" name="Google Shape;55;p13"/>
          <p:cNvSpPr/>
          <p:nvPr/>
        </p:nvSpPr>
        <p:spPr>
          <a:xfrm rot="10800000" flipH="1">
            <a:off x="1635313" y="922219"/>
            <a:ext cx="8904353" cy="46538"/>
          </a:xfrm>
          <a:prstGeom prst="rect">
            <a:avLst/>
          </a:prstGeom>
          <a:solidFill>
            <a:srgbClr val="48792F"/>
          </a:solidFill>
          <a:ln>
            <a:noFill/>
          </a:ln>
        </p:spPr>
        <p:txBody>
          <a:bodyPr spcFirstLastPara="1" wrap="square" lIns="82939" tIns="82939" rIns="82939" bIns="82939" anchor="ctr" anchorCtr="0">
            <a:noAutofit/>
          </a:bodyPr>
          <a:lstStyle/>
          <a:p>
            <a:endParaRPr sz="1633">
              <a:solidFill>
                <a:srgbClr val="48792F"/>
              </a:solidFill>
            </a:endParaRPr>
          </a:p>
        </p:txBody>
      </p:sp>
      <p:sp>
        <p:nvSpPr>
          <p:cNvPr id="56" name="Google Shape;56;p13"/>
          <p:cNvSpPr/>
          <p:nvPr/>
        </p:nvSpPr>
        <p:spPr>
          <a:xfrm rot="10800000" flipH="1">
            <a:off x="1635313" y="6452400"/>
            <a:ext cx="8904353" cy="46538"/>
          </a:xfrm>
          <a:prstGeom prst="rect">
            <a:avLst/>
          </a:prstGeom>
          <a:solidFill>
            <a:srgbClr val="48792F"/>
          </a:solidFill>
          <a:ln>
            <a:noFill/>
          </a:ln>
        </p:spPr>
        <p:txBody>
          <a:bodyPr spcFirstLastPara="1" wrap="square" lIns="82939" tIns="82939" rIns="82939" bIns="82939" anchor="ctr" anchorCtr="0">
            <a:noAutofit/>
          </a:bodyPr>
          <a:lstStyle/>
          <a:p>
            <a:endParaRPr sz="1633">
              <a:solidFill>
                <a:srgbClr val="48792F"/>
              </a:solidFill>
            </a:endParaRPr>
          </a:p>
        </p:txBody>
      </p:sp>
      <p:sp>
        <p:nvSpPr>
          <p:cNvPr id="57" name="Google Shape;57;p13"/>
          <p:cNvSpPr txBox="1"/>
          <p:nvPr/>
        </p:nvSpPr>
        <p:spPr>
          <a:xfrm>
            <a:off x="757956" y="2203258"/>
            <a:ext cx="3458605" cy="1828252"/>
          </a:xfrm>
          <a:prstGeom prst="rect">
            <a:avLst/>
          </a:prstGeom>
          <a:noFill/>
          <a:ln>
            <a:noFill/>
          </a:ln>
        </p:spPr>
        <p:txBody>
          <a:bodyPr spcFirstLastPara="1" wrap="square" lIns="82939" tIns="82939" rIns="82939" bIns="82939" anchor="t" anchorCtr="0">
            <a:noAutofit/>
          </a:bodyPr>
          <a:lstStyle/>
          <a:p>
            <a:endParaRPr lang="it" sz="2722" i="1" dirty="0">
              <a:solidFill>
                <a:schemeClr val="dk2"/>
              </a:solidFill>
              <a:latin typeface="Raleway"/>
              <a:ea typeface="Raleway"/>
              <a:cs typeface="Raleway"/>
              <a:sym typeface="Raleway"/>
            </a:endParaRPr>
          </a:p>
        </p:txBody>
      </p:sp>
      <p:sp>
        <p:nvSpPr>
          <p:cNvPr id="59" name="Google Shape;59;p13"/>
          <p:cNvSpPr txBox="1"/>
          <p:nvPr/>
        </p:nvSpPr>
        <p:spPr>
          <a:xfrm>
            <a:off x="48031" y="28298"/>
            <a:ext cx="6148873"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2" name="Google Shape;59;p13">
            <a:extLst>
              <a:ext uri="{FF2B5EF4-FFF2-40B4-BE49-F238E27FC236}">
                <a16:creationId xmlns:a16="http://schemas.microsoft.com/office/drawing/2014/main" id="{B2DC3FB4-A6A4-406C-AEB2-E6D03A306A03}"/>
              </a:ext>
            </a:extLst>
          </p:cNvPr>
          <p:cNvSpPr/>
          <p:nvPr/>
        </p:nvSpPr>
        <p:spPr>
          <a:xfrm>
            <a:off x="3764550" y="1782556"/>
            <a:ext cx="4760366" cy="2970467"/>
          </a:xfrm>
          <a:prstGeom prst="wedgeRectCallout">
            <a:avLst>
              <a:gd name="adj1" fmla="val -19831"/>
              <a:gd name="adj2" fmla="val 50787"/>
            </a:avLst>
          </a:prstGeom>
          <a:solidFill>
            <a:schemeClr val="accent6">
              <a:lumMod val="75000"/>
            </a:schemeClr>
          </a:solidFill>
          <a:ln>
            <a:noFill/>
          </a:ln>
        </p:spPr>
        <p:txBody>
          <a:bodyPr spcFirstLastPara="1" wrap="square" lIns="78190" tIns="78190" rIns="78190" bIns="78190" anchor="ctr" anchorCtr="0">
            <a:noAutofit/>
          </a:bodyPr>
          <a:lstStyle/>
          <a:p>
            <a:r>
              <a:rPr lang="en-GB" sz="3600" b="1" dirty="0">
                <a:solidFill>
                  <a:srgbClr val="AB0613"/>
                </a:solidFill>
                <a:latin typeface="Raleway ExtraBold"/>
              </a:rPr>
              <a:t>After the Covid-19 crisis, will we get a greener world?</a:t>
            </a:r>
            <a:endParaRPr lang="en-GB" sz="3600" b="1" i="0" dirty="0">
              <a:solidFill>
                <a:srgbClr val="AB0613"/>
              </a:solidFill>
              <a:effectLst/>
              <a:latin typeface="Raleway ExtraBold"/>
            </a:endParaRPr>
          </a:p>
        </p:txBody>
      </p:sp>
      <p:sp>
        <p:nvSpPr>
          <p:cNvPr id="4" name="Rectangle 3">
            <a:extLst>
              <a:ext uri="{FF2B5EF4-FFF2-40B4-BE49-F238E27FC236}">
                <a16:creationId xmlns:a16="http://schemas.microsoft.com/office/drawing/2014/main" id="{16BA93F6-1AE8-4612-8F27-916DBF0BAF40}"/>
              </a:ext>
            </a:extLst>
          </p:cNvPr>
          <p:cNvSpPr/>
          <p:nvPr/>
        </p:nvSpPr>
        <p:spPr>
          <a:xfrm>
            <a:off x="289249" y="1530220"/>
            <a:ext cx="2687216"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Mental Map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80371" y="1671065"/>
            <a:ext cx="5817576" cy="2141456"/>
          </a:xfrm>
          <a:prstGeom prst="rect">
            <a:avLst/>
          </a:prstGeom>
          <a:noFill/>
          <a:ln>
            <a:noFill/>
          </a:ln>
        </p:spPr>
        <p:txBody>
          <a:bodyPr spcFirstLastPara="1" wrap="square" lIns="82939" tIns="82939" rIns="82939" bIns="82939" anchor="t" anchorCtr="0">
            <a:noAutofit/>
          </a:bodyPr>
          <a:lstStyle/>
          <a:p>
            <a:pPr>
              <a:buClr>
                <a:srgbClr val="000000"/>
              </a:buClr>
              <a:buSzPts val="1100"/>
            </a:pPr>
            <a:endParaRPr sz="1089" b="1" dirty="0">
              <a:solidFill>
                <a:schemeClr val="lt1"/>
              </a:solidFill>
              <a:latin typeface="Prompt"/>
              <a:ea typeface="Prompt"/>
              <a:cs typeface="Prompt"/>
              <a:sym typeface="Prompt"/>
            </a:endParaRPr>
          </a:p>
          <a:p>
            <a:pPr>
              <a:buClr>
                <a:srgbClr val="000000"/>
              </a:buClr>
              <a:buSzPts val="1400"/>
            </a:pPr>
            <a:r>
              <a:rPr lang="en-GB" b="1" dirty="0">
                <a:latin typeface="Raleway ExtraBold" panose="020B0604020202020204"/>
                <a:ea typeface="Prompt"/>
                <a:cs typeface="Prompt"/>
                <a:sym typeface="Prompt"/>
              </a:rPr>
              <a:t>Teacher Instructions:</a:t>
            </a:r>
          </a:p>
          <a:p>
            <a:pPr>
              <a:buClr>
                <a:srgbClr val="000000"/>
              </a:buClr>
              <a:buSzPts val="1400"/>
            </a:pPr>
            <a:r>
              <a:rPr lang="en-GB" b="1" dirty="0">
                <a:latin typeface="Raleway ExtraBold" panose="020B0604020202020204"/>
                <a:ea typeface="Prompt"/>
                <a:cs typeface="Prompt"/>
                <a:sym typeface="Prompt"/>
              </a:rPr>
              <a:t>You can either show one of the video clips  on the next slide or get the pupils working together looking at images [ these can be printed out and put round the room]. </a:t>
            </a:r>
          </a:p>
          <a:p>
            <a:pPr>
              <a:buClr>
                <a:srgbClr val="000000"/>
              </a:buClr>
              <a:buSzPts val="1400"/>
            </a:pPr>
            <a:endParaRPr sz="1270" b="1" dirty="0">
              <a:solidFill>
                <a:srgbClr val="3174BA"/>
              </a:solidFill>
              <a:latin typeface="Prompt"/>
              <a:ea typeface="Prompt"/>
              <a:cs typeface="Prompt"/>
              <a:sym typeface="Prompt"/>
            </a:endParaRPr>
          </a:p>
        </p:txBody>
      </p:sp>
      <p:sp>
        <p:nvSpPr>
          <p:cNvPr id="120" name="Google Shape;120;p16"/>
          <p:cNvSpPr txBox="1"/>
          <p:nvPr/>
        </p:nvSpPr>
        <p:spPr>
          <a:xfrm>
            <a:off x="467091" y="238552"/>
            <a:ext cx="7371892"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p>
          <a:p>
            <a:pPr>
              <a:buClr>
                <a:srgbClr val="000000"/>
              </a:buClr>
              <a:buSzPts val="1400"/>
            </a:pP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Tree>
    <p:extLst>
      <p:ext uri="{BB962C8B-B14F-4D97-AF65-F5344CB8AC3E}">
        <p14:creationId xmlns:p14="http://schemas.microsoft.com/office/powerpoint/2010/main" val="3964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33401" y="214018"/>
            <a:ext cx="7299229"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5" y="2027563"/>
            <a:ext cx="1607605" cy="1607605"/>
          </a:xfrm>
          <a:prstGeom prst="rect">
            <a:avLst/>
          </a:prstGeom>
        </p:spPr>
      </p:pic>
      <p:sp>
        <p:nvSpPr>
          <p:cNvPr id="2" name="Rectangle 1">
            <a:extLst>
              <a:ext uri="{FF2B5EF4-FFF2-40B4-BE49-F238E27FC236}">
                <a16:creationId xmlns:a16="http://schemas.microsoft.com/office/drawing/2014/main" id="{919E9E43-512D-40C1-B444-C324F567B4D3}"/>
              </a:ext>
            </a:extLst>
          </p:cNvPr>
          <p:cNvSpPr/>
          <p:nvPr/>
        </p:nvSpPr>
        <p:spPr>
          <a:xfrm>
            <a:off x="3048000" y="3105835"/>
            <a:ext cx="6096000" cy="646331"/>
          </a:xfrm>
          <a:prstGeom prst="rect">
            <a:avLst/>
          </a:prstGeom>
        </p:spPr>
        <p:txBody>
          <a:bodyPr>
            <a:spAutoFit/>
          </a:bodyPr>
          <a:lstStyle/>
          <a:p>
            <a:r>
              <a:rPr lang="en-GB" dirty="0">
                <a:hlinkClick r:id="rId6"/>
              </a:rPr>
              <a:t>https://www.theguardian.com/environment/2020/mar/20/nature-is-taking-back-venice-wildlife-returns-to-tourist-free-city</a:t>
            </a:r>
            <a:endParaRPr lang="en-GB" dirty="0"/>
          </a:p>
        </p:txBody>
      </p:sp>
      <p:sp>
        <p:nvSpPr>
          <p:cNvPr id="12" name="TextBox 11">
            <a:extLst>
              <a:ext uri="{FF2B5EF4-FFF2-40B4-BE49-F238E27FC236}">
                <a16:creationId xmlns:a16="http://schemas.microsoft.com/office/drawing/2014/main" id="{B9700918-BD08-4CE7-8C1D-2DDC5F044F17}"/>
              </a:ext>
            </a:extLst>
          </p:cNvPr>
          <p:cNvSpPr txBox="1"/>
          <p:nvPr/>
        </p:nvSpPr>
        <p:spPr>
          <a:xfrm>
            <a:off x="2890157" y="1427398"/>
            <a:ext cx="7242888" cy="923330"/>
          </a:xfrm>
          <a:prstGeom prst="rect">
            <a:avLst/>
          </a:prstGeom>
          <a:noFill/>
        </p:spPr>
        <p:txBody>
          <a:bodyPr wrap="square">
            <a:spAutoFit/>
          </a:bodyPr>
          <a:lstStyle/>
          <a:p>
            <a:endParaRPr lang="en-GB" dirty="0"/>
          </a:p>
          <a:p>
            <a:r>
              <a:rPr lang="en-GB" dirty="0"/>
              <a:t> The Guardian</a:t>
            </a:r>
          </a:p>
          <a:p>
            <a:r>
              <a:rPr lang="en-GB" dirty="0"/>
              <a:t>'Nature is taking back Venice': wildlife returns to tourist-free city</a:t>
            </a:r>
          </a:p>
        </p:txBody>
      </p:sp>
    </p:spTree>
    <p:extLst>
      <p:ext uri="{BB962C8B-B14F-4D97-AF65-F5344CB8AC3E}">
        <p14:creationId xmlns:p14="http://schemas.microsoft.com/office/powerpoint/2010/main" val="559574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85749" y="184152"/>
            <a:ext cx="8289083"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5" y="2027563"/>
            <a:ext cx="1607605" cy="1607605"/>
          </a:xfrm>
          <a:prstGeom prst="rect">
            <a:avLst/>
          </a:prstGeom>
        </p:spPr>
      </p:pic>
      <p:sp>
        <p:nvSpPr>
          <p:cNvPr id="13" name="TextBox 12">
            <a:extLst>
              <a:ext uri="{FF2B5EF4-FFF2-40B4-BE49-F238E27FC236}">
                <a16:creationId xmlns:a16="http://schemas.microsoft.com/office/drawing/2014/main" id="{8B07B9FC-FB97-400F-AEC3-00BA1668A5E3}"/>
              </a:ext>
            </a:extLst>
          </p:cNvPr>
          <p:cNvSpPr txBox="1"/>
          <p:nvPr/>
        </p:nvSpPr>
        <p:spPr>
          <a:xfrm>
            <a:off x="2477278" y="2976481"/>
            <a:ext cx="6097554" cy="646331"/>
          </a:xfrm>
          <a:prstGeom prst="rect">
            <a:avLst/>
          </a:prstGeom>
          <a:noFill/>
        </p:spPr>
        <p:txBody>
          <a:bodyPr wrap="square">
            <a:spAutoFit/>
          </a:bodyPr>
          <a:lstStyle/>
          <a:p>
            <a:r>
              <a:rPr lang="en-GB" dirty="0">
                <a:hlinkClick r:id="rId6"/>
              </a:rPr>
              <a:t>https://www.youtube.com/watch?time_continue=8&amp;v=HVwjs_D_kRI&amp;feature=emb_logo</a:t>
            </a:r>
            <a:endParaRPr lang="en-GB" dirty="0"/>
          </a:p>
        </p:txBody>
      </p:sp>
      <p:sp>
        <p:nvSpPr>
          <p:cNvPr id="15" name="TextBox 14">
            <a:extLst>
              <a:ext uri="{FF2B5EF4-FFF2-40B4-BE49-F238E27FC236}">
                <a16:creationId xmlns:a16="http://schemas.microsoft.com/office/drawing/2014/main" id="{3EC36C4B-6B39-42E0-BB92-E0063C1E40DE}"/>
              </a:ext>
            </a:extLst>
          </p:cNvPr>
          <p:cNvSpPr txBox="1"/>
          <p:nvPr/>
        </p:nvSpPr>
        <p:spPr>
          <a:xfrm>
            <a:off x="2477278" y="4094628"/>
            <a:ext cx="6097554" cy="369332"/>
          </a:xfrm>
          <a:prstGeom prst="rect">
            <a:avLst/>
          </a:prstGeom>
          <a:noFill/>
        </p:spPr>
        <p:txBody>
          <a:bodyPr wrap="square">
            <a:spAutoFit/>
          </a:bodyPr>
          <a:lstStyle/>
          <a:p>
            <a:r>
              <a:rPr lang="en-GB" dirty="0">
                <a:hlinkClick r:id="rId7"/>
              </a:rPr>
              <a:t>https://www.youtube.com/watch?v=tUV3KaLjl10</a:t>
            </a:r>
            <a:endParaRPr lang="en-GB" dirty="0"/>
          </a:p>
        </p:txBody>
      </p:sp>
      <p:sp>
        <p:nvSpPr>
          <p:cNvPr id="16" name="TextBox 15">
            <a:extLst>
              <a:ext uri="{FF2B5EF4-FFF2-40B4-BE49-F238E27FC236}">
                <a16:creationId xmlns:a16="http://schemas.microsoft.com/office/drawing/2014/main" id="{F3F07E00-4092-4684-8C9A-876940EEE7E5}"/>
              </a:ext>
            </a:extLst>
          </p:cNvPr>
          <p:cNvSpPr txBox="1"/>
          <p:nvPr/>
        </p:nvSpPr>
        <p:spPr>
          <a:xfrm>
            <a:off x="2292999" y="1633354"/>
            <a:ext cx="6097554" cy="646331"/>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GB" dirty="0"/>
              <a:t>2 short videos showing the impact of </a:t>
            </a:r>
            <a:r>
              <a:rPr lang="en-GB" dirty="0" err="1"/>
              <a:t>covid</a:t>
            </a:r>
            <a:r>
              <a:rPr lang="en-GB" dirty="0"/>
              <a:t> on the planet – pick one to show  </a:t>
            </a:r>
          </a:p>
        </p:txBody>
      </p:sp>
    </p:spTree>
    <p:extLst>
      <p:ext uri="{BB962C8B-B14F-4D97-AF65-F5344CB8AC3E}">
        <p14:creationId xmlns:p14="http://schemas.microsoft.com/office/powerpoint/2010/main" val="119550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0349452" y="248134"/>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04775" y="158944"/>
            <a:ext cx="6351707" cy="894623"/>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4" name="Rectangle 3">
            <a:extLst>
              <a:ext uri="{FF2B5EF4-FFF2-40B4-BE49-F238E27FC236}">
                <a16:creationId xmlns:a16="http://schemas.microsoft.com/office/drawing/2014/main" id="{89F5A901-3737-4A9C-A407-60F89202E63B}"/>
              </a:ext>
            </a:extLst>
          </p:cNvPr>
          <p:cNvSpPr/>
          <p:nvPr/>
        </p:nvSpPr>
        <p:spPr>
          <a:xfrm>
            <a:off x="6722879" y="202485"/>
            <a:ext cx="3376245" cy="371512"/>
          </a:xfrm>
          <a:prstGeom prst="rect">
            <a:avLst/>
          </a:prstGeom>
        </p:spPr>
        <p:txBody>
          <a:bodyPr wrap="none">
            <a:spAutoFit/>
          </a:bodyPr>
          <a:lstStyle/>
          <a:p>
            <a:r>
              <a:rPr lang="en-GB" sz="1814" dirty="0">
                <a:latin typeface="Raleway"/>
              </a:rPr>
              <a:t>The SDGs and Climate Change </a:t>
            </a:r>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3" name="Speech Bubble: Rectangle 12">
            <a:extLst>
              <a:ext uri="{FF2B5EF4-FFF2-40B4-BE49-F238E27FC236}">
                <a16:creationId xmlns:a16="http://schemas.microsoft.com/office/drawing/2014/main" id="{B5D4F208-598B-4A41-B2B4-C9A01780DF07}"/>
              </a:ext>
            </a:extLst>
          </p:cNvPr>
          <p:cNvSpPr/>
          <p:nvPr/>
        </p:nvSpPr>
        <p:spPr>
          <a:xfrm>
            <a:off x="2263805" y="1444608"/>
            <a:ext cx="9548750" cy="4712733"/>
          </a:xfrm>
          <a:prstGeom prst="wedgeRectCallout">
            <a:avLst>
              <a:gd name="adj1" fmla="val -57738"/>
              <a:gd name="adj2" fmla="val -18409"/>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i="1" dirty="0">
                <a:solidFill>
                  <a:schemeClr val="tx1"/>
                </a:solidFill>
                <a:latin typeface="Raleway ExtraBold" panose="020B0604020202020204"/>
              </a:rPr>
              <a:t>Reflecting on Images</a:t>
            </a:r>
          </a:p>
          <a:p>
            <a:pPr algn="ctr"/>
            <a:r>
              <a:rPr lang="en-GB" sz="2800" b="1" i="1" dirty="0">
                <a:solidFill>
                  <a:schemeClr val="accent6">
                    <a:lumMod val="75000"/>
                  </a:schemeClr>
                </a:solidFill>
                <a:latin typeface="Raleway ExtraBold" panose="020B0604020202020204"/>
              </a:rPr>
              <a:t>Activity Two  A : Discuss in small groups </a:t>
            </a:r>
          </a:p>
          <a:p>
            <a:pPr algn="ctr"/>
            <a:r>
              <a:rPr lang="en-GB" sz="2800" b="1" i="1" dirty="0">
                <a:solidFill>
                  <a:schemeClr val="accent6">
                    <a:lumMod val="75000"/>
                  </a:schemeClr>
                </a:solidFill>
                <a:latin typeface="Raleway ExtraBold" panose="020B0604020202020204"/>
              </a:rPr>
              <a:t>Examine each picture and answer the key questions: </a:t>
            </a:r>
          </a:p>
          <a:p>
            <a:pPr algn="ctr"/>
            <a:r>
              <a:rPr lang="en-GB" sz="2800" b="1" i="1" dirty="0">
                <a:solidFill>
                  <a:schemeClr val="tx1"/>
                </a:solidFill>
                <a:latin typeface="Raleway ExtraBold" panose="020B0604020202020204"/>
              </a:rPr>
              <a:t>What </a:t>
            </a:r>
            <a:r>
              <a:rPr lang="en-GB" sz="2800" i="1" dirty="0">
                <a:solidFill>
                  <a:schemeClr val="tx1"/>
                </a:solidFill>
                <a:latin typeface="Raleway ExtraBold" panose="020B0604020202020204"/>
              </a:rPr>
              <a:t>words and emotions come straight into your head when you see this image?</a:t>
            </a:r>
            <a:br>
              <a:rPr lang="en-GB" sz="2800" b="1" i="1" dirty="0">
                <a:solidFill>
                  <a:schemeClr val="tx1"/>
                </a:solidFill>
                <a:latin typeface="Raleway ExtraBold" panose="020B0604020202020204"/>
              </a:rPr>
            </a:br>
            <a:r>
              <a:rPr lang="en-GB" sz="2800" i="1" dirty="0">
                <a:solidFill>
                  <a:schemeClr val="tx1"/>
                </a:solidFill>
                <a:latin typeface="Raleway ExtraBold" panose="020B0604020202020204"/>
              </a:rPr>
              <a:t>  ‘</a:t>
            </a:r>
            <a:r>
              <a:rPr lang="en-GB" sz="2800" b="1" i="1" dirty="0">
                <a:solidFill>
                  <a:schemeClr val="tx1"/>
                </a:solidFill>
                <a:latin typeface="Raleway ExtraBold" panose="020B0604020202020204"/>
              </a:rPr>
              <a:t>What</a:t>
            </a:r>
            <a:r>
              <a:rPr lang="en-GB" sz="2800" i="1" dirty="0">
                <a:solidFill>
                  <a:schemeClr val="tx1"/>
                </a:solidFill>
                <a:latin typeface="Raleway ExtraBold" panose="020B0604020202020204"/>
              </a:rPr>
              <a:t> is happening in the picture?</a:t>
            </a:r>
          </a:p>
          <a:p>
            <a:pPr algn="ctr"/>
            <a:r>
              <a:rPr lang="en-GB" sz="2800" b="1" i="1" dirty="0">
                <a:solidFill>
                  <a:schemeClr val="tx1"/>
                </a:solidFill>
                <a:latin typeface="Raleway ExtraBold" panose="020B0604020202020204"/>
              </a:rPr>
              <a:t>How</a:t>
            </a:r>
            <a:r>
              <a:rPr lang="en-GB" sz="2800" i="1" dirty="0">
                <a:solidFill>
                  <a:schemeClr val="tx1"/>
                </a:solidFill>
                <a:latin typeface="Raleway ExtraBold" panose="020B0604020202020204"/>
              </a:rPr>
              <a:t> does this picture make you feel?</a:t>
            </a:r>
          </a:p>
          <a:p>
            <a:pPr algn="ctr"/>
            <a:r>
              <a:rPr lang="en-GB" sz="2800" b="1" i="1" dirty="0">
                <a:solidFill>
                  <a:schemeClr val="tx1"/>
                </a:solidFill>
                <a:latin typeface="Raleway ExtraBold" panose="020B0604020202020204"/>
              </a:rPr>
              <a:t>Can</a:t>
            </a:r>
            <a:r>
              <a:rPr lang="en-GB" sz="2800" i="1" dirty="0">
                <a:solidFill>
                  <a:schemeClr val="tx1"/>
                </a:solidFill>
                <a:latin typeface="Raleway ExtraBold" panose="020B0604020202020204"/>
              </a:rPr>
              <a:t> you see any link with </a:t>
            </a:r>
            <a:r>
              <a:rPr lang="en-GB" sz="2800" i="1" dirty="0" err="1">
                <a:solidFill>
                  <a:schemeClr val="tx1"/>
                </a:solidFill>
                <a:latin typeface="Raleway ExtraBold" panose="020B0604020202020204"/>
              </a:rPr>
              <a:t>Covid</a:t>
            </a:r>
            <a:r>
              <a:rPr lang="en-GB" sz="2800" i="1" dirty="0">
                <a:solidFill>
                  <a:schemeClr val="tx1"/>
                </a:solidFill>
                <a:latin typeface="Raleway ExtraBold" panose="020B0604020202020204"/>
              </a:rPr>
              <a:t> 19? </a:t>
            </a:r>
          </a:p>
          <a:p>
            <a:pPr algn="ctr"/>
            <a:endParaRPr lang="en-GB" sz="2800" i="1" dirty="0">
              <a:solidFill>
                <a:schemeClr val="tx1"/>
              </a:solidFill>
              <a:latin typeface="Raleway ExtraBold" panose="020B0604020202020204"/>
            </a:endParaRPr>
          </a:p>
          <a:p>
            <a:pPr algn="ctr"/>
            <a:r>
              <a:rPr lang="en-GB" sz="2800" i="1" dirty="0">
                <a:solidFill>
                  <a:schemeClr val="accent6">
                    <a:lumMod val="75000"/>
                  </a:schemeClr>
                </a:solidFill>
                <a:latin typeface="Raleway ExtraBold" panose="020B0604020202020204"/>
              </a:rPr>
              <a:t> How  is there a link between this picture and climate change[ the planet?} </a:t>
            </a:r>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5" y="2027563"/>
            <a:ext cx="1607605" cy="1607605"/>
          </a:xfrm>
          <a:prstGeom prst="rect">
            <a:avLst/>
          </a:prstGeom>
        </p:spPr>
      </p:pic>
    </p:spTree>
    <p:extLst>
      <p:ext uri="{BB962C8B-B14F-4D97-AF65-F5344CB8AC3E}">
        <p14:creationId xmlns:p14="http://schemas.microsoft.com/office/powerpoint/2010/main" val="25364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7" end="7"/>
                                            </p:txEl>
                                          </p:spTgt>
                                        </p:tgtEl>
                                        <p:attrNameLst>
                                          <p:attrName>style.visibility</p:attrName>
                                        </p:attrNameLst>
                                      </p:cBhvr>
                                      <p:to>
                                        <p:strVal val="visible"/>
                                      </p:to>
                                    </p:set>
                                    <p:anim calcmode="lin" valueType="num">
                                      <p:cBhvr additive="base">
                                        <p:cTn id="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0349452" y="248134"/>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04775" y="158944"/>
            <a:ext cx="6351707" cy="894623"/>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4" name="Rectangle 3">
            <a:extLst>
              <a:ext uri="{FF2B5EF4-FFF2-40B4-BE49-F238E27FC236}">
                <a16:creationId xmlns:a16="http://schemas.microsoft.com/office/drawing/2014/main" id="{89F5A901-3737-4A9C-A407-60F89202E63B}"/>
              </a:ext>
            </a:extLst>
          </p:cNvPr>
          <p:cNvSpPr/>
          <p:nvPr/>
        </p:nvSpPr>
        <p:spPr>
          <a:xfrm>
            <a:off x="6722879" y="202485"/>
            <a:ext cx="3376245" cy="371512"/>
          </a:xfrm>
          <a:prstGeom prst="rect">
            <a:avLst/>
          </a:prstGeom>
        </p:spPr>
        <p:txBody>
          <a:bodyPr wrap="none">
            <a:spAutoFit/>
          </a:bodyPr>
          <a:lstStyle/>
          <a:p>
            <a:r>
              <a:rPr lang="en-GB" sz="1814" dirty="0">
                <a:latin typeface="Raleway"/>
              </a:rPr>
              <a:t>The SDGs and Climate Change </a:t>
            </a:r>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3" name="Speech Bubble: Rectangle 12">
            <a:extLst>
              <a:ext uri="{FF2B5EF4-FFF2-40B4-BE49-F238E27FC236}">
                <a16:creationId xmlns:a16="http://schemas.microsoft.com/office/drawing/2014/main" id="{B5D4F208-598B-4A41-B2B4-C9A01780DF07}"/>
              </a:ext>
            </a:extLst>
          </p:cNvPr>
          <p:cNvSpPr/>
          <p:nvPr/>
        </p:nvSpPr>
        <p:spPr>
          <a:xfrm>
            <a:off x="2400860" y="1501610"/>
            <a:ext cx="9548750" cy="5025879"/>
          </a:xfrm>
          <a:prstGeom prst="wedgeRectCallout">
            <a:avLst>
              <a:gd name="adj1" fmla="val -57738"/>
              <a:gd name="adj2" fmla="val -18409"/>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i="1" dirty="0">
                <a:solidFill>
                  <a:schemeClr val="tx1"/>
                </a:solidFill>
                <a:latin typeface="Raleway ExtraBold" panose="020B0604020202020204"/>
              </a:rPr>
              <a:t>Reflecting on the clips</a:t>
            </a:r>
          </a:p>
          <a:p>
            <a:pPr algn="ctr"/>
            <a:r>
              <a:rPr lang="en-GB" sz="2800" b="1" i="1" dirty="0">
                <a:solidFill>
                  <a:schemeClr val="accent6">
                    <a:lumMod val="75000"/>
                  </a:schemeClr>
                </a:solidFill>
                <a:latin typeface="Raleway ExtraBold" panose="020B0604020202020204"/>
              </a:rPr>
              <a:t>Activity Two  B : Discuss in small groups </a:t>
            </a:r>
          </a:p>
          <a:p>
            <a:pPr algn="ctr"/>
            <a:r>
              <a:rPr lang="en-GB" sz="2800" b="1" i="1" dirty="0">
                <a:solidFill>
                  <a:schemeClr val="accent6">
                    <a:lumMod val="75000"/>
                  </a:schemeClr>
                </a:solidFill>
                <a:latin typeface="Raleway ExtraBold" panose="020B0604020202020204"/>
              </a:rPr>
              <a:t>Think about what you saw in the video  clips and discuss:</a:t>
            </a:r>
          </a:p>
          <a:p>
            <a:pPr algn="ctr"/>
            <a:r>
              <a:rPr lang="en-GB" sz="2800" b="1" i="1" dirty="0">
                <a:solidFill>
                  <a:schemeClr val="tx1"/>
                </a:solidFill>
                <a:latin typeface="Raleway ExtraBold" panose="020B0604020202020204"/>
              </a:rPr>
              <a:t>What </a:t>
            </a:r>
            <a:r>
              <a:rPr lang="en-GB" sz="2800" i="1" dirty="0">
                <a:solidFill>
                  <a:schemeClr val="tx1"/>
                </a:solidFill>
                <a:latin typeface="Raleway ExtraBold" panose="020B0604020202020204"/>
              </a:rPr>
              <a:t>words and emotions come straight into your head whilst you were watching this clip? </a:t>
            </a:r>
          </a:p>
          <a:p>
            <a:pPr algn="ctr"/>
            <a:r>
              <a:rPr lang="en-GB" sz="2800" b="1" i="1" dirty="0">
                <a:solidFill>
                  <a:schemeClr val="tx1"/>
                </a:solidFill>
                <a:latin typeface="Raleway ExtraBold" panose="020B0604020202020204"/>
              </a:rPr>
              <a:t>What</a:t>
            </a:r>
            <a:r>
              <a:rPr lang="en-GB" sz="2800" i="1" dirty="0">
                <a:solidFill>
                  <a:schemeClr val="tx1"/>
                </a:solidFill>
                <a:latin typeface="Raleway ExtraBold" panose="020B0604020202020204"/>
              </a:rPr>
              <a:t> was happening in the clip?</a:t>
            </a:r>
          </a:p>
          <a:p>
            <a:pPr algn="ctr"/>
            <a:r>
              <a:rPr lang="en-GB" sz="2800" b="1" i="1" dirty="0">
                <a:solidFill>
                  <a:schemeClr val="tx1"/>
                </a:solidFill>
                <a:latin typeface="Raleway ExtraBold" panose="020B0604020202020204"/>
              </a:rPr>
              <a:t>How</a:t>
            </a:r>
            <a:r>
              <a:rPr lang="en-GB" sz="2800" i="1" dirty="0">
                <a:solidFill>
                  <a:schemeClr val="tx1"/>
                </a:solidFill>
                <a:latin typeface="Raleway ExtraBold" panose="020B0604020202020204"/>
              </a:rPr>
              <a:t> does this clip make you feel?</a:t>
            </a:r>
          </a:p>
          <a:p>
            <a:pPr algn="ctr"/>
            <a:r>
              <a:rPr lang="en-GB" sz="2800" b="1" i="1" dirty="0">
                <a:solidFill>
                  <a:schemeClr val="tx1"/>
                </a:solidFill>
                <a:latin typeface="Raleway ExtraBold" panose="020B0604020202020204"/>
              </a:rPr>
              <a:t>Can</a:t>
            </a:r>
            <a:r>
              <a:rPr lang="en-GB" sz="2800" i="1" dirty="0">
                <a:solidFill>
                  <a:schemeClr val="tx1"/>
                </a:solidFill>
                <a:latin typeface="Raleway ExtraBold" panose="020B0604020202020204"/>
              </a:rPr>
              <a:t> you see any link with </a:t>
            </a:r>
            <a:r>
              <a:rPr lang="en-GB" sz="2800" i="1" dirty="0" err="1">
                <a:solidFill>
                  <a:schemeClr val="tx1"/>
                </a:solidFill>
                <a:latin typeface="Raleway ExtraBold" panose="020B0604020202020204"/>
              </a:rPr>
              <a:t>Covid</a:t>
            </a:r>
            <a:r>
              <a:rPr lang="en-GB" sz="2800" i="1" dirty="0">
                <a:solidFill>
                  <a:schemeClr val="tx1"/>
                </a:solidFill>
                <a:latin typeface="Raleway ExtraBold" panose="020B0604020202020204"/>
              </a:rPr>
              <a:t> 19? </a:t>
            </a:r>
          </a:p>
          <a:p>
            <a:pPr algn="ctr"/>
            <a:endParaRPr lang="en-GB" sz="2800" i="1" dirty="0">
              <a:solidFill>
                <a:schemeClr val="tx1"/>
              </a:solidFill>
              <a:latin typeface="Raleway ExtraBold" panose="020B0604020202020204"/>
            </a:endParaRPr>
          </a:p>
          <a:p>
            <a:pPr algn="ctr"/>
            <a:r>
              <a:rPr lang="en-GB" sz="2800" i="1" dirty="0">
                <a:solidFill>
                  <a:schemeClr val="tx1"/>
                </a:solidFill>
                <a:latin typeface="Raleway ExtraBold" panose="020B0604020202020204"/>
              </a:rPr>
              <a:t> </a:t>
            </a:r>
            <a:r>
              <a:rPr lang="en-GB" sz="2800" i="1" dirty="0">
                <a:solidFill>
                  <a:schemeClr val="accent6">
                    <a:lumMod val="75000"/>
                  </a:schemeClr>
                </a:solidFill>
                <a:latin typeface="Raleway ExtraBold" panose="020B0604020202020204"/>
              </a:rPr>
              <a:t>How  is there a link between this picture and climate change[ the planet?} </a:t>
            </a:r>
          </a:p>
          <a:p>
            <a:pPr algn="ctr"/>
            <a:endParaRPr lang="en-GB" sz="2800" i="1" dirty="0">
              <a:solidFill>
                <a:schemeClr val="tx1"/>
              </a:solidFill>
              <a:latin typeface="Raleway ExtraBold" panose="020B0604020202020204"/>
            </a:endParaRPr>
          </a:p>
          <a:p>
            <a:pPr algn="ctr"/>
            <a:r>
              <a:rPr lang="en-GB" sz="2800" i="1" dirty="0">
                <a:solidFill>
                  <a:schemeClr val="tx1"/>
                </a:solidFill>
                <a:latin typeface="Raleway ExtraBold" panose="020B0604020202020204"/>
              </a:rPr>
              <a:t> </a:t>
            </a:r>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5" y="2027563"/>
            <a:ext cx="1607605" cy="1607605"/>
          </a:xfrm>
          <a:prstGeom prst="rect">
            <a:avLst/>
          </a:prstGeom>
        </p:spPr>
      </p:pic>
    </p:spTree>
    <p:extLst>
      <p:ext uri="{BB962C8B-B14F-4D97-AF65-F5344CB8AC3E}">
        <p14:creationId xmlns:p14="http://schemas.microsoft.com/office/powerpoint/2010/main" val="137993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anim calcmode="lin" valueType="num">
                                      <p:cBhvr additive="base">
                                        <p:cTn id="7"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130493"/>
            <a:ext cx="2746646" cy="63661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85750" y="130493"/>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a:t>
            </a:r>
            <a:endParaRPr sz="1270" dirty="0">
              <a:solidFill>
                <a:schemeClr val="accent6">
                  <a:lumMod val="50000"/>
                </a:schemeClr>
              </a:solidFill>
              <a:latin typeface="Arial"/>
              <a:ea typeface="Arial"/>
              <a:cs typeface="Arial"/>
              <a:sym typeface="Arial"/>
            </a:endParaRP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2" name="Picture 1">
            <a:extLst>
              <a:ext uri="{FF2B5EF4-FFF2-40B4-BE49-F238E27FC236}">
                <a16:creationId xmlns:a16="http://schemas.microsoft.com/office/drawing/2014/main" id="{29D5A7F3-E7C9-4F4B-992C-7201ED79245E}"/>
              </a:ext>
            </a:extLst>
          </p:cNvPr>
          <p:cNvPicPr>
            <a:picLocks noChangeAspect="1"/>
          </p:cNvPicPr>
          <p:nvPr/>
        </p:nvPicPr>
        <p:blipFill>
          <a:blip r:embed="rId4"/>
          <a:stretch>
            <a:fillRect/>
          </a:stretch>
        </p:blipFill>
        <p:spPr>
          <a:xfrm>
            <a:off x="2514046" y="1275355"/>
            <a:ext cx="6829425" cy="5122069"/>
          </a:xfrm>
          <a:prstGeom prst="rect">
            <a:avLst/>
          </a:prstGeom>
        </p:spPr>
      </p:pic>
      <p:sp>
        <p:nvSpPr>
          <p:cNvPr id="3" name="Rectangle: Rounded Corners 2">
            <a:extLst>
              <a:ext uri="{FF2B5EF4-FFF2-40B4-BE49-F238E27FC236}">
                <a16:creationId xmlns:a16="http://schemas.microsoft.com/office/drawing/2014/main" id="{042668E6-4DC8-48BD-907F-CA90CF20A1EA}"/>
              </a:ext>
            </a:extLst>
          </p:cNvPr>
          <p:cNvSpPr/>
          <p:nvPr/>
        </p:nvSpPr>
        <p:spPr>
          <a:xfrm>
            <a:off x="194155" y="1341096"/>
            <a:ext cx="2140672" cy="4521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Picture One </a:t>
            </a:r>
          </a:p>
        </p:txBody>
      </p:sp>
    </p:spTree>
    <p:extLst>
      <p:ext uri="{BB962C8B-B14F-4D97-AF65-F5344CB8AC3E}">
        <p14:creationId xmlns:p14="http://schemas.microsoft.com/office/powerpoint/2010/main" val="398832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0401184" y="211317"/>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94155" y="97982"/>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a:t>
            </a:r>
            <a:endParaRPr sz="1270" dirty="0">
              <a:solidFill>
                <a:schemeClr val="accent6">
                  <a:lumMod val="50000"/>
                </a:schemeClr>
              </a:solidFill>
              <a:latin typeface="Arial"/>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3" name="Picture 2">
            <a:extLst>
              <a:ext uri="{FF2B5EF4-FFF2-40B4-BE49-F238E27FC236}">
                <a16:creationId xmlns:a16="http://schemas.microsoft.com/office/drawing/2014/main" id="{284BC8A9-D534-475F-996F-E48018539B48}"/>
              </a:ext>
            </a:extLst>
          </p:cNvPr>
          <p:cNvPicPr>
            <a:picLocks noChangeAspect="1"/>
          </p:cNvPicPr>
          <p:nvPr/>
        </p:nvPicPr>
        <p:blipFill>
          <a:blip r:embed="rId5"/>
          <a:stretch>
            <a:fillRect/>
          </a:stretch>
        </p:blipFill>
        <p:spPr>
          <a:xfrm>
            <a:off x="2562688" y="1285607"/>
            <a:ext cx="9144000" cy="5143500"/>
          </a:xfrm>
          <a:prstGeom prst="rect">
            <a:avLst/>
          </a:prstGeom>
        </p:spPr>
      </p:pic>
      <p:sp>
        <p:nvSpPr>
          <p:cNvPr id="12" name="Rectangle: Rounded Corners 11">
            <a:extLst>
              <a:ext uri="{FF2B5EF4-FFF2-40B4-BE49-F238E27FC236}">
                <a16:creationId xmlns:a16="http://schemas.microsoft.com/office/drawing/2014/main" id="{EBFF82F2-21DE-40F6-9C1E-3633BA7FF991}"/>
              </a:ext>
            </a:extLst>
          </p:cNvPr>
          <p:cNvSpPr/>
          <p:nvPr/>
        </p:nvSpPr>
        <p:spPr>
          <a:xfrm>
            <a:off x="194155" y="1341096"/>
            <a:ext cx="2140672" cy="4521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Picture A </a:t>
            </a:r>
          </a:p>
        </p:txBody>
      </p:sp>
    </p:spTree>
    <p:extLst>
      <p:ext uri="{BB962C8B-B14F-4D97-AF65-F5344CB8AC3E}">
        <p14:creationId xmlns:p14="http://schemas.microsoft.com/office/powerpoint/2010/main" val="3568130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94155" y="242521"/>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a:t>
            </a:r>
            <a:endParaRPr sz="1270" dirty="0">
              <a:solidFill>
                <a:schemeClr val="accent6">
                  <a:lumMod val="50000"/>
                </a:schemeClr>
              </a:solidFill>
              <a:latin typeface="Arial"/>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2" name="Picture 1">
            <a:extLst>
              <a:ext uri="{FF2B5EF4-FFF2-40B4-BE49-F238E27FC236}">
                <a16:creationId xmlns:a16="http://schemas.microsoft.com/office/drawing/2014/main" id="{87EFEF47-3CC5-4EC4-8D17-E185040D543A}"/>
              </a:ext>
            </a:extLst>
          </p:cNvPr>
          <p:cNvPicPr>
            <a:picLocks noChangeAspect="1"/>
          </p:cNvPicPr>
          <p:nvPr/>
        </p:nvPicPr>
        <p:blipFill>
          <a:blip r:embed="rId5"/>
          <a:stretch>
            <a:fillRect/>
          </a:stretch>
        </p:blipFill>
        <p:spPr>
          <a:xfrm>
            <a:off x="2512957" y="1187462"/>
            <a:ext cx="7963988" cy="5309325"/>
          </a:xfrm>
          <a:prstGeom prst="rect">
            <a:avLst/>
          </a:prstGeom>
        </p:spPr>
      </p:pic>
      <p:sp>
        <p:nvSpPr>
          <p:cNvPr id="12" name="Rectangle: Rounded Corners 11">
            <a:extLst>
              <a:ext uri="{FF2B5EF4-FFF2-40B4-BE49-F238E27FC236}">
                <a16:creationId xmlns:a16="http://schemas.microsoft.com/office/drawing/2014/main" id="{6DD7CF4D-797D-4597-8D5E-4261341DEACC}"/>
              </a:ext>
            </a:extLst>
          </p:cNvPr>
          <p:cNvSpPr/>
          <p:nvPr/>
        </p:nvSpPr>
        <p:spPr>
          <a:xfrm>
            <a:off x="194155" y="1341096"/>
            <a:ext cx="2140672" cy="4521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Picture B</a:t>
            </a:r>
          </a:p>
        </p:txBody>
      </p:sp>
    </p:spTree>
    <p:extLst>
      <p:ext uri="{BB962C8B-B14F-4D97-AF65-F5344CB8AC3E}">
        <p14:creationId xmlns:p14="http://schemas.microsoft.com/office/powerpoint/2010/main" val="1452671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362795" y="138431"/>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a:t>
            </a:r>
            <a:endParaRPr sz="1270" dirty="0">
              <a:solidFill>
                <a:schemeClr val="accent6">
                  <a:lumMod val="50000"/>
                </a:schemeClr>
              </a:solidFill>
              <a:latin typeface="Arial"/>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3" name="Picture 2">
            <a:extLst>
              <a:ext uri="{FF2B5EF4-FFF2-40B4-BE49-F238E27FC236}">
                <a16:creationId xmlns:a16="http://schemas.microsoft.com/office/drawing/2014/main" id="{DC3C8D93-CDA1-4397-BEA6-8F252FFCF71A}"/>
              </a:ext>
            </a:extLst>
          </p:cNvPr>
          <p:cNvPicPr>
            <a:picLocks noChangeAspect="1"/>
          </p:cNvPicPr>
          <p:nvPr/>
        </p:nvPicPr>
        <p:blipFill>
          <a:blip r:embed="rId5"/>
          <a:stretch>
            <a:fillRect/>
          </a:stretch>
        </p:blipFill>
        <p:spPr>
          <a:xfrm>
            <a:off x="2336017" y="1208428"/>
            <a:ext cx="7700940" cy="5125938"/>
          </a:xfrm>
          <a:prstGeom prst="rect">
            <a:avLst/>
          </a:prstGeom>
        </p:spPr>
      </p:pic>
      <p:sp>
        <p:nvSpPr>
          <p:cNvPr id="12" name="Rectangle: Rounded Corners 11">
            <a:extLst>
              <a:ext uri="{FF2B5EF4-FFF2-40B4-BE49-F238E27FC236}">
                <a16:creationId xmlns:a16="http://schemas.microsoft.com/office/drawing/2014/main" id="{A36441F9-1C63-43EB-B603-3593EAF4DC3A}"/>
              </a:ext>
            </a:extLst>
          </p:cNvPr>
          <p:cNvSpPr/>
          <p:nvPr/>
        </p:nvSpPr>
        <p:spPr>
          <a:xfrm>
            <a:off x="194155" y="1341096"/>
            <a:ext cx="2140672" cy="4521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Picture Two</a:t>
            </a:r>
          </a:p>
        </p:txBody>
      </p:sp>
    </p:spTree>
    <p:extLst>
      <p:ext uri="{BB962C8B-B14F-4D97-AF65-F5344CB8AC3E}">
        <p14:creationId xmlns:p14="http://schemas.microsoft.com/office/powerpoint/2010/main" val="370790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94155" y="162314"/>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a:t>
            </a:r>
            <a:endParaRPr sz="1270" dirty="0">
              <a:solidFill>
                <a:schemeClr val="accent6">
                  <a:lumMod val="50000"/>
                </a:schemeClr>
              </a:solidFill>
              <a:latin typeface="Arial"/>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3" name="Picture 2">
            <a:extLst>
              <a:ext uri="{FF2B5EF4-FFF2-40B4-BE49-F238E27FC236}">
                <a16:creationId xmlns:a16="http://schemas.microsoft.com/office/drawing/2014/main" id="{60D73F73-FEED-4FF0-AC09-68093519251D}"/>
              </a:ext>
            </a:extLst>
          </p:cNvPr>
          <p:cNvPicPr>
            <a:picLocks noChangeAspect="1"/>
          </p:cNvPicPr>
          <p:nvPr/>
        </p:nvPicPr>
        <p:blipFill>
          <a:blip r:embed="rId5"/>
          <a:stretch>
            <a:fillRect/>
          </a:stretch>
        </p:blipFill>
        <p:spPr>
          <a:xfrm>
            <a:off x="130204" y="1044601"/>
            <a:ext cx="5959488" cy="3346004"/>
          </a:xfrm>
          <a:prstGeom prst="rect">
            <a:avLst/>
          </a:prstGeom>
        </p:spPr>
      </p:pic>
      <p:pic>
        <p:nvPicPr>
          <p:cNvPr id="5" name="Picture 4">
            <a:extLst>
              <a:ext uri="{FF2B5EF4-FFF2-40B4-BE49-F238E27FC236}">
                <a16:creationId xmlns:a16="http://schemas.microsoft.com/office/drawing/2014/main" id="{A7954358-0EB8-4DD2-A1BB-2813C66B11BA}"/>
              </a:ext>
            </a:extLst>
          </p:cNvPr>
          <p:cNvPicPr>
            <a:picLocks noChangeAspect="1"/>
          </p:cNvPicPr>
          <p:nvPr/>
        </p:nvPicPr>
        <p:blipFill>
          <a:blip r:embed="rId6"/>
          <a:stretch>
            <a:fillRect/>
          </a:stretch>
        </p:blipFill>
        <p:spPr>
          <a:xfrm>
            <a:off x="6094892" y="2602506"/>
            <a:ext cx="5966904" cy="3977936"/>
          </a:xfrm>
          <a:prstGeom prst="rect">
            <a:avLst/>
          </a:prstGeom>
        </p:spPr>
      </p:pic>
      <p:sp>
        <p:nvSpPr>
          <p:cNvPr id="12" name="Rectangle: Rounded Corners 11">
            <a:extLst>
              <a:ext uri="{FF2B5EF4-FFF2-40B4-BE49-F238E27FC236}">
                <a16:creationId xmlns:a16="http://schemas.microsoft.com/office/drawing/2014/main" id="{05CF42D1-5AB5-44E5-BDEB-ABEE3EC96D72}"/>
              </a:ext>
            </a:extLst>
          </p:cNvPr>
          <p:cNvSpPr/>
          <p:nvPr/>
        </p:nvSpPr>
        <p:spPr>
          <a:xfrm>
            <a:off x="194155" y="1341096"/>
            <a:ext cx="2140672" cy="4521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Picture Three</a:t>
            </a:r>
          </a:p>
        </p:txBody>
      </p:sp>
    </p:spTree>
    <p:extLst>
      <p:ext uri="{BB962C8B-B14F-4D97-AF65-F5344CB8AC3E}">
        <p14:creationId xmlns:p14="http://schemas.microsoft.com/office/powerpoint/2010/main" val="333149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p:nvPr/>
        </p:nvSpPr>
        <p:spPr>
          <a:xfrm>
            <a:off x="128109" y="1033488"/>
            <a:ext cx="935940" cy="303452"/>
          </a:xfrm>
          <a:prstGeom prst="rect">
            <a:avLst/>
          </a:prstGeom>
          <a:noFill/>
          <a:ln>
            <a:noFill/>
          </a:ln>
        </p:spPr>
        <p:txBody>
          <a:bodyPr spcFirstLastPara="1" wrap="square" lIns="82939" tIns="82939" rIns="82939" bIns="82939" anchor="t" anchorCtr="0">
            <a:noAutofit/>
          </a:bodyPr>
          <a:lstStyle/>
          <a:p>
            <a:pPr>
              <a:buClr>
                <a:srgbClr val="000000"/>
              </a:buClr>
              <a:buSzPts val="1100"/>
            </a:pPr>
            <a:r>
              <a:rPr lang="it" sz="1400" b="1" dirty="0">
                <a:solidFill>
                  <a:schemeClr val="accent6">
                    <a:lumMod val="50000"/>
                  </a:schemeClr>
                </a:solidFill>
                <a:latin typeface="Raleway" panose="020B0604020202020204"/>
                <a:sym typeface="Prompt"/>
              </a:rPr>
              <a:t>Lesson</a:t>
            </a:r>
            <a:r>
              <a:rPr lang="it" sz="1089" b="1" dirty="0">
                <a:solidFill>
                  <a:srgbClr val="48792F"/>
                </a:solidFill>
                <a:latin typeface="Prompt"/>
                <a:sym typeface="Prompt"/>
              </a:rPr>
              <a:t>  </a:t>
            </a:r>
            <a:endParaRPr sz="1089" dirty="0">
              <a:solidFill>
                <a:srgbClr val="48792F"/>
              </a:solidFill>
              <a:latin typeface="Arial"/>
              <a:ea typeface="Arial"/>
              <a:cs typeface="Arial"/>
              <a:sym typeface="Arial"/>
            </a:endParaRPr>
          </a:p>
          <a:p>
            <a:pPr>
              <a:buClr>
                <a:srgbClr val="000000"/>
              </a:buClr>
              <a:buSzPts val="1400"/>
            </a:pPr>
            <a:endParaRPr sz="1270" b="1" dirty="0">
              <a:solidFill>
                <a:srgbClr val="3174BA"/>
              </a:solidFill>
              <a:latin typeface="Prompt"/>
              <a:ea typeface="Prompt"/>
              <a:cs typeface="Prompt"/>
              <a:sym typeface="Prompt"/>
            </a:endParaRPr>
          </a:p>
        </p:txBody>
      </p:sp>
      <p:sp>
        <p:nvSpPr>
          <p:cNvPr id="66" name="Google Shape;66;p14"/>
          <p:cNvSpPr txBox="1"/>
          <p:nvPr/>
        </p:nvSpPr>
        <p:spPr>
          <a:xfrm>
            <a:off x="2843203" y="1637237"/>
            <a:ext cx="1704504" cy="895661"/>
          </a:xfrm>
          <a:prstGeom prst="rect">
            <a:avLst/>
          </a:prstGeom>
          <a:noFill/>
          <a:ln>
            <a:noFill/>
          </a:ln>
        </p:spPr>
        <p:txBody>
          <a:bodyPr spcFirstLastPara="1" wrap="square" lIns="82939" tIns="82939" rIns="82939" bIns="82939" anchor="t" anchorCtr="0">
            <a:noAutofit/>
          </a:bodyPr>
          <a:lstStyle/>
          <a:p>
            <a:pPr>
              <a:buClr>
                <a:srgbClr val="000000"/>
              </a:buClr>
              <a:buSzPts val="1100"/>
            </a:pPr>
            <a:endParaRPr sz="998">
              <a:solidFill>
                <a:schemeClr val="dk2"/>
              </a:solidFill>
              <a:latin typeface="Raleway ExtraBold"/>
              <a:ea typeface="Raleway ExtraBold"/>
              <a:cs typeface="Raleway ExtraBold"/>
              <a:sym typeface="Raleway ExtraBold"/>
            </a:endParaRPr>
          </a:p>
          <a:p>
            <a:pPr>
              <a:buClr>
                <a:srgbClr val="000000"/>
              </a:buClr>
              <a:buSzPts val="1400"/>
            </a:pPr>
            <a:endParaRPr sz="1270" b="1">
              <a:solidFill>
                <a:srgbClr val="3174BA"/>
              </a:solidFill>
              <a:latin typeface="Prompt"/>
              <a:ea typeface="Prompt"/>
              <a:cs typeface="Prompt"/>
              <a:sym typeface="Prompt"/>
            </a:endParaRPr>
          </a:p>
        </p:txBody>
      </p:sp>
      <p:pic>
        <p:nvPicPr>
          <p:cNvPr id="67" name="Google Shape;67;p14"/>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68" name="Google Shape;68;p14"/>
          <p:cNvSpPr txBox="1"/>
          <p:nvPr/>
        </p:nvSpPr>
        <p:spPr>
          <a:xfrm>
            <a:off x="128109" y="1791863"/>
            <a:ext cx="935940" cy="303452"/>
          </a:xfrm>
          <a:prstGeom prst="rect">
            <a:avLst/>
          </a:prstGeom>
          <a:noFill/>
          <a:ln>
            <a:noFill/>
          </a:ln>
        </p:spPr>
        <p:txBody>
          <a:bodyPr spcFirstLastPara="1" wrap="square" lIns="82939" tIns="82939" rIns="82939" bIns="82939" anchor="t" anchorCtr="0">
            <a:noAutofit/>
          </a:bodyPr>
          <a:lstStyle/>
          <a:p>
            <a:pPr>
              <a:buClr>
                <a:srgbClr val="000000"/>
              </a:buClr>
              <a:buSzPts val="1100"/>
            </a:pPr>
            <a:r>
              <a:rPr lang="it" sz="1089" b="1" dirty="0">
                <a:solidFill>
                  <a:srgbClr val="48792F"/>
                </a:solidFill>
                <a:latin typeface="Prompt"/>
                <a:ea typeface="Prompt"/>
                <a:cs typeface="Prompt"/>
                <a:sym typeface="Prompt"/>
              </a:rPr>
              <a:t>DURATION</a:t>
            </a:r>
            <a:endParaRPr sz="1089" dirty="0">
              <a:solidFill>
                <a:srgbClr val="48792F"/>
              </a:solidFill>
              <a:latin typeface="Arial"/>
              <a:ea typeface="Arial"/>
              <a:cs typeface="Arial"/>
              <a:sym typeface="Arial"/>
            </a:endParaRPr>
          </a:p>
          <a:p>
            <a:pPr>
              <a:buClr>
                <a:srgbClr val="000000"/>
              </a:buClr>
              <a:buSzPts val="1400"/>
            </a:pPr>
            <a:endParaRPr sz="1270" b="1" dirty="0">
              <a:solidFill>
                <a:srgbClr val="3174BA"/>
              </a:solidFill>
              <a:latin typeface="Prompt"/>
              <a:ea typeface="Prompt"/>
              <a:cs typeface="Prompt"/>
              <a:sym typeface="Prompt"/>
            </a:endParaRPr>
          </a:p>
        </p:txBody>
      </p:sp>
      <p:sp>
        <p:nvSpPr>
          <p:cNvPr id="69" name="Google Shape;69;p14"/>
          <p:cNvSpPr txBox="1"/>
          <p:nvPr/>
        </p:nvSpPr>
        <p:spPr>
          <a:xfrm>
            <a:off x="1733980" y="949643"/>
            <a:ext cx="3450976" cy="300824"/>
          </a:xfrm>
          <a:prstGeom prst="rect">
            <a:avLst/>
          </a:prstGeom>
          <a:noFill/>
          <a:ln>
            <a:noFill/>
          </a:ln>
        </p:spPr>
        <p:txBody>
          <a:bodyPr spcFirstLastPara="1" wrap="square" lIns="82939" tIns="82939" rIns="82939" bIns="82939" anchor="t" anchorCtr="0">
            <a:noAutofit/>
          </a:bodyPr>
          <a:lstStyle/>
          <a:p>
            <a:pPr>
              <a:buClr>
                <a:srgbClr val="000000"/>
              </a:buClr>
              <a:buSzPts val="1100"/>
            </a:pPr>
            <a:r>
              <a:rPr lang="it" sz="1400" b="1" dirty="0">
                <a:solidFill>
                  <a:srgbClr val="48792F"/>
                </a:solidFill>
                <a:latin typeface="Prompt"/>
                <a:ea typeface="Prompt"/>
                <a:cs typeface="Prompt"/>
                <a:sym typeface="Prompt"/>
              </a:rPr>
              <a:t>LEARNING OBJECTIVES OF THIS PHASE</a:t>
            </a:r>
            <a:endParaRPr sz="1400" b="1" dirty="0">
              <a:solidFill>
                <a:srgbClr val="48792F"/>
              </a:solidFill>
              <a:latin typeface="Prompt"/>
              <a:ea typeface="Prompt"/>
              <a:cs typeface="Prompt"/>
              <a:sym typeface="Prompt"/>
            </a:endParaRPr>
          </a:p>
          <a:p>
            <a:pPr>
              <a:buClr>
                <a:srgbClr val="000000"/>
              </a:buClr>
              <a:buSzPts val="1400"/>
            </a:pPr>
            <a:endParaRPr sz="998" b="1" dirty="0">
              <a:solidFill>
                <a:srgbClr val="3174BA"/>
              </a:solidFill>
              <a:latin typeface="Prompt"/>
              <a:ea typeface="Prompt"/>
              <a:cs typeface="Prompt"/>
              <a:sym typeface="Prompt"/>
            </a:endParaRPr>
          </a:p>
        </p:txBody>
      </p:sp>
      <p:sp>
        <p:nvSpPr>
          <p:cNvPr id="73" name="Google Shape;73;p14"/>
          <p:cNvSpPr txBox="1"/>
          <p:nvPr/>
        </p:nvSpPr>
        <p:spPr>
          <a:xfrm>
            <a:off x="9120642" y="884655"/>
            <a:ext cx="2188939" cy="582955"/>
          </a:xfrm>
          <a:prstGeom prst="rect">
            <a:avLst/>
          </a:prstGeom>
          <a:noFill/>
          <a:ln>
            <a:noFill/>
          </a:ln>
        </p:spPr>
        <p:txBody>
          <a:bodyPr spcFirstLastPara="1" wrap="square" lIns="82939" tIns="82939" rIns="82939" bIns="82939" anchor="t" anchorCtr="0">
            <a:noAutofit/>
          </a:bodyPr>
          <a:lstStyle/>
          <a:p>
            <a:pPr algn="r">
              <a:buClr>
                <a:srgbClr val="000000"/>
              </a:buClr>
              <a:buSzPts val="1100"/>
            </a:pPr>
            <a:r>
              <a:rPr lang="it" sz="998" b="1" i="1" dirty="0">
                <a:solidFill>
                  <a:srgbClr val="48792F"/>
                </a:solidFill>
                <a:latin typeface="Prompt"/>
                <a:ea typeface="Prompt"/>
                <a:cs typeface="Prompt"/>
                <a:sym typeface="Prompt"/>
              </a:rPr>
              <a:t>BIG IDEA</a:t>
            </a:r>
            <a:endParaRPr sz="998" b="1" i="1" dirty="0">
              <a:solidFill>
                <a:srgbClr val="48792F"/>
              </a:solidFill>
              <a:latin typeface="Prompt"/>
              <a:ea typeface="Prompt"/>
              <a:cs typeface="Prompt"/>
              <a:sym typeface="Prompt"/>
            </a:endParaRPr>
          </a:p>
          <a:p>
            <a:pPr algn="r">
              <a:buClr>
                <a:srgbClr val="000000"/>
              </a:buClr>
              <a:buSzPts val="1100"/>
            </a:pPr>
            <a:r>
              <a:rPr lang="it" sz="1633" b="1" i="1" dirty="0">
                <a:solidFill>
                  <a:srgbClr val="48792F"/>
                </a:solidFill>
                <a:latin typeface="Prompt"/>
                <a:ea typeface="Prompt"/>
                <a:cs typeface="Prompt"/>
                <a:sym typeface="Prompt"/>
              </a:rPr>
              <a:t>WHAT IS IT</a:t>
            </a:r>
            <a:endParaRPr sz="1633" b="1" i="1" dirty="0">
              <a:solidFill>
                <a:srgbClr val="48792F"/>
              </a:solidFill>
              <a:latin typeface="Prompt"/>
              <a:ea typeface="Prompt"/>
              <a:cs typeface="Prompt"/>
              <a:sym typeface="Prompt"/>
            </a:endParaRPr>
          </a:p>
          <a:p>
            <a:pPr>
              <a:buClr>
                <a:srgbClr val="000000"/>
              </a:buClr>
              <a:buSzPts val="1400"/>
            </a:pPr>
            <a:endParaRPr sz="1633" b="1" dirty="0">
              <a:solidFill>
                <a:srgbClr val="48792F"/>
              </a:solidFill>
              <a:latin typeface="Prompt"/>
              <a:ea typeface="Prompt"/>
              <a:cs typeface="Prompt"/>
              <a:sym typeface="Prompt"/>
            </a:endParaRPr>
          </a:p>
        </p:txBody>
      </p:sp>
      <p:sp>
        <p:nvSpPr>
          <p:cNvPr id="74" name="Google Shape;74;p14"/>
          <p:cNvSpPr txBox="1"/>
          <p:nvPr/>
        </p:nvSpPr>
        <p:spPr>
          <a:xfrm>
            <a:off x="312893" y="2775175"/>
            <a:ext cx="3028056" cy="683108"/>
          </a:xfrm>
          <a:prstGeom prst="rect">
            <a:avLst/>
          </a:prstGeom>
          <a:noFill/>
          <a:ln>
            <a:noFill/>
          </a:ln>
        </p:spPr>
        <p:txBody>
          <a:bodyPr spcFirstLastPara="1" wrap="square" lIns="82939" tIns="82939" rIns="82939" bIns="82939" anchor="t" anchorCtr="0">
            <a:noAutofit/>
          </a:bodyPr>
          <a:lstStyle/>
          <a:p>
            <a:pPr>
              <a:buClr>
                <a:srgbClr val="000000"/>
              </a:buClr>
              <a:buSzPts val="1100"/>
            </a:pPr>
            <a:r>
              <a:rPr lang="it" sz="1633" b="1" dirty="0">
                <a:solidFill>
                  <a:srgbClr val="48792F"/>
                </a:solidFill>
                <a:latin typeface="Prompt"/>
                <a:ea typeface="Prompt"/>
                <a:cs typeface="Prompt"/>
                <a:sym typeface="Prompt"/>
              </a:rPr>
              <a:t>WHAT TEACHER DOES  5 mins </a:t>
            </a:r>
            <a:endParaRPr sz="1633" b="1" dirty="0">
              <a:solidFill>
                <a:srgbClr val="48792F"/>
              </a:solidFill>
              <a:latin typeface="Prompt"/>
              <a:ea typeface="Prompt"/>
              <a:cs typeface="Prompt"/>
              <a:sym typeface="Prompt"/>
            </a:endParaRPr>
          </a:p>
          <a:p>
            <a:pPr>
              <a:buClr>
                <a:srgbClr val="000000"/>
              </a:buClr>
              <a:buSzPts val="1400"/>
            </a:pPr>
            <a:endParaRPr sz="1270" b="1" dirty="0">
              <a:solidFill>
                <a:srgbClr val="3174BA"/>
              </a:solidFill>
              <a:latin typeface="Prompt"/>
              <a:ea typeface="Prompt"/>
              <a:cs typeface="Prompt"/>
              <a:sym typeface="Prompt"/>
            </a:endParaRPr>
          </a:p>
        </p:txBody>
      </p:sp>
      <p:sp>
        <p:nvSpPr>
          <p:cNvPr id="76" name="Google Shape;76;p14"/>
          <p:cNvSpPr txBox="1"/>
          <p:nvPr/>
        </p:nvSpPr>
        <p:spPr>
          <a:xfrm>
            <a:off x="234980" y="1315739"/>
            <a:ext cx="366320" cy="457092"/>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it" sz="2177" dirty="0">
                <a:solidFill>
                  <a:srgbClr val="666666"/>
                </a:solidFill>
                <a:latin typeface="Raleway ExtraBold"/>
                <a:ea typeface="Raleway ExtraBold"/>
                <a:cs typeface="Raleway ExtraBold"/>
                <a:sym typeface="Raleway ExtraBold"/>
              </a:rPr>
              <a:t>2</a:t>
            </a:r>
            <a:endParaRPr sz="2177" dirty="0">
              <a:solidFill>
                <a:srgbClr val="3174BA"/>
              </a:solidFill>
              <a:latin typeface="Raleway ExtraBold"/>
              <a:ea typeface="Raleway ExtraBold"/>
              <a:cs typeface="Raleway ExtraBold"/>
              <a:sym typeface="Raleway ExtraBold"/>
            </a:endParaRPr>
          </a:p>
        </p:txBody>
      </p:sp>
      <p:sp>
        <p:nvSpPr>
          <p:cNvPr id="77" name="Google Shape;77;p14"/>
          <p:cNvSpPr txBox="1"/>
          <p:nvPr/>
        </p:nvSpPr>
        <p:spPr>
          <a:xfrm>
            <a:off x="312893" y="2065389"/>
            <a:ext cx="596563" cy="474093"/>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it" sz="2177" dirty="0">
                <a:solidFill>
                  <a:srgbClr val="666666"/>
                </a:solidFill>
                <a:latin typeface="Raleway ExtraBold"/>
                <a:ea typeface="Raleway ExtraBold"/>
                <a:cs typeface="Raleway ExtraBold"/>
                <a:sym typeface="Raleway ExtraBold"/>
              </a:rPr>
              <a:t>1</a:t>
            </a:r>
            <a:r>
              <a:rPr lang="it" sz="1633" dirty="0">
                <a:solidFill>
                  <a:srgbClr val="666666"/>
                </a:solidFill>
                <a:latin typeface="Raleway ExtraBold"/>
                <a:ea typeface="Raleway ExtraBold"/>
                <a:cs typeface="Raleway ExtraBold"/>
                <a:sym typeface="Raleway ExtraBold"/>
              </a:rPr>
              <a:t>h</a:t>
            </a:r>
            <a:endParaRPr sz="1633" dirty="0">
              <a:solidFill>
                <a:srgbClr val="3174BA"/>
              </a:solidFill>
              <a:latin typeface="Raleway ExtraBold"/>
              <a:ea typeface="Raleway ExtraBold"/>
              <a:cs typeface="Raleway ExtraBold"/>
              <a:sym typeface="Raleway ExtraBold"/>
            </a:endParaRPr>
          </a:p>
        </p:txBody>
      </p:sp>
      <p:sp>
        <p:nvSpPr>
          <p:cNvPr id="78" name="Google Shape;78;p14"/>
          <p:cNvSpPr txBox="1"/>
          <p:nvPr/>
        </p:nvSpPr>
        <p:spPr>
          <a:xfrm>
            <a:off x="278424" y="3038176"/>
            <a:ext cx="5817576" cy="582955"/>
          </a:xfrm>
          <a:prstGeom prst="rect">
            <a:avLst/>
          </a:prstGeom>
          <a:noFill/>
          <a:ln>
            <a:noFill/>
          </a:ln>
        </p:spPr>
        <p:txBody>
          <a:bodyPr spcFirstLastPara="1" wrap="square" lIns="82939" tIns="82939" rIns="82939" bIns="82939" anchor="t" anchorCtr="0">
            <a:noAutofit/>
          </a:bodyPr>
          <a:lstStyle/>
          <a:p>
            <a:r>
              <a:rPr lang="en-GB" sz="1400" b="1" dirty="0">
                <a:latin typeface="Raleway"/>
              </a:rPr>
              <a:t>Teacher introduces  the theme of the lesson and the lesson objectives, </a:t>
            </a:r>
          </a:p>
        </p:txBody>
      </p:sp>
      <p:sp>
        <p:nvSpPr>
          <p:cNvPr id="79" name="Google Shape;79;p14"/>
          <p:cNvSpPr txBox="1"/>
          <p:nvPr/>
        </p:nvSpPr>
        <p:spPr>
          <a:xfrm>
            <a:off x="198683" y="4039110"/>
            <a:ext cx="8670573" cy="776060"/>
          </a:xfrm>
          <a:prstGeom prst="rect">
            <a:avLst/>
          </a:prstGeom>
          <a:noFill/>
          <a:ln>
            <a:noFill/>
          </a:ln>
        </p:spPr>
        <p:txBody>
          <a:bodyPr spcFirstLastPara="1" wrap="square" lIns="82939" tIns="82939" rIns="82939" bIns="82939" anchor="t" anchorCtr="0">
            <a:noAutofit/>
          </a:bodyPr>
          <a:lstStyle/>
          <a:p>
            <a:pPr>
              <a:buClr>
                <a:schemeClr val="dk1"/>
              </a:buClr>
              <a:buSzPts val="1100"/>
            </a:pPr>
            <a:r>
              <a:rPr lang="en-GB" sz="1400" dirty="0">
                <a:latin typeface="Raleway"/>
                <a:ea typeface="Raleway"/>
                <a:cs typeface="Raleway"/>
                <a:sym typeface="Raleway"/>
              </a:rPr>
              <a:t>Show pupils the </a:t>
            </a:r>
            <a:r>
              <a:rPr lang="en-GB" sz="1400" dirty="0" err="1">
                <a:latin typeface="Raleway"/>
                <a:ea typeface="Raleway"/>
                <a:cs typeface="Raleway"/>
                <a:sym typeface="Raleway"/>
              </a:rPr>
              <a:t>Unicef</a:t>
            </a:r>
            <a:r>
              <a:rPr lang="en-GB" sz="1400" dirty="0">
                <a:latin typeface="Raleway"/>
                <a:ea typeface="Raleway"/>
                <a:cs typeface="Raleway"/>
                <a:sym typeface="Raleway"/>
              </a:rPr>
              <a:t> image on slide 7 Why do you think UNICEF have made this statement? Discuss your ideas and opinions on this. </a:t>
            </a:r>
          </a:p>
        </p:txBody>
      </p:sp>
      <p:sp>
        <p:nvSpPr>
          <p:cNvPr id="80" name="Google Shape;80;p14"/>
          <p:cNvSpPr/>
          <p:nvPr/>
        </p:nvSpPr>
        <p:spPr>
          <a:xfrm>
            <a:off x="140811" y="3633041"/>
            <a:ext cx="8554833" cy="341826"/>
          </a:xfrm>
          <a:prstGeom prst="rect">
            <a:avLst/>
          </a:prstGeom>
          <a:solidFill>
            <a:srgbClr val="48792F"/>
          </a:solidFill>
          <a:ln>
            <a:noFill/>
          </a:ln>
        </p:spPr>
        <p:txBody>
          <a:bodyPr spcFirstLastPara="1" wrap="square" lIns="82939" tIns="82939" rIns="82939" bIns="82939" anchor="ctr" anchorCtr="0">
            <a:noAutofit/>
          </a:bodyPr>
          <a:lstStyle/>
          <a:p>
            <a:r>
              <a:rPr lang="en-US" sz="1800" b="1" dirty="0">
                <a:solidFill>
                  <a:schemeClr val="bg1"/>
                </a:solidFill>
                <a:latin typeface="Raleway" panose="020B0604020202020204" charset="0"/>
              </a:rPr>
              <a:t>Activity One: Think-Pair-Share Think – Pair- Share   5 minutes  </a:t>
            </a:r>
            <a:endParaRPr lang="en-US" sz="1800" dirty="0">
              <a:solidFill>
                <a:schemeClr val="bg1"/>
              </a:solidFill>
              <a:latin typeface="Raleway"/>
              <a:ea typeface="Raleway"/>
              <a:cs typeface="Raleway"/>
              <a:sym typeface="Raleway"/>
            </a:endParaRPr>
          </a:p>
        </p:txBody>
      </p:sp>
      <p:sp>
        <p:nvSpPr>
          <p:cNvPr id="83" name="Google Shape;83;p14"/>
          <p:cNvSpPr/>
          <p:nvPr/>
        </p:nvSpPr>
        <p:spPr>
          <a:xfrm>
            <a:off x="128109" y="4563992"/>
            <a:ext cx="8554832" cy="341826"/>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84" name="Google Shape;84;p14"/>
          <p:cNvSpPr txBox="1"/>
          <p:nvPr/>
        </p:nvSpPr>
        <p:spPr>
          <a:xfrm>
            <a:off x="128109" y="4563992"/>
            <a:ext cx="9463760" cy="286307"/>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it" sz="1633" b="1" dirty="0">
                <a:solidFill>
                  <a:schemeClr val="lt1"/>
                </a:solidFill>
                <a:latin typeface="Raleway ExtraBold" panose="020B0604020202020204"/>
                <a:ea typeface="Prompt"/>
                <a:cs typeface="Prompt"/>
                <a:sym typeface="Prompt"/>
              </a:rPr>
              <a:t>Activity Two    </a:t>
            </a:r>
            <a:r>
              <a:rPr lang="en-GB" sz="1600" b="1" dirty="0">
                <a:latin typeface="Raleway ExtraBold" panose="020B0604020202020204"/>
                <a:ea typeface="Prompt"/>
                <a:cs typeface="Prompt"/>
                <a:sym typeface="Prompt"/>
              </a:rPr>
              <a:t>Teacher Instructions:  20 minutes </a:t>
            </a:r>
          </a:p>
          <a:p>
            <a:pPr>
              <a:buClr>
                <a:srgbClr val="000000"/>
              </a:buClr>
              <a:buSzPts val="1400"/>
            </a:pPr>
            <a:r>
              <a:rPr lang="en-GB" sz="1400" b="1" dirty="0">
                <a:latin typeface="Raleway ExtraBold" panose="020B0604020202020204"/>
                <a:ea typeface="Prompt"/>
                <a:cs typeface="Prompt"/>
                <a:sym typeface="Prompt"/>
              </a:rPr>
              <a:t>You can either show one of the video clips  on  slide  10 0r 11 or get the pupils working together looking at images [ these can be printed out and put round the room]. </a:t>
            </a:r>
          </a:p>
          <a:p>
            <a:r>
              <a:rPr lang="en-GB" sz="1200" b="1" i="1" dirty="0">
                <a:solidFill>
                  <a:schemeClr val="tx1"/>
                </a:solidFill>
                <a:latin typeface="Raleway ExtraBold" panose="020B0604020202020204"/>
              </a:rPr>
              <a:t>Reflecting on Images </a:t>
            </a:r>
            <a:r>
              <a:rPr lang="en-GB" sz="1200" b="1" i="1" dirty="0">
                <a:solidFill>
                  <a:schemeClr val="accent6">
                    <a:lumMod val="75000"/>
                  </a:schemeClr>
                </a:solidFill>
                <a:latin typeface="Raleway ExtraBold" panose="020B0604020202020204"/>
              </a:rPr>
              <a:t>Activity Two  A : Discuss in small groups </a:t>
            </a:r>
          </a:p>
          <a:p>
            <a:r>
              <a:rPr lang="en-GB" sz="1200" b="1" i="1" dirty="0">
                <a:solidFill>
                  <a:schemeClr val="accent6">
                    <a:lumMod val="75000"/>
                  </a:schemeClr>
                </a:solidFill>
                <a:latin typeface="Raleway ExtraBold" panose="020B0604020202020204"/>
              </a:rPr>
              <a:t>Examine each picture and answer the key questions: </a:t>
            </a:r>
            <a:r>
              <a:rPr lang="en-GB" sz="1200" b="1" i="1" dirty="0">
                <a:solidFill>
                  <a:schemeClr val="tx1"/>
                </a:solidFill>
                <a:latin typeface="Raleway ExtraBold" panose="020B0604020202020204"/>
              </a:rPr>
              <a:t>What </a:t>
            </a:r>
            <a:r>
              <a:rPr lang="en-GB" sz="1200" i="1" dirty="0">
                <a:solidFill>
                  <a:schemeClr val="tx1"/>
                </a:solidFill>
                <a:latin typeface="Raleway ExtraBold" panose="020B0604020202020204"/>
              </a:rPr>
              <a:t>words and emotions come straight into your head when you see this image? ‘</a:t>
            </a:r>
            <a:r>
              <a:rPr lang="en-GB" sz="1200" b="1" i="1" dirty="0">
                <a:solidFill>
                  <a:schemeClr val="tx1"/>
                </a:solidFill>
                <a:latin typeface="Raleway ExtraBold" panose="020B0604020202020204"/>
              </a:rPr>
              <a:t>What</a:t>
            </a:r>
            <a:r>
              <a:rPr lang="en-GB" sz="1200" i="1" dirty="0">
                <a:solidFill>
                  <a:schemeClr val="tx1"/>
                </a:solidFill>
                <a:latin typeface="Raleway ExtraBold" panose="020B0604020202020204"/>
              </a:rPr>
              <a:t> is happening in the picture? </a:t>
            </a:r>
            <a:r>
              <a:rPr lang="en-GB" sz="1200" b="1" i="1" dirty="0">
                <a:solidFill>
                  <a:schemeClr val="tx1"/>
                </a:solidFill>
                <a:latin typeface="Raleway ExtraBold" panose="020B0604020202020204"/>
              </a:rPr>
              <a:t>How</a:t>
            </a:r>
            <a:r>
              <a:rPr lang="en-GB" sz="1200" i="1" dirty="0">
                <a:solidFill>
                  <a:schemeClr val="tx1"/>
                </a:solidFill>
                <a:latin typeface="Raleway ExtraBold" panose="020B0604020202020204"/>
              </a:rPr>
              <a:t> does this picture make you feel? </a:t>
            </a:r>
            <a:r>
              <a:rPr lang="en-GB" sz="1200" b="1" i="1" dirty="0">
                <a:solidFill>
                  <a:schemeClr val="tx1"/>
                </a:solidFill>
                <a:latin typeface="Raleway ExtraBold" panose="020B0604020202020204"/>
              </a:rPr>
              <a:t>Can</a:t>
            </a:r>
            <a:r>
              <a:rPr lang="en-GB" sz="1200" i="1" dirty="0">
                <a:solidFill>
                  <a:schemeClr val="tx1"/>
                </a:solidFill>
                <a:latin typeface="Raleway ExtraBold" panose="020B0604020202020204"/>
              </a:rPr>
              <a:t> you see any link with </a:t>
            </a:r>
            <a:r>
              <a:rPr lang="en-GB" sz="1200" i="1" dirty="0" err="1">
                <a:solidFill>
                  <a:schemeClr val="tx1"/>
                </a:solidFill>
                <a:latin typeface="Raleway ExtraBold" panose="020B0604020202020204"/>
              </a:rPr>
              <a:t>Covid</a:t>
            </a:r>
            <a:r>
              <a:rPr lang="en-GB" sz="1200" i="1" dirty="0">
                <a:solidFill>
                  <a:schemeClr val="tx1"/>
                </a:solidFill>
                <a:latin typeface="Raleway ExtraBold" panose="020B0604020202020204"/>
              </a:rPr>
              <a:t> 19? </a:t>
            </a:r>
            <a:r>
              <a:rPr lang="en-GB" sz="1200" i="1" dirty="0">
                <a:solidFill>
                  <a:schemeClr val="accent6">
                    <a:lumMod val="75000"/>
                  </a:schemeClr>
                </a:solidFill>
                <a:latin typeface="Raleway ExtraBold" panose="020B0604020202020204"/>
              </a:rPr>
              <a:t>How  is there a link between this picture and climate change[ the planet?} [ slides 14 to 19] </a:t>
            </a:r>
          </a:p>
          <a:p>
            <a:endParaRPr lang="en-GB" sz="1400" i="1" dirty="0">
              <a:solidFill>
                <a:schemeClr val="accent6">
                  <a:lumMod val="75000"/>
                </a:schemeClr>
              </a:solidFill>
              <a:latin typeface="Raleway ExtraBold" panose="020B0604020202020204"/>
              <a:sym typeface="Prompt"/>
            </a:endParaRPr>
          </a:p>
          <a:p>
            <a:r>
              <a:rPr lang="it" sz="1200" b="1" dirty="0">
                <a:solidFill>
                  <a:schemeClr val="lt1"/>
                </a:solidFill>
                <a:latin typeface="Prompt"/>
                <a:ea typeface="Prompt"/>
                <a:cs typeface="Prompt"/>
                <a:sym typeface="Prompt"/>
              </a:rPr>
              <a:t>I</a:t>
            </a:r>
            <a:r>
              <a:rPr lang="en-GB" sz="1200" b="1" i="1" dirty="0">
                <a:solidFill>
                  <a:schemeClr val="accent6">
                    <a:lumMod val="75000"/>
                  </a:schemeClr>
                </a:solidFill>
                <a:latin typeface="Raleway ExtraBold" panose="020B0604020202020204"/>
              </a:rPr>
              <a:t>Activity Two  B : Discuss in small groups Think about what you saw in the video  clips and discuss:</a:t>
            </a:r>
          </a:p>
          <a:p>
            <a:r>
              <a:rPr lang="en-GB" sz="1200" b="1" i="1" dirty="0">
                <a:solidFill>
                  <a:schemeClr val="tx1"/>
                </a:solidFill>
                <a:latin typeface="Raleway ExtraBold" panose="020B0604020202020204"/>
              </a:rPr>
              <a:t>What </a:t>
            </a:r>
            <a:r>
              <a:rPr lang="en-GB" sz="1200" i="1" dirty="0">
                <a:solidFill>
                  <a:schemeClr val="tx1"/>
                </a:solidFill>
                <a:latin typeface="Raleway ExtraBold" panose="020B0604020202020204"/>
              </a:rPr>
              <a:t>words and emotions come straight into your head whilst you were watching this clip? </a:t>
            </a:r>
            <a:r>
              <a:rPr lang="en-GB" sz="1200" b="1" i="1" dirty="0">
                <a:solidFill>
                  <a:schemeClr val="tx1"/>
                </a:solidFill>
                <a:latin typeface="Raleway ExtraBold" panose="020B0604020202020204"/>
              </a:rPr>
              <a:t>What</a:t>
            </a:r>
            <a:r>
              <a:rPr lang="en-GB" sz="1200" i="1" dirty="0">
                <a:solidFill>
                  <a:schemeClr val="tx1"/>
                </a:solidFill>
                <a:latin typeface="Raleway ExtraBold" panose="020B0604020202020204"/>
              </a:rPr>
              <a:t> was happening in the clip? </a:t>
            </a:r>
            <a:r>
              <a:rPr lang="en-GB" sz="1200" b="1" i="1" dirty="0">
                <a:solidFill>
                  <a:schemeClr val="tx1"/>
                </a:solidFill>
                <a:latin typeface="Raleway ExtraBold" panose="020B0604020202020204"/>
              </a:rPr>
              <a:t>How</a:t>
            </a:r>
            <a:r>
              <a:rPr lang="en-GB" sz="1200" i="1" dirty="0">
                <a:solidFill>
                  <a:schemeClr val="tx1"/>
                </a:solidFill>
                <a:latin typeface="Raleway ExtraBold" panose="020B0604020202020204"/>
              </a:rPr>
              <a:t> does this clip make you feel? </a:t>
            </a:r>
            <a:r>
              <a:rPr lang="en-GB" sz="1200" b="1" i="1" dirty="0">
                <a:solidFill>
                  <a:schemeClr val="tx1"/>
                </a:solidFill>
                <a:latin typeface="Raleway ExtraBold" panose="020B0604020202020204"/>
              </a:rPr>
              <a:t>Can</a:t>
            </a:r>
            <a:r>
              <a:rPr lang="en-GB" sz="1200" i="1" dirty="0">
                <a:solidFill>
                  <a:schemeClr val="tx1"/>
                </a:solidFill>
                <a:latin typeface="Raleway ExtraBold" panose="020B0604020202020204"/>
              </a:rPr>
              <a:t> you see any link with </a:t>
            </a:r>
            <a:r>
              <a:rPr lang="en-GB" sz="1200" i="1" dirty="0" err="1">
                <a:solidFill>
                  <a:schemeClr val="tx1"/>
                </a:solidFill>
                <a:latin typeface="Raleway ExtraBold" panose="020B0604020202020204"/>
              </a:rPr>
              <a:t>Covid</a:t>
            </a:r>
            <a:r>
              <a:rPr lang="en-GB" sz="1200" i="1" dirty="0">
                <a:solidFill>
                  <a:schemeClr val="tx1"/>
                </a:solidFill>
                <a:latin typeface="Raleway ExtraBold" panose="020B0604020202020204"/>
              </a:rPr>
              <a:t> 19? </a:t>
            </a:r>
            <a:r>
              <a:rPr lang="en-GB" sz="1200" i="1" dirty="0">
                <a:solidFill>
                  <a:schemeClr val="accent6">
                    <a:lumMod val="75000"/>
                  </a:schemeClr>
                </a:solidFill>
                <a:latin typeface="Raleway ExtraBold" panose="020B0604020202020204"/>
              </a:rPr>
              <a:t>How  is there a link between this picture and climate change[ the planet?} </a:t>
            </a:r>
          </a:p>
          <a:p>
            <a:pPr>
              <a:buClr>
                <a:schemeClr val="dk1"/>
              </a:buClr>
              <a:buSzPts val="1100"/>
            </a:pPr>
            <a:r>
              <a:rPr lang="it" sz="1200" b="1" dirty="0">
                <a:solidFill>
                  <a:schemeClr val="lt1"/>
                </a:solidFill>
                <a:latin typeface="Prompt"/>
                <a:ea typeface="Prompt"/>
                <a:cs typeface="Prompt"/>
                <a:sym typeface="Prompt"/>
              </a:rPr>
              <a:t>ITY 2 </a:t>
            </a:r>
            <a:endParaRPr sz="1200" b="1" dirty="0">
              <a:solidFill>
                <a:schemeClr val="lt1"/>
              </a:solidFill>
              <a:latin typeface="Prompt"/>
              <a:ea typeface="Prompt"/>
              <a:cs typeface="Prompt"/>
              <a:sym typeface="Prompt"/>
            </a:endParaRPr>
          </a:p>
          <a:p>
            <a:pPr>
              <a:buClr>
                <a:srgbClr val="000000"/>
              </a:buClr>
              <a:buSzPts val="1400"/>
            </a:pPr>
            <a:endParaRPr sz="1270" b="1" dirty="0">
              <a:solidFill>
                <a:srgbClr val="3174BA"/>
              </a:solidFill>
              <a:latin typeface="Prompt"/>
              <a:ea typeface="Prompt"/>
              <a:cs typeface="Prompt"/>
              <a:sym typeface="Prompt"/>
            </a:endParaRPr>
          </a:p>
        </p:txBody>
      </p:sp>
      <p:sp>
        <p:nvSpPr>
          <p:cNvPr id="86" name="Google Shape;86;p14"/>
          <p:cNvSpPr txBox="1"/>
          <p:nvPr/>
        </p:nvSpPr>
        <p:spPr>
          <a:xfrm>
            <a:off x="7843693" y="2995217"/>
            <a:ext cx="2553898" cy="2895724"/>
          </a:xfrm>
          <a:prstGeom prst="rect">
            <a:avLst/>
          </a:prstGeom>
          <a:noFill/>
          <a:ln>
            <a:noFill/>
          </a:ln>
        </p:spPr>
        <p:txBody>
          <a:bodyPr spcFirstLastPara="1" wrap="square" lIns="82939" tIns="82939" rIns="82939" bIns="82939" anchor="t" anchorCtr="0">
            <a:noAutofit/>
          </a:bodyPr>
          <a:lstStyle/>
          <a:p>
            <a:pPr algn="r"/>
            <a:endParaRPr sz="1633"/>
          </a:p>
        </p:txBody>
      </p:sp>
      <p:sp>
        <p:nvSpPr>
          <p:cNvPr id="87" name="Google Shape;87;p14"/>
          <p:cNvSpPr txBox="1"/>
          <p:nvPr/>
        </p:nvSpPr>
        <p:spPr>
          <a:xfrm>
            <a:off x="1708641" y="1182337"/>
            <a:ext cx="6061557" cy="895661"/>
          </a:xfrm>
          <a:prstGeom prst="rect">
            <a:avLst/>
          </a:prstGeom>
          <a:noFill/>
          <a:ln>
            <a:noFill/>
          </a:ln>
        </p:spPr>
        <p:txBody>
          <a:bodyPr spcFirstLastPara="1" wrap="square" lIns="82939" tIns="82939" rIns="82939" bIns="82939" anchor="t" anchorCtr="0">
            <a:noAutofit/>
          </a:bodyPr>
          <a:lstStyle/>
          <a:p>
            <a:r>
              <a:rPr lang="en-GB" sz="1400" b="1" i="1" dirty="0">
                <a:solidFill>
                  <a:srgbClr val="595959"/>
                </a:solidFill>
                <a:latin typeface="Raleway"/>
                <a:cs typeface="Arial" pitchFamily="34" charset="0"/>
              </a:rPr>
              <a:t>Students will be able to:</a:t>
            </a:r>
          </a:p>
          <a:p>
            <a:pPr marL="457200" indent="-457200">
              <a:buFont typeface="Arial" panose="020B0604020202020204" pitchFamily="34" charset="0"/>
              <a:buChar char="•"/>
            </a:pPr>
            <a:r>
              <a:rPr lang="en-GB" sz="1400" i="1" dirty="0">
                <a:solidFill>
                  <a:srgbClr val="595959"/>
                </a:solidFill>
                <a:latin typeface="Raleway"/>
                <a:cs typeface="Arial" pitchFamily="34" charset="0"/>
              </a:rPr>
              <a:t>Reflect on ways that the people living on planet earth are interconnected.</a:t>
            </a:r>
          </a:p>
          <a:p>
            <a:pPr marL="457200" indent="-457200">
              <a:buFont typeface="Arial" panose="020B0604020202020204" pitchFamily="34" charset="0"/>
              <a:buChar char="•"/>
            </a:pPr>
            <a:r>
              <a:rPr lang="en-GB" sz="1400" i="1" dirty="0">
                <a:solidFill>
                  <a:srgbClr val="595959"/>
                </a:solidFill>
                <a:latin typeface="Raleway"/>
                <a:cs typeface="Arial" pitchFamily="34" charset="0"/>
              </a:rPr>
              <a:t>Examine the impact of </a:t>
            </a:r>
            <a:r>
              <a:rPr lang="en-GB" sz="1400" i="1" dirty="0" err="1">
                <a:solidFill>
                  <a:srgbClr val="595959"/>
                </a:solidFill>
                <a:latin typeface="Raleway"/>
                <a:cs typeface="Arial" pitchFamily="34" charset="0"/>
              </a:rPr>
              <a:t>Covid</a:t>
            </a:r>
            <a:r>
              <a:rPr lang="en-GB" sz="1400" i="1" dirty="0">
                <a:solidFill>
                  <a:srgbClr val="595959"/>
                </a:solidFill>
                <a:latin typeface="Raleway"/>
                <a:cs typeface="Arial" pitchFamily="34" charset="0"/>
              </a:rPr>
              <a:t> 19  on climate change </a:t>
            </a:r>
          </a:p>
          <a:p>
            <a:pPr marL="457200" indent="-457200">
              <a:buFont typeface="Arial" panose="020B0604020202020204" pitchFamily="34" charset="0"/>
              <a:buChar char="•"/>
            </a:pPr>
            <a:r>
              <a:rPr lang="en-GB" sz="1400" i="1" dirty="0">
                <a:solidFill>
                  <a:srgbClr val="595959"/>
                </a:solidFill>
                <a:latin typeface="Raleway"/>
                <a:cs typeface="Arial" pitchFamily="34" charset="0"/>
              </a:rPr>
              <a:t>Critically reflect on how  we can as a global community ‘ build back better’ to protect the planet and help work towards meeting the SDG targets for 2030 </a:t>
            </a:r>
          </a:p>
        </p:txBody>
      </p:sp>
      <p:sp>
        <p:nvSpPr>
          <p:cNvPr id="88" name="Google Shape;88;p14"/>
          <p:cNvSpPr/>
          <p:nvPr/>
        </p:nvSpPr>
        <p:spPr>
          <a:xfrm rot="10800000" flipH="1" flipV="1">
            <a:off x="82943" y="876493"/>
            <a:ext cx="8762477"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89" name="Google Shape;89;p14"/>
          <p:cNvSpPr/>
          <p:nvPr/>
        </p:nvSpPr>
        <p:spPr>
          <a:xfrm rot="10800000" flipH="1">
            <a:off x="343293" y="2721251"/>
            <a:ext cx="8502127" cy="15565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90" name="Google Shape;90;p14"/>
          <p:cNvSpPr txBox="1"/>
          <p:nvPr/>
        </p:nvSpPr>
        <p:spPr>
          <a:xfrm>
            <a:off x="-16767" y="41575"/>
            <a:ext cx="5674196"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91" name="Google Shape;91;p14"/>
          <p:cNvSpPr txBox="1"/>
          <p:nvPr/>
        </p:nvSpPr>
        <p:spPr>
          <a:xfrm>
            <a:off x="6307096" y="337427"/>
            <a:ext cx="1463103" cy="474093"/>
          </a:xfrm>
          <a:prstGeom prst="rect">
            <a:avLst/>
          </a:prstGeom>
          <a:noFill/>
          <a:ln>
            <a:noFill/>
          </a:ln>
        </p:spPr>
        <p:txBody>
          <a:bodyPr spcFirstLastPara="1" wrap="square" lIns="82939" tIns="82939" rIns="82939" bIns="82939" anchor="t" anchorCtr="0">
            <a:noAutofit/>
          </a:bodyPr>
          <a:lstStyle/>
          <a:p>
            <a:r>
              <a:rPr lang="it" sz="1996" b="1" dirty="0">
                <a:solidFill>
                  <a:srgbClr val="595959"/>
                </a:solidFill>
                <a:latin typeface="Raleway"/>
                <a:ea typeface="Prompt"/>
                <a:cs typeface="Prompt"/>
                <a:sym typeface="Prompt"/>
              </a:rPr>
              <a:t>Lesson 2  </a:t>
            </a:r>
            <a:endParaRPr sz="1996" b="1" dirty="0">
              <a:solidFill>
                <a:srgbClr val="595959"/>
              </a:solidFill>
              <a:latin typeface="Raleway"/>
              <a:ea typeface="Prompt"/>
              <a:cs typeface="Prompt"/>
              <a:sym typeface="Prompt"/>
            </a:endParaRPr>
          </a:p>
        </p:txBody>
      </p:sp>
      <p:sp>
        <p:nvSpPr>
          <p:cNvPr id="2" name="Rectangle 1">
            <a:extLst>
              <a:ext uri="{FF2B5EF4-FFF2-40B4-BE49-F238E27FC236}">
                <a16:creationId xmlns:a16="http://schemas.microsoft.com/office/drawing/2014/main" id="{F53BFE10-5FCB-4CC2-9F1D-715886F55DE1}"/>
              </a:ext>
            </a:extLst>
          </p:cNvPr>
          <p:cNvSpPr/>
          <p:nvPr/>
        </p:nvSpPr>
        <p:spPr>
          <a:xfrm>
            <a:off x="9079085" y="1547068"/>
            <a:ext cx="3028056" cy="3139321"/>
          </a:xfrm>
          <a:prstGeom prst="rect">
            <a:avLst/>
          </a:prstGeom>
        </p:spPr>
        <p:txBody>
          <a:bodyPr wrap="square">
            <a:spAutoFit/>
          </a:bodyPr>
          <a:lstStyle/>
          <a:p>
            <a:r>
              <a:rPr lang="en-GB" sz="1100" b="1" u="sng">
                <a:solidFill>
                  <a:srgbClr val="000000"/>
                </a:solidFill>
                <a:latin typeface="Raleway ExtraBold" panose="020B0604020202020204"/>
                <a:ea typeface="Prompt"/>
                <a:cs typeface="Prompt"/>
                <a:sym typeface="Prompt"/>
              </a:rPr>
              <a:t>How I act</a:t>
            </a:r>
          </a:p>
          <a:p>
            <a:r>
              <a:rPr lang="en-GB" sz="1100" b="1" u="sng">
                <a:solidFill>
                  <a:srgbClr val="000000"/>
                </a:solidFill>
                <a:latin typeface="Raleway ExtraBold" panose="020B0604020202020204"/>
                <a:ea typeface="Prompt"/>
                <a:cs typeface="Prompt"/>
                <a:sym typeface="Prompt"/>
              </a:rPr>
              <a:t>1] </a:t>
            </a:r>
            <a:r>
              <a:rPr lang="en-GB" sz="1100" b="1">
                <a:solidFill>
                  <a:srgbClr val="000000"/>
                </a:solidFill>
                <a:latin typeface="Raleway ExtraBold" panose="020B0604020202020204"/>
                <a:ea typeface="Prompt"/>
                <a:cs typeface="Prompt"/>
                <a:sym typeface="Prompt"/>
              </a:rPr>
              <a:t>Students can question and challenge assumptions about the world as it is today post Covid 19 </a:t>
            </a:r>
          </a:p>
          <a:p>
            <a:r>
              <a:rPr lang="en-GB" sz="1100" b="1">
                <a:solidFill>
                  <a:srgbClr val="000000"/>
                </a:solidFill>
                <a:latin typeface="Raleway ExtraBold" panose="020B0604020202020204"/>
                <a:ea typeface="Prompt"/>
                <a:cs typeface="Prompt"/>
                <a:sym typeface="Prompt"/>
              </a:rPr>
              <a:t>2] Students can think about and change the way they live their lives so that people and the planet are not negatively affected by their choices</a:t>
            </a:r>
          </a:p>
          <a:p>
            <a:r>
              <a:rPr lang="en-GB" sz="1100" b="1">
                <a:solidFill>
                  <a:srgbClr val="000000"/>
                </a:solidFill>
                <a:latin typeface="Raleway ExtraBold" panose="020B0604020202020204"/>
                <a:ea typeface="Prompt"/>
                <a:cs typeface="Prompt"/>
                <a:sym typeface="Prompt"/>
              </a:rPr>
              <a:t>3] Students try to consider how they can inspire and engage others to learn about and take action on global challenges today. </a:t>
            </a:r>
          </a:p>
          <a:p>
            <a:endParaRPr lang="en-GB" sz="1100" b="1">
              <a:solidFill>
                <a:srgbClr val="000000"/>
              </a:solidFill>
              <a:latin typeface="Raleway ExtraBold" panose="020B0604020202020204"/>
              <a:ea typeface="Prompt"/>
              <a:cs typeface="Prompt"/>
              <a:sym typeface="Prompt"/>
            </a:endParaRPr>
          </a:p>
          <a:p>
            <a:r>
              <a:rPr lang="en-GB" sz="1100" b="1" u="sng">
                <a:solidFill>
                  <a:srgbClr val="000000"/>
                </a:solidFill>
                <a:latin typeface="Raleway ExtraBold" panose="020B0604020202020204"/>
                <a:ea typeface="Prompt"/>
                <a:cs typeface="Prompt"/>
                <a:sym typeface="Prompt"/>
              </a:rPr>
              <a:t>Global Skills</a:t>
            </a:r>
          </a:p>
          <a:p>
            <a:pPr marL="342900" indent="-342900">
              <a:buAutoNum type="arabicPeriod"/>
            </a:pPr>
            <a:r>
              <a:rPr lang="en-GB" sz="1100" b="1">
                <a:solidFill>
                  <a:srgbClr val="000000"/>
                </a:solidFill>
                <a:latin typeface="Raleway ExtraBold" panose="020B0604020202020204"/>
                <a:ea typeface="Prompt"/>
                <a:cs typeface="Prompt"/>
                <a:sym typeface="Prompt"/>
              </a:rPr>
              <a:t>Students try to consider things from different peoples viewpoints </a:t>
            </a:r>
          </a:p>
          <a:p>
            <a:pPr marL="342900" indent="-342900">
              <a:buAutoNum type="arabicPeriod"/>
            </a:pPr>
            <a:r>
              <a:rPr lang="en-GB" sz="1100" b="1">
                <a:solidFill>
                  <a:srgbClr val="000000"/>
                </a:solidFill>
                <a:latin typeface="Raleway ExtraBold" panose="020B0604020202020204"/>
                <a:ea typeface="Prompt"/>
                <a:cs typeface="Prompt"/>
                <a:sym typeface="Prompt"/>
              </a:rPr>
              <a:t>Students are encouraged to think about how we can all make a better future and what they can do to help</a:t>
            </a:r>
            <a:endParaRPr lang="en-GB" sz="1100" b="1" dirty="0">
              <a:solidFill>
                <a:srgbClr val="000000"/>
              </a:solidFill>
              <a:latin typeface="Raleway ExtraBold" panose="020B0604020202020204"/>
              <a:ea typeface="Prompt"/>
              <a:cs typeface="Prompt"/>
              <a:sym typeface="Promp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33402" y="129221"/>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a:t>
            </a:r>
            <a:endParaRPr sz="1270" dirty="0">
              <a:solidFill>
                <a:schemeClr val="accent6">
                  <a:lumMod val="50000"/>
                </a:schemeClr>
              </a:solidFill>
              <a:latin typeface="Arial"/>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3" name="Picture 2">
            <a:extLst>
              <a:ext uri="{FF2B5EF4-FFF2-40B4-BE49-F238E27FC236}">
                <a16:creationId xmlns:a16="http://schemas.microsoft.com/office/drawing/2014/main" id="{1A4E2A84-0C0D-428E-AE70-B6AE6B363E1F}"/>
              </a:ext>
            </a:extLst>
          </p:cNvPr>
          <p:cNvPicPr>
            <a:picLocks noChangeAspect="1"/>
          </p:cNvPicPr>
          <p:nvPr/>
        </p:nvPicPr>
        <p:blipFill>
          <a:blip r:embed="rId5"/>
          <a:stretch>
            <a:fillRect/>
          </a:stretch>
        </p:blipFill>
        <p:spPr>
          <a:xfrm>
            <a:off x="367750" y="1227620"/>
            <a:ext cx="6075667" cy="2518870"/>
          </a:xfrm>
          <a:prstGeom prst="rect">
            <a:avLst/>
          </a:prstGeom>
        </p:spPr>
      </p:pic>
      <p:pic>
        <p:nvPicPr>
          <p:cNvPr id="5" name="Picture 4">
            <a:extLst>
              <a:ext uri="{FF2B5EF4-FFF2-40B4-BE49-F238E27FC236}">
                <a16:creationId xmlns:a16="http://schemas.microsoft.com/office/drawing/2014/main" id="{D6AA16E1-48E5-434D-86FB-5A064973EA72}"/>
              </a:ext>
            </a:extLst>
          </p:cNvPr>
          <p:cNvPicPr>
            <a:picLocks noChangeAspect="1"/>
          </p:cNvPicPr>
          <p:nvPr/>
        </p:nvPicPr>
        <p:blipFill>
          <a:blip r:embed="rId6"/>
          <a:stretch>
            <a:fillRect/>
          </a:stretch>
        </p:blipFill>
        <p:spPr>
          <a:xfrm>
            <a:off x="6587562" y="3348214"/>
            <a:ext cx="5523150" cy="3210331"/>
          </a:xfrm>
          <a:prstGeom prst="rect">
            <a:avLst/>
          </a:prstGeom>
        </p:spPr>
      </p:pic>
      <p:sp>
        <p:nvSpPr>
          <p:cNvPr id="12" name="Rectangle: Rounded Corners 11">
            <a:extLst>
              <a:ext uri="{FF2B5EF4-FFF2-40B4-BE49-F238E27FC236}">
                <a16:creationId xmlns:a16="http://schemas.microsoft.com/office/drawing/2014/main" id="{B53B7C8A-C15B-4ECC-ADB3-2094A94FF24A}"/>
              </a:ext>
            </a:extLst>
          </p:cNvPr>
          <p:cNvSpPr/>
          <p:nvPr/>
        </p:nvSpPr>
        <p:spPr>
          <a:xfrm>
            <a:off x="194155" y="1341096"/>
            <a:ext cx="2140672" cy="4521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Picture Four </a:t>
            </a:r>
          </a:p>
        </p:txBody>
      </p:sp>
    </p:spTree>
    <p:extLst>
      <p:ext uri="{BB962C8B-B14F-4D97-AF65-F5344CB8AC3E}">
        <p14:creationId xmlns:p14="http://schemas.microsoft.com/office/powerpoint/2010/main" val="1001558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33401" y="193733"/>
            <a:ext cx="7921553"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3" name="TextBox 12">
            <a:extLst>
              <a:ext uri="{FF2B5EF4-FFF2-40B4-BE49-F238E27FC236}">
                <a16:creationId xmlns:a16="http://schemas.microsoft.com/office/drawing/2014/main" id="{E6B2C093-0781-4EB6-AC82-0657B32AC434}"/>
              </a:ext>
            </a:extLst>
          </p:cNvPr>
          <p:cNvSpPr txBox="1"/>
          <p:nvPr/>
        </p:nvSpPr>
        <p:spPr>
          <a:xfrm>
            <a:off x="5176158" y="1323543"/>
            <a:ext cx="6097554" cy="2031325"/>
          </a:xfrm>
          <a:prstGeom prst="rect">
            <a:avLst/>
          </a:prstGeom>
          <a:noFill/>
        </p:spPr>
        <p:txBody>
          <a:bodyPr wrap="square">
            <a:spAutoFit/>
          </a:bodyPr>
          <a:lstStyle/>
          <a:p>
            <a:pPr algn="l" fontAlgn="base"/>
            <a:r>
              <a:rPr lang="en-GB" b="0" i="0" dirty="0">
                <a:solidFill>
                  <a:srgbClr val="000000"/>
                </a:solidFill>
                <a:effectLst/>
                <a:latin typeface="Roboto"/>
              </a:rPr>
              <a:t>In the opinions of many people the SDGs still offer one of the  best options to reduce the worst impacts of COVID-19 and may help the world to recover better. However, there is also a concern that the world will have a reduced commitment to climate action but  as a result of the global pandemic in 2020 there will be less environmental footprints due to less production and transportation. </a:t>
            </a:r>
          </a:p>
        </p:txBody>
      </p:sp>
      <p:pic>
        <p:nvPicPr>
          <p:cNvPr id="3" name="Picture 2">
            <a:extLst>
              <a:ext uri="{FF2B5EF4-FFF2-40B4-BE49-F238E27FC236}">
                <a16:creationId xmlns:a16="http://schemas.microsoft.com/office/drawing/2014/main" id="{3736A453-4E52-4D4F-820D-87AAC9F2F780}"/>
              </a:ext>
            </a:extLst>
          </p:cNvPr>
          <p:cNvPicPr>
            <a:picLocks noChangeAspect="1"/>
          </p:cNvPicPr>
          <p:nvPr/>
        </p:nvPicPr>
        <p:blipFill>
          <a:blip r:embed="rId5"/>
          <a:stretch>
            <a:fillRect/>
          </a:stretch>
        </p:blipFill>
        <p:spPr>
          <a:xfrm>
            <a:off x="7384866" y="3812521"/>
            <a:ext cx="4702359" cy="2645772"/>
          </a:xfrm>
          <a:prstGeom prst="rect">
            <a:avLst/>
          </a:prstGeom>
        </p:spPr>
      </p:pic>
      <p:pic>
        <p:nvPicPr>
          <p:cNvPr id="5" name="Picture 4">
            <a:extLst>
              <a:ext uri="{FF2B5EF4-FFF2-40B4-BE49-F238E27FC236}">
                <a16:creationId xmlns:a16="http://schemas.microsoft.com/office/drawing/2014/main" id="{3D1399F2-EA3C-445E-887F-C15BD54B5BBC}"/>
              </a:ext>
            </a:extLst>
          </p:cNvPr>
          <p:cNvPicPr>
            <a:picLocks noChangeAspect="1"/>
          </p:cNvPicPr>
          <p:nvPr/>
        </p:nvPicPr>
        <p:blipFill>
          <a:blip r:embed="rId6"/>
          <a:stretch>
            <a:fillRect/>
          </a:stretch>
        </p:blipFill>
        <p:spPr>
          <a:xfrm>
            <a:off x="285750" y="1152357"/>
            <a:ext cx="4314242" cy="5392803"/>
          </a:xfrm>
          <a:prstGeom prst="rect">
            <a:avLst/>
          </a:prstGeom>
        </p:spPr>
      </p:pic>
    </p:spTree>
    <p:extLst>
      <p:ext uri="{BB962C8B-B14F-4D97-AF65-F5344CB8AC3E}">
        <p14:creationId xmlns:p14="http://schemas.microsoft.com/office/powerpoint/2010/main" val="2344650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94154" y="198090"/>
            <a:ext cx="8408669"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860" y="4628749"/>
            <a:ext cx="1607605" cy="1607605"/>
          </a:xfrm>
          <a:prstGeom prst="rect">
            <a:avLst/>
          </a:prstGeom>
        </p:spPr>
      </p:pic>
      <p:sp>
        <p:nvSpPr>
          <p:cNvPr id="3" name="Rectangle 2">
            <a:extLst>
              <a:ext uri="{FF2B5EF4-FFF2-40B4-BE49-F238E27FC236}">
                <a16:creationId xmlns:a16="http://schemas.microsoft.com/office/drawing/2014/main" id="{67FB28F3-7746-456E-9CCB-DF173438E375}"/>
              </a:ext>
            </a:extLst>
          </p:cNvPr>
          <p:cNvSpPr/>
          <p:nvPr/>
        </p:nvSpPr>
        <p:spPr>
          <a:xfrm>
            <a:off x="2888496" y="1884936"/>
            <a:ext cx="9330430" cy="3139321"/>
          </a:xfrm>
          <a:prstGeom prst="rect">
            <a:avLst/>
          </a:prstGeom>
        </p:spPr>
        <p:txBody>
          <a:bodyPr wrap="square">
            <a:spAutoFit/>
          </a:bodyPr>
          <a:lstStyle/>
          <a:p>
            <a:r>
              <a:rPr lang="en-GB" b="1" dirty="0">
                <a:latin typeface="Raleway ExtraBold"/>
                <a:hlinkClick r:id="rId6">
                  <a:extLst>
                    <a:ext uri="{A12FA001-AC4F-418D-AE19-62706E023703}">
                      <ahyp:hlinkClr xmlns:ahyp="http://schemas.microsoft.com/office/drawing/2018/hyperlinkcolor" val="tx"/>
                    </a:ext>
                  </a:extLst>
                </a:hlinkClick>
              </a:rPr>
              <a:t>No group is more vulnerable to environmental harm than children,</a:t>
            </a:r>
            <a:r>
              <a:rPr lang="en-GB" b="1" dirty="0">
                <a:latin typeface="Raleway ExtraBold"/>
              </a:rPr>
              <a:t> as David Boyd, UN Special Rapporteur on human rights and the environment, explains</a:t>
            </a:r>
            <a:r>
              <a:rPr lang="en-GB" dirty="0">
                <a:solidFill>
                  <a:srgbClr val="1E1E1E"/>
                </a:solidFill>
                <a:latin typeface="Roboto"/>
              </a:rPr>
              <a:t>.</a:t>
            </a:r>
          </a:p>
          <a:p>
            <a:endParaRPr lang="en-GB" dirty="0">
              <a:solidFill>
                <a:srgbClr val="1E1E1E"/>
              </a:solidFill>
              <a:latin typeface="Roboto"/>
            </a:endParaRPr>
          </a:p>
          <a:p>
            <a:r>
              <a:rPr lang="en-GB" dirty="0">
                <a:solidFill>
                  <a:srgbClr val="00B050"/>
                </a:solidFill>
                <a:latin typeface="Raleway ExtraBold"/>
              </a:rPr>
              <a:t>“Every child on Earth, no matter what country they live in, should have the right to live, play and study in healthy environments,” says Boyd.</a:t>
            </a:r>
          </a:p>
          <a:p>
            <a:endParaRPr lang="en-GB" dirty="0">
              <a:solidFill>
                <a:srgbClr val="00B050"/>
              </a:solidFill>
              <a:latin typeface="Raleway ExtraBold"/>
            </a:endParaRPr>
          </a:p>
          <a:p>
            <a:r>
              <a:rPr lang="en-GB" dirty="0">
                <a:solidFill>
                  <a:srgbClr val="00B050"/>
                </a:solidFill>
                <a:latin typeface="Raleway ExtraBold"/>
              </a:rPr>
              <a:t> “Today, far too many children suffer from polluted air, contaminated water, and inadequate food. Also worrisome are the growing impacts of climate change and the decline of ecosystems and biodiversity, which will inflict increasing harm on children in the future, including more pandemics like COVID-19, unless current trends are reversed.”</a:t>
            </a:r>
            <a:endParaRPr lang="en-GB" b="0" i="0" dirty="0">
              <a:solidFill>
                <a:srgbClr val="00B050"/>
              </a:solidFill>
              <a:effectLst/>
              <a:latin typeface="Raleway ExtraBold"/>
            </a:endParaRPr>
          </a:p>
        </p:txBody>
      </p:sp>
      <p:sp>
        <p:nvSpPr>
          <p:cNvPr id="5" name="Thought Bubble: Cloud 4">
            <a:extLst>
              <a:ext uri="{FF2B5EF4-FFF2-40B4-BE49-F238E27FC236}">
                <a16:creationId xmlns:a16="http://schemas.microsoft.com/office/drawing/2014/main" id="{DAD1CCE5-B70F-444A-A335-D65E2FC42AFA}"/>
              </a:ext>
            </a:extLst>
          </p:cNvPr>
          <p:cNvSpPr/>
          <p:nvPr/>
        </p:nvSpPr>
        <p:spPr>
          <a:xfrm>
            <a:off x="285751" y="1388689"/>
            <a:ext cx="1906944" cy="2773967"/>
          </a:xfrm>
          <a:prstGeom prst="cloudCallout">
            <a:avLst>
              <a:gd name="adj1" fmla="val 95797"/>
              <a:gd name="adj2" fmla="val -366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 What about the threat of climate change? </a:t>
            </a:r>
          </a:p>
        </p:txBody>
      </p:sp>
      <p:sp>
        <p:nvSpPr>
          <p:cNvPr id="15" name="TextBox 14">
            <a:extLst>
              <a:ext uri="{FF2B5EF4-FFF2-40B4-BE49-F238E27FC236}">
                <a16:creationId xmlns:a16="http://schemas.microsoft.com/office/drawing/2014/main" id="{DF107621-DBA9-4169-A15D-8F3A9F2F8C0E}"/>
              </a:ext>
            </a:extLst>
          </p:cNvPr>
          <p:cNvSpPr txBox="1"/>
          <p:nvPr/>
        </p:nvSpPr>
        <p:spPr>
          <a:xfrm>
            <a:off x="5520864" y="5283777"/>
            <a:ext cx="6153538" cy="1077218"/>
          </a:xfrm>
          <a:prstGeom prst="rect">
            <a:avLst/>
          </a:prstGeom>
          <a:noFill/>
        </p:spPr>
        <p:txBody>
          <a:bodyPr wrap="square">
            <a:spAutoFit/>
          </a:bodyPr>
          <a:lstStyle/>
          <a:p>
            <a:r>
              <a:rPr lang="en-GB" sz="3200" b="1" dirty="0">
                <a:solidFill>
                  <a:schemeClr val="accent6">
                    <a:lumMod val="75000"/>
                  </a:schemeClr>
                </a:solidFill>
                <a:latin typeface="Raleway" panose="020B0604020202020204"/>
              </a:rPr>
              <a:t>Will coronavirus shutdowns really help fight climate crisis?</a:t>
            </a:r>
          </a:p>
        </p:txBody>
      </p:sp>
    </p:spTree>
    <p:extLst>
      <p:ext uri="{BB962C8B-B14F-4D97-AF65-F5344CB8AC3E}">
        <p14:creationId xmlns:p14="http://schemas.microsoft.com/office/powerpoint/2010/main" val="2452143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85750" y="137443"/>
            <a:ext cx="8401050"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255" y="2027563"/>
            <a:ext cx="1607605" cy="1607605"/>
          </a:xfrm>
          <a:prstGeom prst="rect">
            <a:avLst/>
          </a:prstGeom>
        </p:spPr>
      </p:pic>
      <p:sp>
        <p:nvSpPr>
          <p:cNvPr id="6" name="Rectangle 5">
            <a:extLst>
              <a:ext uri="{FF2B5EF4-FFF2-40B4-BE49-F238E27FC236}">
                <a16:creationId xmlns:a16="http://schemas.microsoft.com/office/drawing/2014/main" id="{74136AF1-00EB-4294-9067-E71FC21D313F}"/>
              </a:ext>
            </a:extLst>
          </p:cNvPr>
          <p:cNvSpPr/>
          <p:nvPr/>
        </p:nvSpPr>
        <p:spPr>
          <a:xfrm>
            <a:off x="1882065" y="1111239"/>
            <a:ext cx="10113565" cy="5170646"/>
          </a:xfrm>
          <a:prstGeom prst="rect">
            <a:avLst/>
          </a:prstGeom>
        </p:spPr>
        <p:txBody>
          <a:bodyPr wrap="square">
            <a:spAutoFit/>
          </a:bodyPr>
          <a:lstStyle/>
          <a:p>
            <a:endParaRPr lang="en-GB" sz="2400" dirty="0"/>
          </a:p>
          <a:p>
            <a:r>
              <a:rPr lang="en-GB" sz="2400" dirty="0">
                <a:solidFill>
                  <a:schemeClr val="accent6">
                    <a:lumMod val="75000"/>
                  </a:schemeClr>
                </a:solidFill>
              </a:rPr>
              <a:t> "Covid-19 is the most urgent threat facing humanity today, but we cannot forget that climate change is the biggest threat facing humanity over the long term.</a:t>
            </a:r>
          </a:p>
          <a:p>
            <a:endParaRPr lang="en-GB" sz="2400" dirty="0">
              <a:solidFill>
                <a:schemeClr val="accent6">
                  <a:lumMod val="75000"/>
                </a:schemeClr>
              </a:solidFill>
            </a:endParaRPr>
          </a:p>
          <a:p>
            <a:r>
              <a:rPr lang="en-GB" sz="2400" dirty="0">
                <a:solidFill>
                  <a:schemeClr val="accent6">
                    <a:lumMod val="75000"/>
                  </a:schemeClr>
                </a:solidFill>
              </a:rPr>
              <a:t>Will coronavirus shutdowns really help fight climate crisis?’’</a:t>
            </a:r>
          </a:p>
          <a:p>
            <a:endParaRPr lang="en-GB" sz="2400" dirty="0">
              <a:solidFill>
                <a:schemeClr val="accent6">
                  <a:lumMod val="75000"/>
                </a:schemeClr>
              </a:solidFill>
            </a:endParaRPr>
          </a:p>
          <a:p>
            <a:r>
              <a:rPr lang="en-GB" sz="2400" dirty="0">
                <a:solidFill>
                  <a:schemeClr val="accent6">
                    <a:lumMod val="75000"/>
                  </a:schemeClr>
                </a:solidFill>
              </a:rPr>
              <a:t>‘‘Soon, economies will restart. This is a chance for nations to recover better, to include the most vulnerable in those plans, and a chance to shape the 21st century economy in ways that are clean, green, healthy, just, safe and more resilient.’’</a:t>
            </a:r>
          </a:p>
          <a:p>
            <a:endParaRPr lang="en-GB" sz="2400" dirty="0"/>
          </a:p>
          <a:p>
            <a:r>
              <a:rPr lang="en-GB" sz="2400" b="1" dirty="0">
                <a:solidFill>
                  <a:srgbClr val="555555"/>
                </a:solidFill>
                <a:latin typeface="Raleway" panose="020B0604020202020204"/>
              </a:rPr>
              <a:t>UN climate chief </a:t>
            </a:r>
            <a:r>
              <a:rPr lang="en-GB" sz="2400" dirty="0">
                <a:latin typeface="Raleway" panose="020B0604020202020204"/>
              </a:rPr>
              <a:t>Patricia Espinosa </a:t>
            </a:r>
            <a:endParaRPr lang="en-GB" sz="2400" b="1" dirty="0">
              <a:latin typeface="Raleway" panose="020B0604020202020204"/>
            </a:endParaRPr>
          </a:p>
          <a:p>
            <a:endParaRPr lang="en-GB" dirty="0"/>
          </a:p>
        </p:txBody>
      </p:sp>
    </p:spTree>
    <p:extLst>
      <p:ext uri="{BB962C8B-B14F-4D97-AF65-F5344CB8AC3E}">
        <p14:creationId xmlns:p14="http://schemas.microsoft.com/office/powerpoint/2010/main" val="55439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33402" y="207183"/>
            <a:ext cx="8304108"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3" name="Rectangle 2">
            <a:extLst>
              <a:ext uri="{FF2B5EF4-FFF2-40B4-BE49-F238E27FC236}">
                <a16:creationId xmlns:a16="http://schemas.microsoft.com/office/drawing/2014/main" id="{32E18BE6-1DBD-43D8-B18C-E4ED296928B9}"/>
              </a:ext>
            </a:extLst>
          </p:cNvPr>
          <p:cNvSpPr/>
          <p:nvPr/>
        </p:nvSpPr>
        <p:spPr>
          <a:xfrm>
            <a:off x="472367" y="1159104"/>
            <a:ext cx="11245049" cy="1231106"/>
          </a:xfrm>
          <a:prstGeom prst="rect">
            <a:avLst/>
          </a:prstGeom>
        </p:spPr>
        <p:txBody>
          <a:bodyPr wrap="square">
            <a:spAutoFit/>
          </a:bodyPr>
          <a:lstStyle/>
          <a:p>
            <a:r>
              <a:rPr lang="en-GB" sz="2800" b="1" dirty="0">
                <a:solidFill>
                  <a:srgbClr val="AB0613"/>
                </a:solidFill>
                <a:latin typeface="Raleway" panose="020B0604020202020204"/>
              </a:rPr>
              <a:t>Coronavirus: 'Nature is sending us a message’, says </a:t>
            </a:r>
            <a:r>
              <a:rPr lang="en-GB" sz="2800" dirty="0">
                <a:solidFill>
                  <a:srgbClr val="121212"/>
                </a:solidFill>
                <a:latin typeface="Raleway" panose="020B0604020202020204"/>
              </a:rPr>
              <a:t>Andersen, executive director of the UN Environment Programme, </a:t>
            </a:r>
            <a:endParaRPr lang="en-GB" sz="2800" dirty="0">
              <a:latin typeface="Raleway" panose="020B0604020202020204"/>
            </a:endParaRPr>
          </a:p>
          <a:p>
            <a:endParaRPr lang="en-GB" b="1" i="0" dirty="0">
              <a:solidFill>
                <a:srgbClr val="AB0613"/>
              </a:solidFill>
              <a:effectLst/>
              <a:latin typeface="Guardian Egyptian Web"/>
            </a:endParaRPr>
          </a:p>
        </p:txBody>
      </p:sp>
      <p:sp>
        <p:nvSpPr>
          <p:cNvPr id="5" name="Rectangle 4">
            <a:extLst>
              <a:ext uri="{FF2B5EF4-FFF2-40B4-BE49-F238E27FC236}">
                <a16:creationId xmlns:a16="http://schemas.microsoft.com/office/drawing/2014/main" id="{82B640B7-B08E-4F4F-8B80-6A1F17CE8DFA}"/>
              </a:ext>
            </a:extLst>
          </p:cNvPr>
          <p:cNvSpPr/>
          <p:nvPr/>
        </p:nvSpPr>
        <p:spPr>
          <a:xfrm>
            <a:off x="615879" y="2219065"/>
            <a:ext cx="10835952" cy="2585323"/>
          </a:xfrm>
          <a:prstGeom prst="rect">
            <a:avLst/>
          </a:prstGeom>
          <a:solidFill>
            <a:schemeClr val="accent6">
              <a:lumMod val="20000"/>
              <a:lumOff val="80000"/>
            </a:schemeClr>
          </a:solidFill>
        </p:spPr>
        <p:txBody>
          <a:bodyPr wrap="square">
            <a:spAutoFit/>
          </a:bodyPr>
          <a:lstStyle/>
          <a:p>
            <a:r>
              <a:rPr lang="en-GB" dirty="0">
                <a:solidFill>
                  <a:srgbClr val="121212"/>
                </a:solidFill>
                <a:latin typeface="Raleway" panose="020B0604020202020204"/>
              </a:rPr>
              <a:t>Andersen said humanity was placing too many pressures on the natural world with damaging consequences, and warned that failing to take care of the planet meant not taking care of ourselves.</a:t>
            </a:r>
          </a:p>
          <a:p>
            <a:endParaRPr lang="en-GB" dirty="0">
              <a:solidFill>
                <a:srgbClr val="121212"/>
              </a:solidFill>
              <a:latin typeface="Raleway" panose="020B0604020202020204"/>
            </a:endParaRPr>
          </a:p>
          <a:p>
            <a:r>
              <a:rPr lang="en-GB" dirty="0">
                <a:solidFill>
                  <a:srgbClr val="121212"/>
                </a:solidFill>
                <a:latin typeface="Raleway" panose="020B0604020202020204"/>
              </a:rPr>
              <a:t>Leading scientists also said the Covid-19 outbreak was a “clear warning shot”, given that far more deadly diseases existed in wildlife, and that today’s civilisation was “playing with fire”. They said it was almost always human behaviour that caused diseases to spill over into humans.</a:t>
            </a:r>
          </a:p>
          <a:p>
            <a:endParaRPr lang="en-GB" dirty="0">
              <a:solidFill>
                <a:srgbClr val="121212"/>
              </a:solidFill>
              <a:latin typeface="Raleway" panose="020B0604020202020204"/>
            </a:endParaRPr>
          </a:p>
          <a:p>
            <a:r>
              <a:rPr lang="en-GB" dirty="0">
                <a:solidFill>
                  <a:srgbClr val="121212"/>
                </a:solidFill>
                <a:latin typeface="Raleway" panose="020B0604020202020204"/>
              </a:rPr>
              <a:t>To prevent further outbreaks, the experts said, both global heating and the destruction of the natural world for farming, mining and housing have to end, as both drive wildlife into contact with people.</a:t>
            </a:r>
            <a:endParaRPr lang="en-GB" b="0" i="0" dirty="0">
              <a:solidFill>
                <a:srgbClr val="121212"/>
              </a:solidFill>
              <a:effectLst/>
              <a:latin typeface="Raleway" panose="020B0604020202020204"/>
            </a:endParaRPr>
          </a:p>
        </p:txBody>
      </p:sp>
      <p:sp>
        <p:nvSpPr>
          <p:cNvPr id="6" name="Rectangle 5">
            <a:extLst>
              <a:ext uri="{FF2B5EF4-FFF2-40B4-BE49-F238E27FC236}">
                <a16:creationId xmlns:a16="http://schemas.microsoft.com/office/drawing/2014/main" id="{C05FEEAA-5677-4F64-B5CF-48EE6FF4023C}"/>
              </a:ext>
            </a:extLst>
          </p:cNvPr>
          <p:cNvSpPr/>
          <p:nvPr/>
        </p:nvSpPr>
        <p:spPr>
          <a:xfrm>
            <a:off x="285750" y="5039941"/>
            <a:ext cx="11370630" cy="1477328"/>
          </a:xfrm>
          <a:prstGeom prst="rect">
            <a:avLst/>
          </a:prstGeom>
          <a:solidFill>
            <a:schemeClr val="accent6"/>
          </a:solidFill>
        </p:spPr>
        <p:txBody>
          <a:bodyPr wrap="square">
            <a:spAutoFit/>
          </a:bodyPr>
          <a:lstStyle/>
          <a:p>
            <a:r>
              <a:rPr lang="en-GB" b="1" dirty="0">
                <a:solidFill>
                  <a:srgbClr val="121212"/>
                </a:solidFill>
                <a:latin typeface="Guardian Text Egyptian Web"/>
              </a:rPr>
              <a:t>Anderson also said:  </a:t>
            </a:r>
            <a:r>
              <a:rPr lang="en-GB" dirty="0">
                <a:solidFill>
                  <a:srgbClr val="121212"/>
                </a:solidFill>
                <a:latin typeface="Guardian Text Egyptian Web"/>
              </a:rPr>
              <a:t>“But our long-term response must tackle habitat and biodiversity loss,” </a:t>
            </a:r>
          </a:p>
          <a:p>
            <a:r>
              <a:rPr lang="en-GB" dirty="0"/>
              <a:t>“There are too many pressures at the same time on our natural systems and something has to give,” she added. “We are intimately interconnected with nature, whether we like it or not. If we don’t take care of nature, we can’t take care of ourselves. And as we hurtle towards a population of 10 billion people on this planet, we need to go into this future armed with nature as our strongest ally.”</a:t>
            </a:r>
          </a:p>
        </p:txBody>
      </p:sp>
    </p:spTree>
    <p:extLst>
      <p:ext uri="{BB962C8B-B14F-4D97-AF65-F5344CB8AC3E}">
        <p14:creationId xmlns:p14="http://schemas.microsoft.com/office/powerpoint/2010/main" val="413089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33401" y="156141"/>
            <a:ext cx="6577945"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a:solidFill>
                  <a:schemeClr val="accent6">
                    <a:lumMod val="50000"/>
                  </a:schemeClr>
                </a:solidFill>
                <a:latin typeface="Raleway" panose="020B0604020202020204"/>
                <a:ea typeface="Prompt"/>
                <a:cs typeface="Prompt"/>
                <a:sym typeface="Prompt"/>
              </a:rPr>
              <a:t>‘</a:t>
            </a:r>
            <a:r>
              <a:rPr lang="en-GB" sz="1200">
                <a:solidFill>
                  <a:schemeClr val="accent6">
                    <a:lumMod val="50000"/>
                  </a:schemeClr>
                </a:solidFill>
                <a:latin typeface="Raleway" panose="020B0604020202020204"/>
              </a:rPr>
              <a:t>Build Back Better’- A Global Response to Covid 19  and the challenge of climate change </a:t>
            </a:r>
            <a:endParaRPr lang="en-GB" sz="1200" dirty="0">
              <a:solidFill>
                <a:schemeClr val="accent6">
                  <a:lumMod val="50000"/>
                </a:schemeClr>
              </a:solidFill>
              <a:latin typeface="Raleway" panose="020B0604020202020204"/>
            </a:endParaRP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14" name="Graphic 13" descr="Artificial Intelligence">
            <a:extLst>
              <a:ext uri="{FF2B5EF4-FFF2-40B4-BE49-F238E27FC236}">
                <a16:creationId xmlns:a16="http://schemas.microsoft.com/office/drawing/2014/main" id="{931DF308-7D37-4621-B1D2-4B5CECDE7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5" y="2027563"/>
            <a:ext cx="1607605" cy="1607605"/>
          </a:xfrm>
          <a:prstGeom prst="rect">
            <a:avLst/>
          </a:prstGeom>
        </p:spPr>
      </p:pic>
      <p:sp>
        <p:nvSpPr>
          <p:cNvPr id="2" name="Rectangle 1">
            <a:extLst>
              <a:ext uri="{FF2B5EF4-FFF2-40B4-BE49-F238E27FC236}">
                <a16:creationId xmlns:a16="http://schemas.microsoft.com/office/drawing/2014/main" id="{84F863BD-E7CE-4F99-8024-DCD1FDD2523C}"/>
              </a:ext>
            </a:extLst>
          </p:cNvPr>
          <p:cNvSpPr/>
          <p:nvPr/>
        </p:nvSpPr>
        <p:spPr>
          <a:xfrm>
            <a:off x="2658967" y="3031785"/>
            <a:ext cx="9004298" cy="1200329"/>
          </a:xfrm>
          <a:prstGeom prst="rect">
            <a:avLst/>
          </a:prstGeom>
        </p:spPr>
        <p:txBody>
          <a:bodyPr wrap="square">
            <a:spAutoFit/>
          </a:bodyPr>
          <a:lstStyle/>
          <a:p>
            <a:r>
              <a:rPr lang="en-GB" dirty="0">
                <a:latin typeface="Raleway" panose="020B0604020202020204"/>
              </a:rPr>
              <a:t> </a:t>
            </a:r>
            <a:r>
              <a:rPr lang="en-GB" dirty="0">
                <a:latin typeface="Raleway" panose="020B0604020202020204"/>
                <a:hlinkClick r:id="rId6">
                  <a:extLst>
                    <a:ext uri="{A12FA001-AC4F-418D-AE19-62706E023703}">
                      <ahyp:hlinkClr xmlns:ahyp="http://schemas.microsoft.com/office/drawing/2018/hyperlinkcolor" val="tx"/>
                    </a:ext>
                  </a:extLst>
                </a:hlinkClick>
              </a:rPr>
              <a:t>Nature is healing itself from all our inhumane actions against the planet.</a:t>
            </a:r>
            <a:r>
              <a:rPr lang="en-GB" dirty="0">
                <a:latin typeface="Raleway" panose="020B0604020202020204"/>
              </a:rPr>
              <a:t> The planet is demonstrating its capacity to recover, if we give it a break. The planet provides for our food, shelter and basic needs, if we continue to damage it we will reach an irreversible point, where we will not be able to go back to normal life.</a:t>
            </a:r>
          </a:p>
        </p:txBody>
      </p:sp>
      <p:sp>
        <p:nvSpPr>
          <p:cNvPr id="5" name="Rectangle 4">
            <a:extLst>
              <a:ext uri="{FF2B5EF4-FFF2-40B4-BE49-F238E27FC236}">
                <a16:creationId xmlns:a16="http://schemas.microsoft.com/office/drawing/2014/main" id="{A95E17F5-253A-4CEB-968D-0806A161384F}"/>
              </a:ext>
            </a:extLst>
          </p:cNvPr>
          <p:cNvSpPr/>
          <p:nvPr/>
        </p:nvSpPr>
        <p:spPr>
          <a:xfrm>
            <a:off x="500832" y="5850456"/>
            <a:ext cx="6096000" cy="646331"/>
          </a:xfrm>
          <a:prstGeom prst="rect">
            <a:avLst/>
          </a:prstGeom>
        </p:spPr>
        <p:txBody>
          <a:bodyPr>
            <a:spAutoFit/>
          </a:bodyPr>
          <a:lstStyle/>
          <a:p>
            <a:r>
              <a:rPr lang="en-GB" dirty="0">
                <a:hlinkClick r:id="rId7"/>
              </a:rPr>
              <a:t>https://wearerestless.org/2020/03/20/what-the-covid-19-response-can-teach-us-about-fighting-climate-change/</a:t>
            </a:r>
            <a:endParaRPr lang="en-GB" dirty="0"/>
          </a:p>
        </p:txBody>
      </p:sp>
      <p:sp>
        <p:nvSpPr>
          <p:cNvPr id="13" name="TextBox 12">
            <a:extLst>
              <a:ext uri="{FF2B5EF4-FFF2-40B4-BE49-F238E27FC236}">
                <a16:creationId xmlns:a16="http://schemas.microsoft.com/office/drawing/2014/main" id="{B5CA4415-4F64-4F43-9D5F-D48099C7ACDC}"/>
              </a:ext>
            </a:extLst>
          </p:cNvPr>
          <p:cNvSpPr txBox="1"/>
          <p:nvPr/>
        </p:nvSpPr>
        <p:spPr>
          <a:xfrm>
            <a:off x="1474237" y="1227619"/>
            <a:ext cx="10189028" cy="1077218"/>
          </a:xfrm>
          <a:prstGeom prst="rect">
            <a:avLst/>
          </a:prstGeom>
          <a:noFill/>
        </p:spPr>
        <p:txBody>
          <a:bodyPr wrap="square">
            <a:spAutoFit/>
          </a:bodyPr>
          <a:lstStyle/>
          <a:p>
            <a:pPr algn="ctr"/>
            <a:r>
              <a:rPr lang="en-GB" sz="3200" b="1" i="0" dirty="0">
                <a:solidFill>
                  <a:schemeClr val="accent6">
                    <a:lumMod val="50000"/>
                  </a:schemeClr>
                </a:solidFill>
                <a:effectLst/>
                <a:latin typeface="Raleway" panose="020B0604020202020204"/>
              </a:rPr>
              <a:t>What the COVID-19 response can teach us about fighting climate change</a:t>
            </a:r>
            <a:r>
              <a:rPr lang="en-GB" b="1" i="0" dirty="0">
                <a:solidFill>
                  <a:schemeClr val="accent6">
                    <a:lumMod val="50000"/>
                  </a:schemeClr>
                </a:solidFill>
                <a:effectLst/>
                <a:latin typeface="brauer-black"/>
              </a:rPr>
              <a:t>.</a:t>
            </a:r>
          </a:p>
        </p:txBody>
      </p:sp>
    </p:spTree>
    <p:extLst>
      <p:ext uri="{BB962C8B-B14F-4D97-AF65-F5344CB8AC3E}">
        <p14:creationId xmlns:p14="http://schemas.microsoft.com/office/powerpoint/2010/main" val="1968381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20" name="Google Shape;120;p16"/>
          <p:cNvSpPr txBox="1"/>
          <p:nvPr/>
        </p:nvSpPr>
        <p:spPr>
          <a:xfrm>
            <a:off x="164678" y="19101"/>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0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000" dirty="0">
                <a:solidFill>
                  <a:schemeClr val="accent6">
                    <a:lumMod val="50000"/>
                  </a:schemeClr>
                </a:solidFill>
                <a:latin typeface="Raleway" panose="020B0604020202020204"/>
                <a:ea typeface="Prompt"/>
                <a:cs typeface="Prompt"/>
                <a:sym typeface="Prompt"/>
              </a:rPr>
              <a:t>‘</a:t>
            </a:r>
            <a:r>
              <a:rPr lang="en-GB" sz="1000" dirty="0">
                <a:solidFill>
                  <a:schemeClr val="accent6">
                    <a:lumMod val="50000"/>
                  </a:schemeClr>
                </a:solidFill>
                <a:latin typeface="Raleway" panose="020B0604020202020204"/>
              </a:rPr>
              <a:t>Build Back Better’- A Global Response to </a:t>
            </a:r>
            <a:r>
              <a:rPr lang="en-GB" sz="1000" dirty="0" err="1">
                <a:solidFill>
                  <a:schemeClr val="accent6">
                    <a:lumMod val="50000"/>
                  </a:schemeClr>
                </a:solidFill>
                <a:latin typeface="Raleway" panose="020B0604020202020204"/>
              </a:rPr>
              <a:t>Covid</a:t>
            </a:r>
            <a:r>
              <a:rPr lang="en-GB" sz="1000" dirty="0">
                <a:solidFill>
                  <a:schemeClr val="accent6">
                    <a:lumMod val="50000"/>
                  </a:schemeClr>
                </a:solidFill>
                <a:latin typeface="Raleway" panose="020B0604020202020204"/>
              </a:rPr>
              <a:t> 19  and the challenge of climate change </a:t>
            </a: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3" name="Rectangle 2">
            <a:extLst>
              <a:ext uri="{FF2B5EF4-FFF2-40B4-BE49-F238E27FC236}">
                <a16:creationId xmlns:a16="http://schemas.microsoft.com/office/drawing/2014/main" id="{811900DF-5CF3-4F37-A636-4B01583AD4B2}"/>
              </a:ext>
            </a:extLst>
          </p:cNvPr>
          <p:cNvSpPr/>
          <p:nvPr/>
        </p:nvSpPr>
        <p:spPr>
          <a:xfrm rot="20822637">
            <a:off x="391873" y="3346825"/>
            <a:ext cx="6096000" cy="646331"/>
          </a:xfrm>
          <a:prstGeom prst="rect">
            <a:avLst/>
          </a:prstGeom>
          <a:solidFill>
            <a:schemeClr val="accent5">
              <a:lumMod val="20000"/>
              <a:lumOff val="80000"/>
            </a:schemeClr>
          </a:solidFill>
        </p:spPr>
        <p:txBody>
          <a:bodyPr>
            <a:spAutoFit/>
          </a:bodyPr>
          <a:lstStyle/>
          <a:p>
            <a:r>
              <a:rPr lang="en-GB" dirty="0"/>
              <a:t>'Tip of the iceberg': is our destruction of nature responsible for Covid-19?</a:t>
            </a:r>
          </a:p>
        </p:txBody>
      </p:sp>
      <p:sp>
        <p:nvSpPr>
          <p:cNvPr id="5" name="Rectangle 4">
            <a:extLst>
              <a:ext uri="{FF2B5EF4-FFF2-40B4-BE49-F238E27FC236}">
                <a16:creationId xmlns:a16="http://schemas.microsoft.com/office/drawing/2014/main" id="{D52BA33A-F960-4F96-A7A5-8A7A5ED831F2}"/>
              </a:ext>
            </a:extLst>
          </p:cNvPr>
          <p:cNvSpPr/>
          <p:nvPr/>
        </p:nvSpPr>
        <p:spPr>
          <a:xfrm rot="20758630">
            <a:off x="3338175" y="4240406"/>
            <a:ext cx="5907066" cy="369332"/>
          </a:xfrm>
          <a:prstGeom prst="rect">
            <a:avLst/>
          </a:prstGeom>
          <a:solidFill>
            <a:schemeClr val="accent1">
              <a:lumMod val="40000"/>
              <a:lumOff val="60000"/>
            </a:schemeClr>
          </a:solidFill>
        </p:spPr>
        <p:txBody>
          <a:bodyPr wrap="none">
            <a:spAutoFit/>
          </a:bodyPr>
          <a:lstStyle/>
          <a:p>
            <a:pPr fontAlgn="base"/>
            <a:r>
              <a:rPr lang="en-GB" b="1" dirty="0">
                <a:solidFill>
                  <a:srgbClr val="1E1E1E"/>
                </a:solidFill>
                <a:latin typeface="Helmet"/>
              </a:rPr>
              <a:t>Coronavirus: Wild animals enjoy freedom of a quieter world</a:t>
            </a:r>
            <a:endParaRPr lang="en-GB" b="1" i="0" dirty="0">
              <a:solidFill>
                <a:srgbClr val="1E1E1E"/>
              </a:solidFill>
              <a:effectLst/>
              <a:latin typeface="Helmet"/>
            </a:endParaRPr>
          </a:p>
        </p:txBody>
      </p:sp>
      <p:sp>
        <p:nvSpPr>
          <p:cNvPr id="12" name="TextBox 11">
            <a:extLst>
              <a:ext uri="{FF2B5EF4-FFF2-40B4-BE49-F238E27FC236}">
                <a16:creationId xmlns:a16="http://schemas.microsoft.com/office/drawing/2014/main" id="{40A16FC4-63DD-4A32-A689-69ADC12FA73E}"/>
              </a:ext>
            </a:extLst>
          </p:cNvPr>
          <p:cNvSpPr txBox="1"/>
          <p:nvPr/>
        </p:nvSpPr>
        <p:spPr>
          <a:xfrm rot="747916">
            <a:off x="7278565" y="1731817"/>
            <a:ext cx="4642237" cy="1200329"/>
          </a:xfrm>
          <a:prstGeom prst="rect">
            <a:avLst/>
          </a:prstGeom>
          <a:solidFill>
            <a:schemeClr val="accent2">
              <a:lumMod val="40000"/>
              <a:lumOff val="60000"/>
            </a:schemeClr>
          </a:solidFill>
        </p:spPr>
        <p:txBody>
          <a:bodyPr wrap="square">
            <a:spAutoFit/>
          </a:bodyPr>
          <a:lstStyle/>
          <a:p>
            <a:r>
              <a:rPr lang="en-GB" dirty="0"/>
              <a:t>Covid-19 lockdown will have 'negligible' impact on climate crisis – study</a:t>
            </a:r>
          </a:p>
          <a:p>
            <a:r>
              <a:rPr lang="en-GB" dirty="0"/>
              <a:t>Drop in emissions was a blip, say scientists, and a green recovery is vital to halt global heating</a:t>
            </a:r>
          </a:p>
        </p:txBody>
      </p:sp>
      <p:sp>
        <p:nvSpPr>
          <p:cNvPr id="14" name="TextBox 13">
            <a:extLst>
              <a:ext uri="{FF2B5EF4-FFF2-40B4-BE49-F238E27FC236}">
                <a16:creationId xmlns:a16="http://schemas.microsoft.com/office/drawing/2014/main" id="{19A13067-C4F7-4868-B5E4-6E63DA349D64}"/>
              </a:ext>
            </a:extLst>
          </p:cNvPr>
          <p:cNvSpPr txBox="1"/>
          <p:nvPr/>
        </p:nvSpPr>
        <p:spPr>
          <a:xfrm>
            <a:off x="4774941" y="5061828"/>
            <a:ext cx="6097554" cy="369332"/>
          </a:xfrm>
          <a:prstGeom prst="rect">
            <a:avLst/>
          </a:prstGeom>
          <a:noFill/>
        </p:spPr>
        <p:txBody>
          <a:bodyPr wrap="square">
            <a:spAutoFit/>
          </a:bodyPr>
          <a:lstStyle/>
          <a:p>
            <a:pPr algn="l"/>
            <a:r>
              <a:rPr lang="en-GB" b="0" dirty="0">
                <a:solidFill>
                  <a:srgbClr val="FFFFFF"/>
                </a:solidFill>
                <a:effectLst/>
                <a:latin typeface="Roboto Condensed"/>
              </a:rPr>
              <a:t>Climate solutions ‘vital’ to ease Covid-19 impact</a:t>
            </a:r>
          </a:p>
        </p:txBody>
      </p:sp>
      <p:sp>
        <p:nvSpPr>
          <p:cNvPr id="16" name="TextBox 15">
            <a:extLst>
              <a:ext uri="{FF2B5EF4-FFF2-40B4-BE49-F238E27FC236}">
                <a16:creationId xmlns:a16="http://schemas.microsoft.com/office/drawing/2014/main" id="{08197709-DD11-46A6-A8B2-7818E3FE6F70}"/>
              </a:ext>
            </a:extLst>
          </p:cNvPr>
          <p:cNvSpPr txBox="1"/>
          <p:nvPr/>
        </p:nvSpPr>
        <p:spPr>
          <a:xfrm>
            <a:off x="5232141" y="5289157"/>
            <a:ext cx="6097554" cy="369332"/>
          </a:xfrm>
          <a:prstGeom prst="rect">
            <a:avLst/>
          </a:prstGeom>
          <a:solidFill>
            <a:schemeClr val="accent4">
              <a:lumMod val="40000"/>
              <a:lumOff val="60000"/>
            </a:schemeClr>
          </a:solidFill>
        </p:spPr>
        <p:txBody>
          <a:bodyPr wrap="square">
            <a:spAutoFit/>
          </a:bodyPr>
          <a:lstStyle/>
          <a:p>
            <a:r>
              <a:rPr lang="en-GB" dirty="0"/>
              <a:t>Climate solutions ‘vital’ to ease Covid-19 impact</a:t>
            </a:r>
          </a:p>
        </p:txBody>
      </p:sp>
      <p:sp>
        <p:nvSpPr>
          <p:cNvPr id="18" name="TextBox 17">
            <a:extLst>
              <a:ext uri="{FF2B5EF4-FFF2-40B4-BE49-F238E27FC236}">
                <a16:creationId xmlns:a16="http://schemas.microsoft.com/office/drawing/2014/main" id="{E4F1ABF7-9AD3-40A7-BC50-AC06FEE7D522}"/>
              </a:ext>
            </a:extLst>
          </p:cNvPr>
          <p:cNvSpPr txBox="1"/>
          <p:nvPr/>
        </p:nvSpPr>
        <p:spPr>
          <a:xfrm>
            <a:off x="194155" y="1227619"/>
            <a:ext cx="6097554" cy="646331"/>
          </a:xfrm>
          <a:prstGeom prst="rect">
            <a:avLst/>
          </a:prstGeom>
          <a:solidFill>
            <a:schemeClr val="accent6">
              <a:lumMod val="20000"/>
              <a:lumOff val="80000"/>
            </a:schemeClr>
          </a:solidFill>
        </p:spPr>
        <p:txBody>
          <a:bodyPr wrap="square">
            <a:spAutoFit/>
          </a:bodyPr>
          <a:lstStyle/>
          <a:p>
            <a:pPr algn="l"/>
            <a:r>
              <a:rPr lang="en-GB" b="1" i="0" dirty="0">
                <a:solidFill>
                  <a:srgbClr val="09222B"/>
                </a:solidFill>
                <a:effectLst/>
                <a:latin typeface="Open Sans"/>
              </a:rPr>
              <a:t>Why don’t we treat climate change like an infectious disease?</a:t>
            </a:r>
          </a:p>
        </p:txBody>
      </p:sp>
      <p:sp>
        <p:nvSpPr>
          <p:cNvPr id="20" name="TextBox 19">
            <a:extLst>
              <a:ext uri="{FF2B5EF4-FFF2-40B4-BE49-F238E27FC236}">
                <a16:creationId xmlns:a16="http://schemas.microsoft.com/office/drawing/2014/main" id="{C71604E4-9282-4219-A373-F9880E84184C}"/>
              </a:ext>
            </a:extLst>
          </p:cNvPr>
          <p:cNvSpPr txBox="1"/>
          <p:nvPr/>
        </p:nvSpPr>
        <p:spPr>
          <a:xfrm>
            <a:off x="449593" y="6031092"/>
            <a:ext cx="6097554" cy="369332"/>
          </a:xfrm>
          <a:prstGeom prst="rect">
            <a:avLst/>
          </a:prstGeom>
          <a:solidFill>
            <a:srgbClr val="7030A0"/>
          </a:solidFill>
        </p:spPr>
        <p:txBody>
          <a:bodyPr wrap="square">
            <a:spAutoFit/>
          </a:bodyPr>
          <a:lstStyle/>
          <a:p>
            <a:pPr algn="l" fontAlgn="base"/>
            <a:r>
              <a:rPr lang="en-GB" b="0" i="0" dirty="0">
                <a:solidFill>
                  <a:srgbClr val="121212"/>
                </a:solidFill>
                <a:effectLst/>
                <a:latin typeface="var(--ds-type-system-serif)"/>
              </a:rPr>
              <a:t>The epidemic provides a chance to do good by the climate</a:t>
            </a:r>
            <a:endParaRPr lang="en-GB" b="1" i="0" dirty="0">
              <a:solidFill>
                <a:srgbClr val="121212"/>
              </a:solidFill>
              <a:effectLst/>
              <a:latin typeface="MiloTE"/>
            </a:endParaRPr>
          </a:p>
        </p:txBody>
      </p:sp>
      <p:sp>
        <p:nvSpPr>
          <p:cNvPr id="10" name="Rectangle: Rounded Corners 9">
            <a:extLst>
              <a:ext uri="{FF2B5EF4-FFF2-40B4-BE49-F238E27FC236}">
                <a16:creationId xmlns:a16="http://schemas.microsoft.com/office/drawing/2014/main" id="{BF91D81D-0D60-40C2-B1AF-FAB0946B2212}"/>
              </a:ext>
            </a:extLst>
          </p:cNvPr>
          <p:cNvSpPr/>
          <p:nvPr/>
        </p:nvSpPr>
        <p:spPr>
          <a:xfrm>
            <a:off x="4169321" y="148901"/>
            <a:ext cx="4058816" cy="6519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2020 Newspaper Headlines </a:t>
            </a:r>
          </a:p>
        </p:txBody>
      </p:sp>
    </p:spTree>
    <p:extLst>
      <p:ext uri="{BB962C8B-B14F-4D97-AF65-F5344CB8AC3E}">
        <p14:creationId xmlns:p14="http://schemas.microsoft.com/office/powerpoint/2010/main" val="989233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18" name="Google Shape;118;p16"/>
          <p:cNvSpPr/>
          <p:nvPr/>
        </p:nvSpPr>
        <p:spPr>
          <a:xfrm rot="10800000" flipH="1" flipV="1">
            <a:off x="1091682" y="6427363"/>
            <a:ext cx="1044095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24" name="Google Shape;124;p16"/>
          <p:cNvSpPr txBox="1"/>
          <p:nvPr/>
        </p:nvSpPr>
        <p:spPr>
          <a:xfrm>
            <a:off x="7886749" y="3052214"/>
            <a:ext cx="2553898" cy="3294703"/>
          </a:xfrm>
          <a:prstGeom prst="rect">
            <a:avLst/>
          </a:prstGeom>
          <a:noFill/>
          <a:ln>
            <a:noFill/>
          </a:ln>
        </p:spPr>
        <p:txBody>
          <a:bodyPr spcFirstLastPara="1" wrap="square" lIns="82939" tIns="82939" rIns="82939" bIns="82939" anchor="t" anchorCtr="0">
            <a:noAutofit/>
          </a:bodyPr>
          <a:lstStyle/>
          <a:p>
            <a:pPr algn="r"/>
            <a:endParaRPr sz="1633"/>
          </a:p>
        </p:txBody>
      </p:sp>
      <p:sp>
        <p:nvSpPr>
          <p:cNvPr id="127" name="Google Shape;127;p16"/>
          <p:cNvSpPr/>
          <p:nvPr/>
        </p:nvSpPr>
        <p:spPr>
          <a:xfrm rot="10800000" flipH="1">
            <a:off x="1007379" y="895651"/>
            <a:ext cx="10177242" cy="50854"/>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28" name="Google Shape;128;p16"/>
          <p:cNvSpPr txBox="1"/>
          <p:nvPr/>
        </p:nvSpPr>
        <p:spPr>
          <a:xfrm>
            <a:off x="569167" y="5431240"/>
            <a:ext cx="10963470" cy="1062219"/>
          </a:xfrm>
          <a:prstGeom prst="rect">
            <a:avLst/>
          </a:prstGeom>
          <a:noFill/>
          <a:ln>
            <a:noFill/>
          </a:ln>
        </p:spPr>
        <p:txBody>
          <a:bodyPr spcFirstLastPara="1" wrap="square" lIns="82939" tIns="82939" rIns="82939" bIns="82939" anchor="t" anchorCtr="0">
            <a:noAutofit/>
          </a:bodyPr>
          <a:lstStyle/>
          <a:p>
            <a:r>
              <a:rPr lang="en-GB" sz="2000" i="1" dirty="0">
                <a:latin typeface="Raleway ExtraBold" panose="020B0604020202020204"/>
              </a:rPr>
              <a:t>An Ipsos Mori survey in April 2020 asked 28,029 adults whether they agreed with the question: in the long term, climate change is as serious a crisis as COVID-19 </a:t>
            </a:r>
            <a:r>
              <a:rPr lang="en-GB" sz="1200" i="1" dirty="0">
                <a:latin typeface="Raleway ExtraBold" panose="020B0604020202020204"/>
              </a:rPr>
              <a:t>(Credit: Ipsos)</a:t>
            </a:r>
            <a:endParaRPr lang="en-GB" sz="1200" dirty="0">
              <a:latin typeface="Raleway ExtraBold" panose="020B0604020202020204"/>
            </a:endParaRPr>
          </a:p>
        </p:txBody>
      </p:sp>
      <p:pic>
        <p:nvPicPr>
          <p:cNvPr id="2" name="Picture 1">
            <a:extLst>
              <a:ext uri="{FF2B5EF4-FFF2-40B4-BE49-F238E27FC236}">
                <a16:creationId xmlns:a16="http://schemas.microsoft.com/office/drawing/2014/main" id="{FDDC8C0C-6252-4DE0-83FE-67571228C548}"/>
              </a:ext>
            </a:extLst>
          </p:cNvPr>
          <p:cNvPicPr>
            <a:picLocks noChangeAspect="1"/>
          </p:cNvPicPr>
          <p:nvPr/>
        </p:nvPicPr>
        <p:blipFill>
          <a:blip r:embed="rId4"/>
          <a:stretch>
            <a:fillRect/>
          </a:stretch>
        </p:blipFill>
        <p:spPr>
          <a:xfrm>
            <a:off x="2039984" y="1020649"/>
            <a:ext cx="7897118" cy="4442129"/>
          </a:xfrm>
          <a:prstGeom prst="rect">
            <a:avLst/>
          </a:prstGeom>
        </p:spPr>
      </p:pic>
      <p:sp>
        <p:nvSpPr>
          <p:cNvPr id="16" name="TextBox 15">
            <a:extLst>
              <a:ext uri="{FF2B5EF4-FFF2-40B4-BE49-F238E27FC236}">
                <a16:creationId xmlns:a16="http://schemas.microsoft.com/office/drawing/2014/main" id="{5092F768-5AA2-4491-8896-69F4F1F17CB7}"/>
              </a:ext>
            </a:extLst>
          </p:cNvPr>
          <p:cNvSpPr txBox="1"/>
          <p:nvPr/>
        </p:nvSpPr>
        <p:spPr>
          <a:xfrm>
            <a:off x="73691" y="56064"/>
            <a:ext cx="6097554" cy="400110"/>
          </a:xfrm>
          <a:prstGeom prst="rect">
            <a:avLst/>
          </a:prstGeom>
          <a:noFill/>
        </p:spPr>
        <p:txBody>
          <a:bodyPr wrap="square">
            <a:spAutoFit/>
          </a:bodyPr>
          <a:lstStyle/>
          <a:p>
            <a:pPr>
              <a:buClr>
                <a:srgbClr val="000000"/>
              </a:buClr>
              <a:buSzPts val="1400"/>
            </a:pPr>
            <a:r>
              <a:rPr lang="en-GB" sz="10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000" dirty="0">
                <a:solidFill>
                  <a:schemeClr val="accent6">
                    <a:lumMod val="50000"/>
                  </a:schemeClr>
                </a:solidFill>
                <a:latin typeface="Raleway" panose="020B0604020202020204"/>
                <a:ea typeface="Prompt"/>
                <a:cs typeface="Prompt"/>
                <a:sym typeface="Prompt"/>
              </a:rPr>
              <a:t>‘</a:t>
            </a:r>
            <a:r>
              <a:rPr lang="en-GB" sz="1000" dirty="0">
                <a:solidFill>
                  <a:schemeClr val="accent6">
                    <a:lumMod val="50000"/>
                  </a:schemeClr>
                </a:solidFill>
                <a:latin typeface="Raleway" panose="020B0604020202020204"/>
              </a:rPr>
              <a:t>Build Back Better’- A Global Response to </a:t>
            </a:r>
            <a:r>
              <a:rPr lang="en-GB" sz="1000" dirty="0" err="1">
                <a:solidFill>
                  <a:schemeClr val="accent6">
                    <a:lumMod val="50000"/>
                  </a:schemeClr>
                </a:solidFill>
                <a:latin typeface="Raleway" panose="020B0604020202020204"/>
              </a:rPr>
              <a:t>Covid</a:t>
            </a:r>
            <a:r>
              <a:rPr lang="en-GB" sz="1000" dirty="0">
                <a:solidFill>
                  <a:schemeClr val="accent6">
                    <a:lumMod val="50000"/>
                  </a:schemeClr>
                </a:solidFill>
                <a:latin typeface="Raleway" panose="020B0604020202020204"/>
              </a:rPr>
              <a:t> 19  and the challenge of climate change </a:t>
            </a:r>
          </a:p>
        </p:txBody>
      </p:sp>
    </p:spTree>
    <p:extLst>
      <p:ext uri="{BB962C8B-B14F-4D97-AF65-F5344CB8AC3E}">
        <p14:creationId xmlns:p14="http://schemas.microsoft.com/office/powerpoint/2010/main" val="2661667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18" name="Google Shape;118;p16"/>
          <p:cNvSpPr/>
          <p:nvPr/>
        </p:nvSpPr>
        <p:spPr>
          <a:xfrm rot="10800000" flipH="1" flipV="1">
            <a:off x="74645" y="6594053"/>
            <a:ext cx="12036489" cy="4630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20" name="Google Shape;120;p16"/>
          <p:cNvSpPr txBox="1"/>
          <p:nvPr/>
        </p:nvSpPr>
        <p:spPr>
          <a:xfrm>
            <a:off x="149216" y="1475"/>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0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000" dirty="0">
                <a:solidFill>
                  <a:schemeClr val="accent6">
                    <a:lumMod val="50000"/>
                  </a:schemeClr>
                </a:solidFill>
                <a:latin typeface="Raleway" panose="020B0604020202020204"/>
                <a:ea typeface="Prompt"/>
                <a:cs typeface="Prompt"/>
                <a:sym typeface="Prompt"/>
              </a:rPr>
              <a:t>‘</a:t>
            </a:r>
            <a:r>
              <a:rPr lang="en-GB" sz="1000" dirty="0">
                <a:solidFill>
                  <a:schemeClr val="accent6">
                    <a:lumMod val="50000"/>
                  </a:schemeClr>
                </a:solidFill>
                <a:latin typeface="Raleway" panose="020B0604020202020204"/>
              </a:rPr>
              <a:t>Build Back Better’- A Global Response to </a:t>
            </a:r>
            <a:r>
              <a:rPr lang="en-GB" sz="1000" dirty="0" err="1">
                <a:solidFill>
                  <a:schemeClr val="accent6">
                    <a:lumMod val="50000"/>
                  </a:schemeClr>
                </a:solidFill>
                <a:latin typeface="Raleway" panose="020B0604020202020204"/>
              </a:rPr>
              <a:t>Covid</a:t>
            </a:r>
            <a:r>
              <a:rPr lang="en-GB" sz="10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217933" y="846900"/>
            <a:ext cx="11809226" cy="131900"/>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2" name="Picture 1">
            <a:extLst>
              <a:ext uri="{FF2B5EF4-FFF2-40B4-BE49-F238E27FC236}">
                <a16:creationId xmlns:a16="http://schemas.microsoft.com/office/drawing/2014/main" id="{986C2F7D-2CA3-49E1-8122-4AF59D754F1C}"/>
              </a:ext>
            </a:extLst>
          </p:cNvPr>
          <p:cNvPicPr>
            <a:picLocks noChangeAspect="1"/>
          </p:cNvPicPr>
          <p:nvPr/>
        </p:nvPicPr>
        <p:blipFill>
          <a:blip r:embed="rId4"/>
          <a:stretch>
            <a:fillRect/>
          </a:stretch>
        </p:blipFill>
        <p:spPr>
          <a:xfrm>
            <a:off x="2522593" y="1099771"/>
            <a:ext cx="7552267" cy="4248150"/>
          </a:xfrm>
          <a:prstGeom prst="rect">
            <a:avLst/>
          </a:prstGeom>
        </p:spPr>
      </p:pic>
      <p:sp>
        <p:nvSpPr>
          <p:cNvPr id="3" name="Rectangle 2">
            <a:extLst>
              <a:ext uri="{FF2B5EF4-FFF2-40B4-BE49-F238E27FC236}">
                <a16:creationId xmlns:a16="http://schemas.microsoft.com/office/drawing/2014/main" id="{673C6972-68B1-4B61-A2F1-48B9228162DD}"/>
              </a:ext>
            </a:extLst>
          </p:cNvPr>
          <p:cNvSpPr/>
          <p:nvPr/>
        </p:nvSpPr>
        <p:spPr>
          <a:xfrm>
            <a:off x="429208" y="5497912"/>
            <a:ext cx="11150082" cy="707886"/>
          </a:xfrm>
          <a:prstGeom prst="rect">
            <a:avLst/>
          </a:prstGeom>
        </p:spPr>
        <p:txBody>
          <a:bodyPr wrap="square">
            <a:spAutoFit/>
          </a:bodyPr>
          <a:lstStyle/>
          <a:p>
            <a:r>
              <a:rPr lang="en-GB" sz="2000" b="1" i="1" dirty="0">
                <a:solidFill>
                  <a:srgbClr val="6A6A6A"/>
                </a:solidFill>
                <a:effectLst/>
                <a:latin typeface="Ralway "/>
              </a:rPr>
              <a:t>Another Ipsos Mori survey asked international respondents if they thought their government should make environment protection a priority in recovery from Covid-19 (Credit: Ipsos)</a:t>
            </a:r>
            <a:endParaRPr lang="en-GB" sz="2000" b="1" dirty="0">
              <a:latin typeface="Ralway "/>
            </a:endParaRPr>
          </a:p>
        </p:txBody>
      </p:sp>
    </p:spTree>
    <p:extLst>
      <p:ext uri="{BB962C8B-B14F-4D97-AF65-F5344CB8AC3E}">
        <p14:creationId xmlns:p14="http://schemas.microsoft.com/office/powerpoint/2010/main" val="3899791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02106" y="190277"/>
            <a:ext cx="7259748"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a:solidFill>
                  <a:schemeClr val="accent6">
                    <a:lumMod val="50000"/>
                  </a:schemeClr>
                </a:solidFill>
                <a:latin typeface="Raleway" panose="020B0604020202020204"/>
                <a:ea typeface="Prompt"/>
                <a:cs typeface="Prompt"/>
                <a:sym typeface="Prompt"/>
              </a:rPr>
              <a:t>‘</a:t>
            </a:r>
            <a:r>
              <a:rPr lang="en-GB" sz="1200">
                <a:solidFill>
                  <a:schemeClr val="accent6">
                    <a:lumMod val="50000"/>
                  </a:schemeClr>
                </a:solidFill>
                <a:latin typeface="Raleway" panose="020B0604020202020204"/>
              </a:rPr>
              <a:t>Build Back Better’- A Global Response to Covid 19  and the challenge of climate change </a:t>
            </a:r>
            <a:endParaRPr lang="en-GB" sz="1200" dirty="0">
              <a:solidFill>
                <a:schemeClr val="accent6">
                  <a:lumMod val="50000"/>
                </a:schemeClr>
              </a:solidFill>
              <a:latin typeface="Raleway" panose="020B0604020202020204"/>
            </a:endParaRP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E85E09A9-DC1D-4945-8EB4-8D10B4C282E4}"/>
              </a:ext>
            </a:extLst>
          </p:cNvPr>
          <p:cNvSpPr/>
          <p:nvPr/>
        </p:nvSpPr>
        <p:spPr>
          <a:xfrm>
            <a:off x="285750" y="1079311"/>
            <a:ext cx="10393721" cy="707886"/>
          </a:xfrm>
          <a:prstGeom prst="rect">
            <a:avLst/>
          </a:prstGeom>
        </p:spPr>
        <p:txBody>
          <a:bodyPr wrap="square">
            <a:spAutoFit/>
          </a:bodyPr>
          <a:lstStyle/>
          <a:p>
            <a:r>
              <a:rPr lang="en-GB" sz="4000" dirty="0"/>
              <a:t>Activity Three Planning for a green recovery</a:t>
            </a:r>
          </a:p>
        </p:txBody>
      </p:sp>
      <p:sp>
        <p:nvSpPr>
          <p:cNvPr id="5" name="Rectangle 4">
            <a:extLst>
              <a:ext uri="{FF2B5EF4-FFF2-40B4-BE49-F238E27FC236}">
                <a16:creationId xmlns:a16="http://schemas.microsoft.com/office/drawing/2014/main" id="{252A362A-AE85-4DD0-B627-4172B5ACAAD2}"/>
              </a:ext>
            </a:extLst>
          </p:cNvPr>
          <p:cNvSpPr/>
          <p:nvPr/>
        </p:nvSpPr>
        <p:spPr>
          <a:xfrm>
            <a:off x="102106" y="3687632"/>
            <a:ext cx="10638686" cy="923330"/>
          </a:xfrm>
          <a:prstGeom prst="rect">
            <a:avLst/>
          </a:prstGeom>
        </p:spPr>
        <p:txBody>
          <a:bodyPr wrap="square">
            <a:spAutoFit/>
          </a:bodyPr>
          <a:lstStyle/>
          <a:p>
            <a:r>
              <a:rPr lang="en-GB" dirty="0">
                <a:hlinkClick r:id="rId4"/>
              </a:rPr>
              <a:t>https://www.weforum.org/agenda/2020/05/the-importance-of-climate-education-in-a-covid-19-world/</a:t>
            </a:r>
            <a:endParaRPr lang="en-GB" dirty="0"/>
          </a:p>
          <a:p>
            <a:endParaRPr lang="en-GB" dirty="0"/>
          </a:p>
          <a:p>
            <a:endParaRPr lang="en-GB" dirty="0"/>
          </a:p>
        </p:txBody>
      </p:sp>
      <p:sp>
        <p:nvSpPr>
          <p:cNvPr id="7" name="Rectangle: Rounded Corners 6">
            <a:extLst>
              <a:ext uri="{FF2B5EF4-FFF2-40B4-BE49-F238E27FC236}">
                <a16:creationId xmlns:a16="http://schemas.microsoft.com/office/drawing/2014/main" id="{C0943F5D-C721-4406-9980-5A8EEC5DFC92}"/>
              </a:ext>
            </a:extLst>
          </p:cNvPr>
          <p:cNvSpPr/>
          <p:nvPr/>
        </p:nvSpPr>
        <p:spPr>
          <a:xfrm>
            <a:off x="3618489" y="2316032"/>
            <a:ext cx="4394447"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World economic forum video </a:t>
            </a:r>
          </a:p>
        </p:txBody>
      </p:sp>
    </p:spTree>
    <p:extLst>
      <p:ext uri="{BB962C8B-B14F-4D97-AF65-F5344CB8AC3E}">
        <p14:creationId xmlns:p14="http://schemas.microsoft.com/office/powerpoint/2010/main" val="2077556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p:nvPr/>
        </p:nvSpPr>
        <p:spPr>
          <a:xfrm>
            <a:off x="121298" y="1029652"/>
            <a:ext cx="8024326" cy="341826"/>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98" name="Google Shape;98;p15"/>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99" name="Google Shape;99;p15"/>
          <p:cNvSpPr txBox="1"/>
          <p:nvPr/>
        </p:nvSpPr>
        <p:spPr>
          <a:xfrm>
            <a:off x="106316" y="1554230"/>
            <a:ext cx="8024326" cy="2003091"/>
          </a:xfrm>
          <a:prstGeom prst="rect">
            <a:avLst/>
          </a:prstGeom>
          <a:noFill/>
          <a:ln>
            <a:noFill/>
          </a:ln>
        </p:spPr>
        <p:txBody>
          <a:bodyPr spcFirstLastPara="1" wrap="square" lIns="82939" tIns="82939" rIns="82939" bIns="82939" anchor="t" anchorCtr="0">
            <a:noAutofit/>
          </a:bodyPr>
          <a:lstStyle/>
          <a:p>
            <a:r>
              <a:rPr lang="en-US" sz="1089" dirty="0"/>
              <a:t> </a:t>
            </a:r>
            <a:r>
              <a:rPr lang="en-US" sz="1400" dirty="0">
                <a:latin typeface="Raleway ExtraBold"/>
              </a:rPr>
              <a:t>Teacher can use slides to talk to class about the SDGS, the impact of climate change and how it will affect young people in the future.</a:t>
            </a:r>
          </a:p>
          <a:p>
            <a:endParaRPr lang="en-US" sz="1400" dirty="0">
              <a:latin typeface="Raleway ExtraBold"/>
            </a:endParaRPr>
          </a:p>
          <a:p>
            <a:r>
              <a:rPr lang="en-GB" sz="1400" b="1" i="1" dirty="0">
                <a:solidFill>
                  <a:schemeClr val="tx1"/>
                </a:solidFill>
                <a:latin typeface="Raleway ExtraBold"/>
              </a:rPr>
              <a:t>Activity Three    20 minutes </a:t>
            </a:r>
          </a:p>
          <a:p>
            <a:r>
              <a:rPr lang="en-GB" sz="1400" i="1" dirty="0">
                <a:solidFill>
                  <a:schemeClr val="tx1"/>
                </a:solidFill>
                <a:latin typeface="Raleway ExtraBold"/>
              </a:rPr>
              <a:t>Is this a moment to rethink how we live on the planet as a result of the global pandemic?  How do you think we should move forward? </a:t>
            </a:r>
          </a:p>
          <a:p>
            <a:r>
              <a:rPr lang="en-GB" sz="1400" i="1" dirty="0">
                <a:latin typeface="Raleway ExtraBold"/>
              </a:rPr>
              <a:t> Pupils work in groups and develop a green recovery plan [ this could be done on flip chart paper , display these around the room for a final reflection </a:t>
            </a:r>
            <a:endParaRPr lang="en-GB" sz="1400" i="1" dirty="0">
              <a:solidFill>
                <a:schemeClr val="tx1"/>
              </a:solidFill>
              <a:latin typeface="Raleway ExtraBold"/>
            </a:endParaRPr>
          </a:p>
          <a:p>
            <a:endParaRPr lang="en-US" sz="1089" dirty="0"/>
          </a:p>
          <a:p>
            <a:endParaRPr lang="en-US" sz="1089" dirty="0"/>
          </a:p>
        </p:txBody>
      </p:sp>
      <p:sp>
        <p:nvSpPr>
          <p:cNvPr id="100" name="Google Shape;100;p15"/>
          <p:cNvSpPr txBox="1"/>
          <p:nvPr/>
        </p:nvSpPr>
        <p:spPr>
          <a:xfrm>
            <a:off x="196274" y="1085094"/>
            <a:ext cx="4237174" cy="286307"/>
          </a:xfrm>
          <a:prstGeom prst="rect">
            <a:avLst/>
          </a:prstGeom>
          <a:noFill/>
          <a:ln>
            <a:noFill/>
          </a:ln>
        </p:spPr>
        <p:txBody>
          <a:bodyPr spcFirstLastPara="1" wrap="square" lIns="82939" tIns="82939" rIns="82939" bIns="82939" anchor="t" anchorCtr="0">
            <a:noAutofit/>
          </a:bodyPr>
          <a:lstStyle/>
          <a:p>
            <a:pPr>
              <a:buClr>
                <a:schemeClr val="dk1"/>
              </a:buClr>
              <a:buSzPts val="1100"/>
            </a:pPr>
            <a:r>
              <a:rPr lang="it" sz="1633" b="1" dirty="0">
                <a:solidFill>
                  <a:schemeClr val="lt1"/>
                </a:solidFill>
                <a:latin typeface="Prompt"/>
                <a:ea typeface="Prompt"/>
                <a:cs typeface="Prompt"/>
                <a:sym typeface="Prompt"/>
              </a:rPr>
              <a:t>ACTIVITY 3 – slides 20 to 27     10 minutes  </a:t>
            </a:r>
            <a:endParaRPr sz="1633" b="1" dirty="0">
              <a:solidFill>
                <a:schemeClr val="lt1"/>
              </a:solidFill>
              <a:latin typeface="Prompt"/>
              <a:ea typeface="Prompt"/>
              <a:cs typeface="Prompt"/>
              <a:sym typeface="Prompt"/>
            </a:endParaRPr>
          </a:p>
          <a:p>
            <a:pPr>
              <a:buClr>
                <a:srgbClr val="000000"/>
              </a:buClr>
              <a:buSzPts val="1400"/>
            </a:pPr>
            <a:endParaRPr sz="1270" b="1" dirty="0">
              <a:solidFill>
                <a:srgbClr val="3174BA"/>
              </a:solidFill>
              <a:latin typeface="Prompt"/>
              <a:ea typeface="Prompt"/>
              <a:cs typeface="Prompt"/>
              <a:sym typeface="Prompt"/>
            </a:endParaRPr>
          </a:p>
        </p:txBody>
      </p:sp>
      <p:sp>
        <p:nvSpPr>
          <p:cNvPr id="101" name="Google Shape;101;p15"/>
          <p:cNvSpPr txBox="1"/>
          <p:nvPr/>
        </p:nvSpPr>
        <p:spPr>
          <a:xfrm>
            <a:off x="1665500" y="4908271"/>
            <a:ext cx="5535896" cy="2185401"/>
          </a:xfrm>
          <a:prstGeom prst="rect">
            <a:avLst/>
          </a:prstGeom>
          <a:noFill/>
          <a:ln>
            <a:noFill/>
          </a:ln>
        </p:spPr>
        <p:txBody>
          <a:bodyPr spcFirstLastPara="1" wrap="square" lIns="82939" tIns="82939" rIns="82939" bIns="82939" anchor="t" anchorCtr="0">
            <a:noAutofit/>
          </a:bodyPr>
          <a:lstStyle/>
          <a:p>
            <a:r>
              <a:rPr lang="en-US" sz="1089" b="1" dirty="0"/>
              <a:t>-</a:t>
            </a:r>
            <a:endParaRPr lang="en-GB" sz="1089" dirty="0"/>
          </a:p>
        </p:txBody>
      </p:sp>
      <p:sp>
        <p:nvSpPr>
          <p:cNvPr id="102" name="Google Shape;102;p15"/>
          <p:cNvSpPr/>
          <p:nvPr/>
        </p:nvSpPr>
        <p:spPr>
          <a:xfrm>
            <a:off x="106316" y="3854214"/>
            <a:ext cx="8039308" cy="341826"/>
          </a:xfrm>
          <a:prstGeom prst="rect">
            <a:avLst/>
          </a:prstGeom>
          <a:solidFill>
            <a:srgbClr val="48792F"/>
          </a:solidFill>
          <a:ln>
            <a:noFill/>
          </a:ln>
        </p:spPr>
        <p:txBody>
          <a:bodyPr spcFirstLastPara="1" wrap="square" lIns="82939" tIns="82939" rIns="82939" bIns="82939" anchor="ctr" anchorCtr="0">
            <a:noAutofit/>
          </a:bodyPr>
          <a:lstStyle/>
          <a:p>
            <a:r>
              <a:rPr lang="en-GB" sz="1633" dirty="0"/>
              <a:t>Reflection  5 minutes  </a:t>
            </a:r>
            <a:endParaRPr sz="1633" dirty="0"/>
          </a:p>
        </p:txBody>
      </p:sp>
      <p:sp>
        <p:nvSpPr>
          <p:cNvPr id="103" name="Google Shape;103;p15"/>
          <p:cNvSpPr txBox="1"/>
          <p:nvPr/>
        </p:nvSpPr>
        <p:spPr>
          <a:xfrm>
            <a:off x="1088317" y="4621255"/>
            <a:ext cx="6304947" cy="286307"/>
          </a:xfrm>
          <a:prstGeom prst="rect">
            <a:avLst/>
          </a:prstGeom>
          <a:noFill/>
          <a:ln>
            <a:noFill/>
          </a:ln>
        </p:spPr>
        <p:txBody>
          <a:bodyPr spcFirstLastPara="1" wrap="square" lIns="82939" tIns="82939" rIns="82939" bIns="82939" anchor="t" anchorCtr="0">
            <a:noAutofit/>
          </a:bodyPr>
          <a:lstStyle/>
          <a:p>
            <a:pPr>
              <a:buClr>
                <a:schemeClr val="dk1"/>
              </a:buClr>
              <a:buSzPts val="1100"/>
            </a:pPr>
            <a:r>
              <a:rPr lang="it" sz="1633" b="1" dirty="0">
                <a:solidFill>
                  <a:schemeClr val="lt1"/>
                </a:solidFill>
                <a:latin typeface="Prompt"/>
                <a:ea typeface="Prompt"/>
                <a:cs typeface="Prompt"/>
                <a:sym typeface="Prompt"/>
              </a:rPr>
              <a:t>ACTIVITY 4 </a:t>
            </a:r>
            <a:endParaRPr sz="1633" b="1" dirty="0">
              <a:solidFill>
                <a:schemeClr val="lt1"/>
              </a:solidFill>
              <a:latin typeface="Prompt"/>
              <a:ea typeface="Prompt"/>
              <a:cs typeface="Prompt"/>
              <a:sym typeface="Prompt"/>
            </a:endParaRPr>
          </a:p>
          <a:p>
            <a:pPr>
              <a:buClr>
                <a:srgbClr val="000000"/>
              </a:buClr>
              <a:buSzPts val="1400"/>
            </a:pPr>
            <a:endParaRPr sz="1270" b="1" dirty="0">
              <a:solidFill>
                <a:srgbClr val="3174BA"/>
              </a:solidFill>
              <a:latin typeface="Prompt"/>
              <a:ea typeface="Prompt"/>
              <a:cs typeface="Prompt"/>
              <a:sym typeface="Prompt"/>
            </a:endParaRPr>
          </a:p>
        </p:txBody>
      </p:sp>
      <p:sp>
        <p:nvSpPr>
          <p:cNvPr id="105" name="Google Shape;105;p15"/>
          <p:cNvSpPr txBox="1"/>
          <p:nvPr/>
        </p:nvSpPr>
        <p:spPr>
          <a:xfrm>
            <a:off x="8706614" y="788446"/>
            <a:ext cx="2188939" cy="582955"/>
          </a:xfrm>
          <a:prstGeom prst="rect">
            <a:avLst/>
          </a:prstGeom>
          <a:noFill/>
          <a:ln>
            <a:noFill/>
          </a:ln>
        </p:spPr>
        <p:txBody>
          <a:bodyPr spcFirstLastPara="1" wrap="square" lIns="82939" tIns="82939" rIns="82939" bIns="82939" anchor="t" anchorCtr="0">
            <a:noAutofit/>
          </a:bodyPr>
          <a:lstStyle/>
          <a:p>
            <a:pPr algn="r">
              <a:buClr>
                <a:srgbClr val="000000"/>
              </a:buClr>
              <a:buSzPts val="1100"/>
            </a:pPr>
            <a:r>
              <a:rPr lang="it" sz="998" b="1" i="1" dirty="0">
                <a:solidFill>
                  <a:srgbClr val="48792F"/>
                </a:solidFill>
                <a:latin typeface="Prompt"/>
                <a:ea typeface="Prompt"/>
                <a:cs typeface="Prompt"/>
                <a:sym typeface="Prompt"/>
              </a:rPr>
              <a:t>BIG IDEA</a:t>
            </a:r>
            <a:endParaRPr sz="998" b="1" i="1" dirty="0">
              <a:solidFill>
                <a:srgbClr val="48792F"/>
              </a:solidFill>
              <a:latin typeface="Prompt"/>
              <a:ea typeface="Prompt"/>
              <a:cs typeface="Prompt"/>
              <a:sym typeface="Prompt"/>
            </a:endParaRPr>
          </a:p>
          <a:p>
            <a:pPr algn="r">
              <a:buClr>
                <a:srgbClr val="000000"/>
              </a:buClr>
              <a:buSzPts val="1100"/>
            </a:pPr>
            <a:r>
              <a:rPr lang="it" sz="1633" b="1" i="1" dirty="0">
                <a:solidFill>
                  <a:srgbClr val="48792F"/>
                </a:solidFill>
                <a:latin typeface="Prompt"/>
                <a:ea typeface="Prompt"/>
                <a:cs typeface="Prompt"/>
                <a:sym typeface="Prompt"/>
              </a:rPr>
              <a:t>WHAT IS IT</a:t>
            </a:r>
            <a:endParaRPr sz="1633" b="1" i="1" dirty="0">
              <a:solidFill>
                <a:srgbClr val="48792F"/>
              </a:solidFill>
              <a:latin typeface="Prompt"/>
              <a:ea typeface="Prompt"/>
              <a:cs typeface="Prompt"/>
              <a:sym typeface="Prompt"/>
            </a:endParaRPr>
          </a:p>
          <a:p>
            <a:pPr>
              <a:buClr>
                <a:srgbClr val="000000"/>
              </a:buClr>
              <a:buSzPts val="1400"/>
            </a:pPr>
            <a:endParaRPr sz="1633" b="1" dirty="0">
              <a:solidFill>
                <a:srgbClr val="48792F"/>
              </a:solidFill>
              <a:latin typeface="Prompt"/>
              <a:ea typeface="Prompt"/>
              <a:cs typeface="Prompt"/>
              <a:sym typeface="Prompt"/>
            </a:endParaRPr>
          </a:p>
        </p:txBody>
      </p:sp>
      <p:sp>
        <p:nvSpPr>
          <p:cNvPr id="108" name="Google Shape;108;p15"/>
          <p:cNvSpPr txBox="1"/>
          <p:nvPr/>
        </p:nvSpPr>
        <p:spPr>
          <a:xfrm>
            <a:off x="6307096" y="337427"/>
            <a:ext cx="1463103" cy="474093"/>
          </a:xfrm>
          <a:prstGeom prst="rect">
            <a:avLst/>
          </a:prstGeom>
          <a:noFill/>
          <a:ln>
            <a:noFill/>
          </a:ln>
        </p:spPr>
        <p:txBody>
          <a:bodyPr spcFirstLastPara="1" wrap="square" lIns="82939" tIns="82939" rIns="82939" bIns="82939" anchor="t" anchorCtr="0">
            <a:noAutofit/>
          </a:bodyPr>
          <a:lstStyle/>
          <a:p>
            <a:endParaRPr sz="1996" b="1" dirty="0">
              <a:solidFill>
                <a:srgbClr val="595959"/>
              </a:solidFill>
              <a:latin typeface="Prompt"/>
              <a:ea typeface="Prompt"/>
              <a:cs typeface="Prompt"/>
              <a:sym typeface="Prompt"/>
            </a:endParaRPr>
          </a:p>
        </p:txBody>
      </p:sp>
      <p:sp>
        <p:nvSpPr>
          <p:cNvPr id="109" name="Google Shape;109;p15"/>
          <p:cNvSpPr txBox="1"/>
          <p:nvPr/>
        </p:nvSpPr>
        <p:spPr>
          <a:xfrm>
            <a:off x="121298" y="263945"/>
            <a:ext cx="5399566"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16" name="TextBox 15">
            <a:extLst>
              <a:ext uri="{FF2B5EF4-FFF2-40B4-BE49-F238E27FC236}">
                <a16:creationId xmlns:a16="http://schemas.microsoft.com/office/drawing/2014/main" id="{CB844004-9016-4FE6-BD99-EF2D75904BBD}"/>
              </a:ext>
            </a:extLst>
          </p:cNvPr>
          <p:cNvSpPr txBox="1"/>
          <p:nvPr/>
        </p:nvSpPr>
        <p:spPr>
          <a:xfrm>
            <a:off x="209542" y="4285731"/>
            <a:ext cx="6097554" cy="1384995"/>
          </a:xfrm>
          <a:prstGeom prst="rect">
            <a:avLst/>
          </a:prstGeom>
          <a:noFill/>
        </p:spPr>
        <p:txBody>
          <a:bodyPr wrap="square">
            <a:spAutoFit/>
          </a:bodyPr>
          <a:lstStyle/>
          <a:p>
            <a:pPr algn="ctr"/>
            <a:r>
              <a:rPr lang="en-GB" sz="1400" i="1" dirty="0">
                <a:solidFill>
                  <a:schemeClr val="accent6">
                    <a:lumMod val="50000"/>
                  </a:schemeClr>
                </a:solidFill>
                <a:latin typeface="Raleway" panose="020B0604020202020204"/>
              </a:rPr>
              <a:t>Is this a moment to rethink how we live on the planet as a result of the global pandemic?  How do you think we should move forward?</a:t>
            </a:r>
          </a:p>
          <a:p>
            <a:pPr algn="ctr"/>
            <a:endParaRPr lang="en-GB" sz="1400" i="1" dirty="0">
              <a:solidFill>
                <a:schemeClr val="accent6">
                  <a:lumMod val="50000"/>
                </a:schemeClr>
              </a:solidFill>
              <a:latin typeface="Raleway" panose="020B0604020202020204"/>
            </a:endParaRPr>
          </a:p>
          <a:p>
            <a:pPr algn="ctr"/>
            <a:r>
              <a:rPr lang="en-GB" sz="1400" b="1" i="1" u="sng" dirty="0">
                <a:solidFill>
                  <a:schemeClr val="accent6">
                    <a:lumMod val="50000"/>
                  </a:schemeClr>
                </a:solidFill>
                <a:latin typeface="Raleway" panose="020B0604020202020204"/>
              </a:rPr>
              <a:t>Please walk around and look at your classes recovery plan.</a:t>
            </a:r>
          </a:p>
          <a:p>
            <a:pPr algn="ctr"/>
            <a:r>
              <a:rPr lang="en-GB" sz="1400" i="1" dirty="0">
                <a:solidFill>
                  <a:schemeClr val="accent6">
                    <a:lumMod val="50000"/>
                  </a:schemeClr>
                </a:solidFill>
                <a:latin typeface="Raleway" panose="020B0604020202020204"/>
              </a:rPr>
              <a:t>Pick one idea that you really like and write it on a post it note- these will form the basis of a shared class plan  </a:t>
            </a:r>
          </a:p>
        </p:txBody>
      </p:sp>
      <p:sp>
        <p:nvSpPr>
          <p:cNvPr id="3" name="TextBox 2">
            <a:extLst>
              <a:ext uri="{FF2B5EF4-FFF2-40B4-BE49-F238E27FC236}">
                <a16:creationId xmlns:a16="http://schemas.microsoft.com/office/drawing/2014/main" id="{EC778D2B-4C45-4B5F-AE91-A19D7DAF3EFE}"/>
              </a:ext>
            </a:extLst>
          </p:cNvPr>
          <p:cNvSpPr txBox="1"/>
          <p:nvPr/>
        </p:nvSpPr>
        <p:spPr>
          <a:xfrm>
            <a:off x="8220600" y="907253"/>
            <a:ext cx="3919961" cy="5893921"/>
          </a:xfrm>
          <a:prstGeom prst="rect">
            <a:avLst/>
          </a:prstGeom>
          <a:noFill/>
        </p:spPr>
        <p:txBody>
          <a:bodyPr wrap="square">
            <a:spAutoFit/>
          </a:bodyPr>
          <a:lstStyle/>
          <a:p>
            <a:pPr algn="ctr"/>
            <a:endParaRPr lang="en-GB" sz="1800" dirty="0">
              <a:solidFill>
                <a:schemeClr val="tx1"/>
              </a:solidFill>
              <a:latin typeface="Raleway ExtraBold"/>
            </a:endParaRPr>
          </a:p>
          <a:p>
            <a:pPr marL="285750" indent="-285750">
              <a:buFont typeface="Arial" panose="020B0604020202020204" pitchFamily="34" charset="0"/>
              <a:buChar char="•"/>
            </a:pPr>
            <a:r>
              <a:rPr lang="en-GB" sz="1100" b="0" i="0" u="none" strike="noStrike" baseline="0" dirty="0">
                <a:solidFill>
                  <a:schemeClr val="tx1"/>
                </a:solidFill>
                <a:latin typeface="Raleway ExtraBold"/>
              </a:rPr>
              <a:t>Students can outline the significance of the SDGs.</a:t>
            </a:r>
          </a:p>
          <a:p>
            <a:pPr marL="285750" indent="-285750">
              <a:buFont typeface="Arial" panose="020B0604020202020204" pitchFamily="34" charset="0"/>
              <a:buChar char="•"/>
            </a:pPr>
            <a:endParaRPr lang="en-GB" sz="1100" b="0" i="0" u="none" strike="noStrike" baseline="0" dirty="0">
              <a:solidFill>
                <a:schemeClr val="tx1"/>
              </a:solidFill>
              <a:latin typeface="Raleway ExtraBold"/>
            </a:endParaRPr>
          </a:p>
          <a:p>
            <a:pPr marL="285750" indent="-285750">
              <a:buFont typeface="Arial" panose="020B0604020202020204" pitchFamily="34" charset="0"/>
              <a:buChar char="•"/>
            </a:pPr>
            <a:r>
              <a:rPr lang="en-GB" sz="1100" dirty="0">
                <a:solidFill>
                  <a:schemeClr val="tx1"/>
                </a:solidFill>
                <a:latin typeface="Raleway ExtraBold"/>
              </a:rPr>
              <a:t>Students can explain the significance of the threat that Climate Change potentially poses to life-forms on earth.</a:t>
            </a:r>
          </a:p>
          <a:p>
            <a:pPr marL="285750" indent="-285750">
              <a:buFont typeface="Arial" panose="020B0604020202020204" pitchFamily="34" charset="0"/>
              <a:buChar char="•"/>
            </a:pPr>
            <a:r>
              <a:rPr lang="en-GB" sz="1100" b="0" i="0" u="none" strike="noStrike" baseline="0" dirty="0">
                <a:solidFill>
                  <a:schemeClr val="tx1"/>
                </a:solidFill>
                <a:latin typeface="Raleway ExtraBold"/>
              </a:rPr>
              <a:t> </a:t>
            </a:r>
          </a:p>
          <a:p>
            <a:pPr marL="285750" indent="-285750">
              <a:buFont typeface="Arial" panose="020B0604020202020204" pitchFamily="34" charset="0"/>
              <a:buChar char="•"/>
            </a:pPr>
            <a:r>
              <a:rPr lang="en-GB" sz="1100" dirty="0">
                <a:solidFill>
                  <a:schemeClr val="tx1"/>
                </a:solidFill>
                <a:latin typeface="Raleway ExtraBold"/>
              </a:rPr>
              <a:t>Students are able to make the link between patterns of human consumption and Climate Change. </a:t>
            </a:r>
          </a:p>
          <a:p>
            <a:pPr marL="285750" indent="-285750">
              <a:buFont typeface="Arial" panose="020B0604020202020204" pitchFamily="34" charset="0"/>
              <a:buChar char="•"/>
            </a:pPr>
            <a:endParaRPr lang="en-GB" sz="1100" dirty="0">
              <a:solidFill>
                <a:schemeClr val="tx1"/>
              </a:solidFill>
              <a:latin typeface="Raleway ExtraBold"/>
            </a:endParaRPr>
          </a:p>
          <a:p>
            <a:pPr marL="285750" indent="-285750">
              <a:buFont typeface="Arial" panose="020B0604020202020204" pitchFamily="34" charset="0"/>
              <a:buChar char="•"/>
            </a:pPr>
            <a:r>
              <a:rPr lang="en-GB" sz="1100" dirty="0">
                <a:solidFill>
                  <a:schemeClr val="tx1"/>
                </a:solidFill>
                <a:latin typeface="Raleway ExtraBold"/>
              </a:rPr>
              <a:t>Students can name some different consequences of climate change and how these affect people, animals and plants.</a:t>
            </a:r>
          </a:p>
          <a:p>
            <a:r>
              <a:rPr lang="en-GB" sz="1100" dirty="0">
                <a:solidFill>
                  <a:schemeClr val="tx1"/>
                </a:solidFill>
                <a:latin typeface="Raleway ExtraBold"/>
              </a:rPr>
              <a:t> </a:t>
            </a:r>
          </a:p>
          <a:p>
            <a:pPr marL="285750" indent="-285750">
              <a:buFont typeface="Arial" panose="020B0604020202020204" pitchFamily="34" charset="0"/>
              <a:buChar char="•"/>
            </a:pPr>
            <a:r>
              <a:rPr lang="en-GB" sz="1100" dirty="0">
                <a:solidFill>
                  <a:schemeClr val="tx1"/>
                </a:solidFill>
                <a:latin typeface="Raleway ExtraBold"/>
              </a:rPr>
              <a:t>Students understand that Climate Change will have an effect on the future of their and the lives of everyone in the world. They know that there are a number of different possible futures, and what individuals and the global community as a whole do now, will determine the probable future in terms of life on Earth. They can name consequences if we do not take care of the environment and understand Climate Change is an environmental threat to human civilisation on a planetary scale. </a:t>
            </a:r>
          </a:p>
          <a:p>
            <a:pPr marL="171450" indent="-171450">
              <a:buFont typeface="Arial" panose="020B0604020202020204" pitchFamily="34" charset="0"/>
              <a:buChar char="•"/>
            </a:pPr>
            <a:endParaRPr lang="en-GB" sz="1800" dirty="0">
              <a:solidFill>
                <a:schemeClr val="tx1"/>
              </a:solidFill>
              <a:latin typeface="Raleway ExtraBold"/>
            </a:endParaRPr>
          </a:p>
          <a:p>
            <a:pPr marL="171450" indent="-171450">
              <a:buFont typeface="Arial" panose="020B0604020202020204" pitchFamily="34" charset="0"/>
              <a:buChar char="•"/>
            </a:pPr>
            <a:r>
              <a:rPr lang="en-GB" sz="1100" dirty="0">
                <a:solidFill>
                  <a:schemeClr val="tx1"/>
                </a:solidFill>
                <a:latin typeface="Raleway ExtraBold"/>
              </a:rPr>
              <a:t>Students understand that action on Climate Change is taking place at 3 levels across the world. They can explain why action on all of these levels is important to address Climate Change. They can explain the importance of the role that individuals can play. Students understand that there frequently a disjuncture between people’s awareness of the problem and people actually changing their </a:t>
            </a:r>
            <a:r>
              <a:rPr lang="en-GB" sz="1100" dirty="0" err="1">
                <a:solidFill>
                  <a:schemeClr val="tx1"/>
                </a:solidFill>
                <a:latin typeface="Raleway ExtraBold"/>
              </a:rPr>
              <a:t>behavio</a:t>
            </a:r>
            <a:endParaRPr lang="en-GB" sz="1100" dirty="0">
              <a:solidFill>
                <a:schemeClr val="tx1"/>
              </a:solidFill>
              <a:latin typeface="Raleway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0356795" y="222147"/>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20861" y="113346"/>
            <a:ext cx="6963520" cy="793996"/>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a:t>
            </a:r>
          </a:p>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2" name="Rectangle 11">
            <a:extLst>
              <a:ext uri="{FF2B5EF4-FFF2-40B4-BE49-F238E27FC236}">
                <a16:creationId xmlns:a16="http://schemas.microsoft.com/office/drawing/2014/main" id="{7EA3654B-8633-4C8A-B62F-8C1644651BAE}"/>
              </a:ext>
            </a:extLst>
          </p:cNvPr>
          <p:cNvSpPr/>
          <p:nvPr/>
        </p:nvSpPr>
        <p:spPr>
          <a:xfrm>
            <a:off x="285750" y="1226668"/>
            <a:ext cx="5964130" cy="22254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tx1"/>
                </a:solidFill>
                <a:latin typeface="Raleway" panose="020B0604020202020204"/>
              </a:rPr>
              <a:t>Activity Three </a:t>
            </a:r>
          </a:p>
          <a:p>
            <a:pPr algn="ctr"/>
            <a:r>
              <a:rPr lang="en-GB" sz="2800" i="1" dirty="0">
                <a:solidFill>
                  <a:schemeClr val="tx1"/>
                </a:solidFill>
                <a:latin typeface="Raleway" panose="020B0604020202020204"/>
              </a:rPr>
              <a:t>Is this a moment to rethink how we live on the planet as a result of the global pandemic?  How do you think we should move forward? </a:t>
            </a:r>
          </a:p>
        </p:txBody>
      </p:sp>
      <p:pic>
        <p:nvPicPr>
          <p:cNvPr id="6" name="Picture 5">
            <a:extLst>
              <a:ext uri="{FF2B5EF4-FFF2-40B4-BE49-F238E27FC236}">
                <a16:creationId xmlns:a16="http://schemas.microsoft.com/office/drawing/2014/main" id="{4D80A82B-E5FA-4B98-891F-CEC582C19601}"/>
              </a:ext>
            </a:extLst>
          </p:cNvPr>
          <p:cNvPicPr>
            <a:picLocks noChangeAspect="1"/>
          </p:cNvPicPr>
          <p:nvPr/>
        </p:nvPicPr>
        <p:blipFill>
          <a:blip r:embed="rId5"/>
          <a:stretch>
            <a:fillRect/>
          </a:stretch>
        </p:blipFill>
        <p:spPr>
          <a:xfrm>
            <a:off x="6794181" y="1619683"/>
            <a:ext cx="4778693" cy="4778693"/>
          </a:xfrm>
          <a:prstGeom prst="rect">
            <a:avLst/>
          </a:prstGeom>
        </p:spPr>
      </p:pic>
      <p:sp>
        <p:nvSpPr>
          <p:cNvPr id="2" name="Rectangle 1">
            <a:extLst>
              <a:ext uri="{FF2B5EF4-FFF2-40B4-BE49-F238E27FC236}">
                <a16:creationId xmlns:a16="http://schemas.microsoft.com/office/drawing/2014/main" id="{15072B5A-45FF-490F-A623-2CAD7D371E54}"/>
              </a:ext>
            </a:extLst>
          </p:cNvPr>
          <p:cNvSpPr/>
          <p:nvPr/>
        </p:nvSpPr>
        <p:spPr>
          <a:xfrm>
            <a:off x="194155" y="3771408"/>
            <a:ext cx="6569476" cy="3416320"/>
          </a:xfrm>
          <a:prstGeom prst="rect">
            <a:avLst/>
          </a:prstGeom>
        </p:spPr>
        <p:txBody>
          <a:bodyPr wrap="square">
            <a:spAutoFit/>
          </a:bodyPr>
          <a:lstStyle/>
          <a:p>
            <a:r>
              <a:rPr lang="en-GB" b="1" dirty="0">
                <a:solidFill>
                  <a:srgbClr val="00B050"/>
                </a:solidFill>
                <a:latin typeface="Raleway ExtraBold"/>
              </a:rPr>
              <a:t>“The human community is completely interconnected and interdependent….The overall problem is that we are not sustainable in the ways we are living and producing on the planet today,” </a:t>
            </a:r>
          </a:p>
          <a:p>
            <a:endParaRPr lang="en-GB" dirty="0"/>
          </a:p>
          <a:p>
            <a:r>
              <a:rPr lang="en-GB" dirty="0"/>
              <a:t> </a:t>
            </a:r>
            <a:r>
              <a:rPr lang="en-GB" dirty="0">
                <a:solidFill>
                  <a:schemeClr val="accent6">
                    <a:lumMod val="75000"/>
                  </a:schemeClr>
                </a:solidFill>
                <a:latin typeface="Raleway" panose="020B0604020202020204"/>
              </a:rPr>
              <a:t>“The only way forward is to create a world that leaves no one behind.”</a:t>
            </a:r>
          </a:p>
          <a:p>
            <a:endParaRPr lang="en-GB" dirty="0"/>
          </a:p>
          <a:p>
            <a:endParaRPr lang="en-GB" dirty="0">
              <a:latin typeface="Raleway" panose="020B0604020202020204"/>
            </a:endParaRPr>
          </a:p>
          <a:p>
            <a:r>
              <a:rPr lang="en-GB" dirty="0">
                <a:latin typeface="Raleway" panose="020B0604020202020204"/>
              </a:rPr>
              <a:t> </a:t>
            </a:r>
            <a:r>
              <a:rPr lang="en-GB" b="1" dirty="0">
                <a:latin typeface="Raleway" panose="020B0604020202020204"/>
              </a:rPr>
              <a:t>Lise </a:t>
            </a:r>
            <a:r>
              <a:rPr lang="en-GB" b="1" dirty="0" err="1">
                <a:latin typeface="Raleway" panose="020B0604020202020204"/>
              </a:rPr>
              <a:t>Kingo</a:t>
            </a:r>
            <a:r>
              <a:rPr lang="en-GB" b="1" dirty="0">
                <a:latin typeface="Raleway" panose="020B0604020202020204"/>
              </a:rPr>
              <a:t>,  executive director of the UN Global Compact</a:t>
            </a:r>
          </a:p>
          <a:p>
            <a:endParaRPr lang="en-GB" b="1" dirty="0"/>
          </a:p>
          <a:p>
            <a:endParaRPr lang="en-GB" dirty="0"/>
          </a:p>
        </p:txBody>
      </p:sp>
    </p:spTree>
    <p:extLst>
      <p:ext uri="{BB962C8B-B14F-4D97-AF65-F5344CB8AC3E}">
        <p14:creationId xmlns:p14="http://schemas.microsoft.com/office/powerpoint/2010/main" val="17063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10" name="Content Placeholder 3">
            <a:extLst>
              <a:ext uri="{FF2B5EF4-FFF2-40B4-BE49-F238E27FC236}">
                <a16:creationId xmlns:a16="http://schemas.microsoft.com/office/drawing/2014/main" id="{E94106EE-687F-4C55-98E2-1FE306F59A58}"/>
              </a:ext>
            </a:extLst>
          </p:cNvPr>
          <p:cNvPicPr>
            <a:picLocks noChangeAspect="1"/>
          </p:cNvPicPr>
          <p:nvPr/>
        </p:nvPicPr>
        <p:blipFill>
          <a:blip r:embed="rId5"/>
          <a:stretch>
            <a:fillRect/>
          </a:stretch>
        </p:blipFill>
        <p:spPr>
          <a:xfrm>
            <a:off x="285751" y="1184954"/>
            <a:ext cx="5671486" cy="3788262"/>
          </a:xfrm>
          <a:prstGeom prst="rect">
            <a:avLst/>
          </a:prstGeom>
        </p:spPr>
      </p:pic>
      <p:sp>
        <p:nvSpPr>
          <p:cNvPr id="2" name="Rectangle 1">
            <a:extLst>
              <a:ext uri="{FF2B5EF4-FFF2-40B4-BE49-F238E27FC236}">
                <a16:creationId xmlns:a16="http://schemas.microsoft.com/office/drawing/2014/main" id="{E85E09A9-DC1D-4945-8EB4-8D10B4C282E4}"/>
              </a:ext>
            </a:extLst>
          </p:cNvPr>
          <p:cNvSpPr/>
          <p:nvPr/>
        </p:nvSpPr>
        <p:spPr>
          <a:xfrm>
            <a:off x="394140" y="167253"/>
            <a:ext cx="7840710" cy="707886"/>
          </a:xfrm>
          <a:prstGeom prst="rect">
            <a:avLst/>
          </a:prstGeom>
        </p:spPr>
        <p:txBody>
          <a:bodyPr wrap="square">
            <a:spAutoFit/>
          </a:bodyPr>
          <a:lstStyle/>
          <a:p>
            <a:r>
              <a:rPr lang="en-GB" sz="4000" dirty="0"/>
              <a:t>Planning for a green recovery</a:t>
            </a:r>
          </a:p>
        </p:txBody>
      </p:sp>
      <p:pic>
        <p:nvPicPr>
          <p:cNvPr id="5" name="Picture 4">
            <a:extLst>
              <a:ext uri="{FF2B5EF4-FFF2-40B4-BE49-F238E27FC236}">
                <a16:creationId xmlns:a16="http://schemas.microsoft.com/office/drawing/2014/main" id="{5EBDAB99-0481-4C28-8481-9230804AB5C4}"/>
              </a:ext>
            </a:extLst>
          </p:cNvPr>
          <p:cNvPicPr>
            <a:picLocks noChangeAspect="1"/>
          </p:cNvPicPr>
          <p:nvPr/>
        </p:nvPicPr>
        <p:blipFill>
          <a:blip r:embed="rId6"/>
          <a:stretch>
            <a:fillRect/>
          </a:stretch>
        </p:blipFill>
        <p:spPr>
          <a:xfrm>
            <a:off x="6074004" y="2025909"/>
            <a:ext cx="5699458" cy="2565684"/>
          </a:xfrm>
          <a:prstGeom prst="rect">
            <a:avLst/>
          </a:prstGeom>
        </p:spPr>
      </p:pic>
      <p:sp>
        <p:nvSpPr>
          <p:cNvPr id="14" name="TextBox 13">
            <a:extLst>
              <a:ext uri="{FF2B5EF4-FFF2-40B4-BE49-F238E27FC236}">
                <a16:creationId xmlns:a16="http://schemas.microsoft.com/office/drawing/2014/main" id="{D4BAD69A-BB7D-4385-BF3F-3B86632F8F62}"/>
              </a:ext>
            </a:extLst>
          </p:cNvPr>
          <p:cNvSpPr txBox="1"/>
          <p:nvPr/>
        </p:nvSpPr>
        <p:spPr>
          <a:xfrm>
            <a:off x="5898076" y="4622517"/>
            <a:ext cx="6097554" cy="1200329"/>
          </a:xfrm>
          <a:prstGeom prst="rect">
            <a:avLst/>
          </a:prstGeom>
          <a:noFill/>
        </p:spPr>
        <p:txBody>
          <a:bodyPr wrap="square">
            <a:spAutoFit/>
          </a:bodyPr>
          <a:lstStyle/>
          <a:p>
            <a:r>
              <a:rPr lang="en-GB" b="1" dirty="0">
                <a:solidFill>
                  <a:srgbClr val="000000"/>
                </a:solidFill>
                <a:latin typeface="Times New Roman" panose="02020603050405020304" pitchFamily="18" charset="0"/>
              </a:rPr>
              <a:t>New York, 21 September 2019</a:t>
            </a:r>
            <a:r>
              <a:rPr lang="en-GB" dirty="0">
                <a:solidFill>
                  <a:srgbClr val="000000"/>
                </a:solidFill>
                <a:latin typeface="Times New Roman" panose="02020603050405020304" pitchFamily="18" charset="0"/>
              </a:rPr>
              <a:t> – Fridays for Future, a dynamic global student movement inspired by Swedish teenage climate activist Greta Thunberg, has received the 2019 Champions of the Earth award, the UN’s highest environmental honour</a:t>
            </a:r>
            <a:endParaRPr lang="en-GB" dirty="0"/>
          </a:p>
        </p:txBody>
      </p:sp>
    </p:spTree>
    <p:extLst>
      <p:ext uri="{BB962C8B-B14F-4D97-AF65-F5344CB8AC3E}">
        <p14:creationId xmlns:p14="http://schemas.microsoft.com/office/powerpoint/2010/main" val="207753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94155" y="155116"/>
            <a:ext cx="5002996"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0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000" dirty="0">
                <a:solidFill>
                  <a:schemeClr val="accent6">
                    <a:lumMod val="50000"/>
                  </a:schemeClr>
                </a:solidFill>
                <a:latin typeface="Raleway" panose="020B0604020202020204"/>
                <a:ea typeface="Prompt"/>
                <a:cs typeface="Prompt"/>
                <a:sym typeface="Prompt"/>
              </a:rPr>
              <a:t>‘</a:t>
            </a:r>
            <a:r>
              <a:rPr lang="en-GB" sz="1000" dirty="0">
                <a:solidFill>
                  <a:schemeClr val="accent6">
                    <a:lumMod val="50000"/>
                  </a:schemeClr>
                </a:solidFill>
                <a:latin typeface="Raleway" panose="020B0604020202020204"/>
              </a:rPr>
              <a:t>Build Back Better’- A Global Response to </a:t>
            </a:r>
            <a:r>
              <a:rPr lang="en-GB" sz="1000" dirty="0" err="1">
                <a:solidFill>
                  <a:schemeClr val="accent6">
                    <a:lumMod val="50000"/>
                  </a:schemeClr>
                </a:solidFill>
                <a:latin typeface="Raleway" panose="020B0604020202020204"/>
              </a:rPr>
              <a:t>Covid</a:t>
            </a:r>
            <a:r>
              <a:rPr lang="en-GB" sz="10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E85E09A9-DC1D-4945-8EB4-8D10B4C282E4}"/>
              </a:ext>
            </a:extLst>
          </p:cNvPr>
          <p:cNvSpPr/>
          <p:nvPr/>
        </p:nvSpPr>
        <p:spPr>
          <a:xfrm>
            <a:off x="2838761" y="1079311"/>
            <a:ext cx="7840710" cy="707886"/>
          </a:xfrm>
          <a:prstGeom prst="rect">
            <a:avLst/>
          </a:prstGeom>
        </p:spPr>
        <p:txBody>
          <a:bodyPr wrap="square">
            <a:spAutoFit/>
          </a:bodyPr>
          <a:lstStyle/>
          <a:p>
            <a:r>
              <a:rPr lang="en-GB" sz="4000" dirty="0"/>
              <a:t>Planning for a green recovery</a:t>
            </a:r>
          </a:p>
        </p:txBody>
      </p:sp>
      <p:graphicFrame>
        <p:nvGraphicFramePr>
          <p:cNvPr id="3" name="Table 4">
            <a:extLst>
              <a:ext uri="{FF2B5EF4-FFF2-40B4-BE49-F238E27FC236}">
                <a16:creationId xmlns:a16="http://schemas.microsoft.com/office/drawing/2014/main" id="{FAE32C97-D60F-4FF1-85B6-6413DB19C692}"/>
              </a:ext>
            </a:extLst>
          </p:cNvPr>
          <p:cNvGraphicFramePr>
            <a:graphicFrameLocks noGrp="1"/>
          </p:cNvGraphicFramePr>
          <p:nvPr>
            <p:extLst>
              <p:ext uri="{D42A27DB-BD31-4B8C-83A1-F6EECF244321}">
                <p14:modId xmlns:p14="http://schemas.microsoft.com/office/powerpoint/2010/main" val="1768841160"/>
              </p:ext>
            </p:extLst>
          </p:nvPr>
        </p:nvGraphicFramePr>
        <p:xfrm>
          <a:off x="5520864" y="3014081"/>
          <a:ext cx="5734472" cy="1828800"/>
        </p:xfrm>
        <a:graphic>
          <a:graphicData uri="http://schemas.openxmlformats.org/drawingml/2006/table">
            <a:tbl>
              <a:tblPr firstRow="1" bandRow="1">
                <a:tableStyleId>{5C22544A-7EE6-4342-B048-85BDC9FD1C3A}</a:tableStyleId>
              </a:tblPr>
              <a:tblGrid>
                <a:gridCol w="2867236">
                  <a:extLst>
                    <a:ext uri="{9D8B030D-6E8A-4147-A177-3AD203B41FA5}">
                      <a16:colId xmlns:a16="http://schemas.microsoft.com/office/drawing/2014/main" val="1324881669"/>
                    </a:ext>
                  </a:extLst>
                </a:gridCol>
                <a:gridCol w="2867236">
                  <a:extLst>
                    <a:ext uri="{9D8B030D-6E8A-4147-A177-3AD203B41FA5}">
                      <a16:colId xmlns:a16="http://schemas.microsoft.com/office/drawing/2014/main" val="2080197976"/>
                    </a:ext>
                  </a:extLst>
                </a:gridCol>
              </a:tblGrid>
              <a:tr h="231403">
                <a:tc>
                  <a:txBody>
                    <a:bodyPr/>
                    <a:lstStyle/>
                    <a:p>
                      <a:r>
                        <a:rPr lang="en-GB" dirty="0">
                          <a:solidFill>
                            <a:schemeClr val="tx1"/>
                          </a:solidFill>
                        </a:rPr>
                        <a:t>Housing</a:t>
                      </a:r>
                    </a:p>
                  </a:txBody>
                  <a:tcPr>
                    <a:solidFill>
                      <a:schemeClr val="accent6">
                        <a:lumMod val="20000"/>
                        <a:lumOff val="80000"/>
                      </a:schemeClr>
                    </a:solidFill>
                  </a:tcPr>
                </a:tc>
                <a:tc>
                  <a:txBody>
                    <a:bodyPr/>
                    <a:lstStyle/>
                    <a:p>
                      <a:r>
                        <a:rPr lang="en-GB" dirty="0">
                          <a:solidFill>
                            <a:schemeClr val="tx1"/>
                          </a:solidFill>
                        </a:rPr>
                        <a:t>Work </a:t>
                      </a:r>
                    </a:p>
                  </a:txBody>
                  <a:tcPr>
                    <a:solidFill>
                      <a:schemeClr val="accent6">
                        <a:lumMod val="20000"/>
                        <a:lumOff val="80000"/>
                      </a:schemeClr>
                    </a:solidFill>
                  </a:tcPr>
                </a:tc>
                <a:extLst>
                  <a:ext uri="{0D108BD9-81ED-4DB2-BD59-A6C34878D82A}">
                    <a16:rowId xmlns:a16="http://schemas.microsoft.com/office/drawing/2014/main" val="872195739"/>
                  </a:ext>
                </a:extLst>
              </a:tr>
              <a:tr h="231403">
                <a:tc>
                  <a:txBody>
                    <a:bodyPr/>
                    <a:lstStyle/>
                    <a:p>
                      <a:r>
                        <a:rPr lang="en-GB" b="1" dirty="0"/>
                        <a:t>Transport</a:t>
                      </a:r>
                    </a:p>
                  </a:txBody>
                  <a:tcPr>
                    <a:solidFill>
                      <a:schemeClr val="accent6">
                        <a:lumMod val="20000"/>
                        <a:lumOff val="80000"/>
                      </a:schemeClr>
                    </a:solidFill>
                  </a:tcPr>
                </a:tc>
                <a:tc>
                  <a:txBody>
                    <a:bodyPr/>
                    <a:lstStyle/>
                    <a:p>
                      <a:r>
                        <a:rPr lang="en-GB" b="1" dirty="0"/>
                        <a:t>Daily Habitats </a:t>
                      </a:r>
                    </a:p>
                  </a:txBody>
                  <a:tcPr>
                    <a:solidFill>
                      <a:schemeClr val="accent6">
                        <a:lumMod val="20000"/>
                        <a:lumOff val="80000"/>
                      </a:schemeClr>
                    </a:solidFill>
                  </a:tcPr>
                </a:tc>
                <a:extLst>
                  <a:ext uri="{0D108BD9-81ED-4DB2-BD59-A6C34878D82A}">
                    <a16:rowId xmlns:a16="http://schemas.microsoft.com/office/drawing/2014/main" val="2274777754"/>
                  </a:ext>
                </a:extLst>
              </a:tr>
              <a:tr h="231403">
                <a:tc>
                  <a:txBody>
                    <a:bodyPr/>
                    <a:lstStyle/>
                    <a:p>
                      <a:r>
                        <a:rPr lang="en-GB" b="1" dirty="0"/>
                        <a:t>Fashion</a:t>
                      </a:r>
                      <a:r>
                        <a:rPr lang="en-GB" dirty="0"/>
                        <a:t> </a:t>
                      </a:r>
                    </a:p>
                  </a:txBody>
                  <a:tcPr>
                    <a:solidFill>
                      <a:schemeClr val="accent6">
                        <a:lumMod val="20000"/>
                        <a:lumOff val="80000"/>
                      </a:schemeClr>
                    </a:solidFill>
                  </a:tcPr>
                </a:tc>
                <a:tc>
                  <a:txBody>
                    <a:bodyPr/>
                    <a:lstStyle/>
                    <a:p>
                      <a:r>
                        <a:rPr lang="en-GB" dirty="0"/>
                        <a:t>Food choices </a:t>
                      </a:r>
                    </a:p>
                  </a:txBody>
                  <a:tcPr>
                    <a:solidFill>
                      <a:schemeClr val="accent6">
                        <a:lumMod val="20000"/>
                        <a:lumOff val="80000"/>
                      </a:schemeClr>
                    </a:solidFill>
                  </a:tcPr>
                </a:tc>
                <a:extLst>
                  <a:ext uri="{0D108BD9-81ED-4DB2-BD59-A6C34878D82A}">
                    <a16:rowId xmlns:a16="http://schemas.microsoft.com/office/drawing/2014/main" val="4245666542"/>
                  </a:ext>
                </a:extLst>
              </a:tr>
              <a:tr h="231403">
                <a:tc>
                  <a:txBody>
                    <a:bodyPr/>
                    <a:lstStyle/>
                    <a:p>
                      <a:r>
                        <a:rPr lang="en-GB" b="1" dirty="0"/>
                        <a:t>Travel </a:t>
                      </a:r>
                    </a:p>
                  </a:txBody>
                  <a:tcPr>
                    <a:solidFill>
                      <a:schemeClr val="accent6">
                        <a:lumMod val="20000"/>
                        <a:lumOff val="80000"/>
                      </a:schemeClr>
                    </a:solidFill>
                  </a:tcPr>
                </a:tc>
                <a:tc>
                  <a:txBody>
                    <a:bodyPr/>
                    <a:lstStyle/>
                    <a:p>
                      <a:r>
                        <a:rPr lang="en-GB" b="1" dirty="0"/>
                        <a:t>Rubbish</a:t>
                      </a:r>
                      <a:r>
                        <a:rPr lang="en-GB" dirty="0"/>
                        <a:t> </a:t>
                      </a:r>
                    </a:p>
                  </a:txBody>
                  <a:tcPr>
                    <a:solidFill>
                      <a:schemeClr val="accent6">
                        <a:lumMod val="20000"/>
                        <a:lumOff val="80000"/>
                      </a:schemeClr>
                    </a:solidFill>
                  </a:tcPr>
                </a:tc>
                <a:extLst>
                  <a:ext uri="{0D108BD9-81ED-4DB2-BD59-A6C34878D82A}">
                    <a16:rowId xmlns:a16="http://schemas.microsoft.com/office/drawing/2014/main" val="1236428721"/>
                  </a:ext>
                </a:extLst>
              </a:tr>
              <a:tr h="231403">
                <a:tc>
                  <a:txBody>
                    <a:bodyPr/>
                    <a:lstStyle/>
                    <a:p>
                      <a:r>
                        <a:rPr lang="en-GB" b="1" dirty="0"/>
                        <a:t>consumption</a:t>
                      </a:r>
                    </a:p>
                  </a:txBody>
                  <a:tcPr>
                    <a:solidFill>
                      <a:schemeClr val="accent6">
                        <a:lumMod val="20000"/>
                        <a:lumOff val="80000"/>
                      </a:schemeClr>
                    </a:solidFill>
                  </a:tcPr>
                </a:tc>
                <a:tc>
                  <a:txBody>
                    <a:bodyPr/>
                    <a:lstStyle/>
                    <a:p>
                      <a:r>
                        <a:rPr lang="en-GB" b="1" dirty="0"/>
                        <a:t>Heating </a:t>
                      </a:r>
                    </a:p>
                  </a:txBody>
                  <a:tcPr>
                    <a:solidFill>
                      <a:schemeClr val="accent6">
                        <a:lumMod val="20000"/>
                        <a:lumOff val="80000"/>
                      </a:schemeClr>
                    </a:solidFill>
                  </a:tcPr>
                </a:tc>
                <a:extLst>
                  <a:ext uri="{0D108BD9-81ED-4DB2-BD59-A6C34878D82A}">
                    <a16:rowId xmlns:a16="http://schemas.microsoft.com/office/drawing/2014/main" val="8019360"/>
                  </a:ext>
                </a:extLst>
              </a:tr>
            </a:tbl>
          </a:graphicData>
        </a:graphic>
      </p:graphicFrame>
      <p:pic>
        <p:nvPicPr>
          <p:cNvPr id="6" name="Picture 5">
            <a:extLst>
              <a:ext uri="{FF2B5EF4-FFF2-40B4-BE49-F238E27FC236}">
                <a16:creationId xmlns:a16="http://schemas.microsoft.com/office/drawing/2014/main" id="{DEAB9EA2-74DB-4761-BB32-DCC8CDF8BA86}"/>
              </a:ext>
            </a:extLst>
          </p:cNvPr>
          <p:cNvPicPr>
            <a:picLocks noChangeAspect="1"/>
          </p:cNvPicPr>
          <p:nvPr/>
        </p:nvPicPr>
        <p:blipFill>
          <a:blip r:embed="rId4"/>
          <a:stretch>
            <a:fillRect/>
          </a:stretch>
        </p:blipFill>
        <p:spPr>
          <a:xfrm>
            <a:off x="622214" y="2330072"/>
            <a:ext cx="3953198" cy="2964898"/>
          </a:xfrm>
          <a:prstGeom prst="rect">
            <a:avLst/>
          </a:prstGeom>
        </p:spPr>
      </p:pic>
      <p:sp>
        <p:nvSpPr>
          <p:cNvPr id="7" name="Rectangle 6">
            <a:extLst>
              <a:ext uri="{FF2B5EF4-FFF2-40B4-BE49-F238E27FC236}">
                <a16:creationId xmlns:a16="http://schemas.microsoft.com/office/drawing/2014/main" id="{C171C7D2-4760-4260-8E6C-894BB3EAE8A4}"/>
              </a:ext>
            </a:extLst>
          </p:cNvPr>
          <p:cNvSpPr/>
          <p:nvPr/>
        </p:nvSpPr>
        <p:spPr>
          <a:xfrm>
            <a:off x="5346439" y="5294970"/>
            <a:ext cx="5734471"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Each group will display their plan on a large piece of flip chart paper so everyone can see all the ideas.</a:t>
            </a:r>
          </a:p>
        </p:txBody>
      </p:sp>
    </p:spTree>
    <p:extLst>
      <p:ext uri="{BB962C8B-B14F-4D97-AF65-F5344CB8AC3E}">
        <p14:creationId xmlns:p14="http://schemas.microsoft.com/office/powerpoint/2010/main" val="1389976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875301" y="2125055"/>
            <a:ext cx="5817576" cy="3413233"/>
          </a:xfrm>
          <a:prstGeom prst="rect">
            <a:avLst/>
          </a:prstGeom>
          <a:noFill/>
          <a:ln>
            <a:noFill/>
          </a:ln>
        </p:spPr>
        <p:txBody>
          <a:bodyPr spcFirstLastPara="1" wrap="square" lIns="82939" tIns="82939" rIns="82939" bIns="82939" anchor="t" anchorCtr="0">
            <a:noAutofit/>
          </a:bodyPr>
          <a:lstStyle/>
          <a:p>
            <a:pPr algn="ctr"/>
            <a:r>
              <a:rPr lang="en-GB" sz="2000" i="1" dirty="0">
                <a:solidFill>
                  <a:schemeClr val="accent6">
                    <a:lumMod val="50000"/>
                  </a:schemeClr>
                </a:solidFill>
                <a:latin typeface="Raleway" panose="020B0604020202020204"/>
              </a:rPr>
              <a:t>Is this a moment to rethink how we live on the planet as a result of the global pandemic?  How do you think we should move forward?</a:t>
            </a:r>
          </a:p>
          <a:p>
            <a:pPr algn="ctr"/>
            <a:endParaRPr lang="en-GB" sz="2000" i="1" dirty="0">
              <a:solidFill>
                <a:schemeClr val="accent6">
                  <a:lumMod val="50000"/>
                </a:schemeClr>
              </a:solidFill>
              <a:latin typeface="Raleway" panose="020B0604020202020204"/>
            </a:endParaRPr>
          </a:p>
          <a:p>
            <a:pPr algn="ctr"/>
            <a:r>
              <a:rPr lang="en-GB" sz="2000" b="1" i="1" u="sng" dirty="0">
                <a:solidFill>
                  <a:schemeClr val="accent6">
                    <a:lumMod val="50000"/>
                  </a:schemeClr>
                </a:solidFill>
                <a:latin typeface="Raleway" panose="020B0604020202020204"/>
              </a:rPr>
              <a:t>Please walk around and look at your classes recovery plan.</a:t>
            </a:r>
          </a:p>
          <a:p>
            <a:pPr algn="ctr"/>
            <a:r>
              <a:rPr lang="en-GB" sz="2000" i="1" dirty="0">
                <a:solidFill>
                  <a:schemeClr val="accent6">
                    <a:lumMod val="50000"/>
                  </a:schemeClr>
                </a:solidFill>
                <a:latin typeface="Raleway" panose="020B0604020202020204"/>
              </a:rPr>
              <a:t>Pick one idea that you really like and write it on a post it note- these will form the basis of a shared class plan  </a:t>
            </a:r>
          </a:p>
        </p:txBody>
      </p:sp>
      <p:sp>
        <p:nvSpPr>
          <p:cNvPr id="120" name="Google Shape;120;p16"/>
          <p:cNvSpPr txBox="1"/>
          <p:nvPr/>
        </p:nvSpPr>
        <p:spPr>
          <a:xfrm>
            <a:off x="194155" y="155116"/>
            <a:ext cx="5002996"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0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000" dirty="0">
                <a:solidFill>
                  <a:schemeClr val="accent6">
                    <a:lumMod val="50000"/>
                  </a:schemeClr>
                </a:solidFill>
                <a:latin typeface="Raleway" panose="020B0604020202020204"/>
                <a:ea typeface="Prompt"/>
                <a:cs typeface="Prompt"/>
                <a:sym typeface="Prompt"/>
              </a:rPr>
              <a:t>‘</a:t>
            </a:r>
            <a:r>
              <a:rPr lang="en-GB" sz="1000" dirty="0">
                <a:solidFill>
                  <a:schemeClr val="accent6">
                    <a:lumMod val="50000"/>
                  </a:schemeClr>
                </a:solidFill>
                <a:latin typeface="Raleway" panose="020B0604020202020204"/>
              </a:rPr>
              <a:t>Build Back Better’- A Global Response to </a:t>
            </a:r>
            <a:r>
              <a:rPr lang="en-GB" sz="1000" dirty="0" err="1">
                <a:solidFill>
                  <a:schemeClr val="accent6">
                    <a:lumMod val="50000"/>
                  </a:schemeClr>
                </a:solidFill>
                <a:latin typeface="Raleway" panose="020B0604020202020204"/>
              </a:rPr>
              <a:t>Covid</a:t>
            </a:r>
            <a:r>
              <a:rPr lang="en-GB" sz="10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E85E09A9-DC1D-4945-8EB4-8D10B4C282E4}"/>
              </a:ext>
            </a:extLst>
          </p:cNvPr>
          <p:cNvSpPr/>
          <p:nvPr/>
        </p:nvSpPr>
        <p:spPr>
          <a:xfrm>
            <a:off x="485192" y="1273992"/>
            <a:ext cx="10194279" cy="707886"/>
          </a:xfrm>
          <a:prstGeom prst="rect">
            <a:avLst/>
          </a:prstGeom>
        </p:spPr>
        <p:txBody>
          <a:bodyPr wrap="square">
            <a:spAutoFit/>
          </a:bodyPr>
          <a:lstStyle/>
          <a:p>
            <a:r>
              <a:rPr lang="en-GB" sz="4000" dirty="0"/>
              <a:t>Reflection Planning for a green recovery</a:t>
            </a:r>
          </a:p>
        </p:txBody>
      </p:sp>
      <p:pic>
        <p:nvPicPr>
          <p:cNvPr id="4" name="Picture 3">
            <a:extLst>
              <a:ext uri="{FF2B5EF4-FFF2-40B4-BE49-F238E27FC236}">
                <a16:creationId xmlns:a16="http://schemas.microsoft.com/office/drawing/2014/main" id="{02FD3CBF-00D5-4C07-8AAF-E79A08970AAE}"/>
              </a:ext>
            </a:extLst>
          </p:cNvPr>
          <p:cNvPicPr>
            <a:picLocks noChangeAspect="1"/>
          </p:cNvPicPr>
          <p:nvPr/>
        </p:nvPicPr>
        <p:blipFill>
          <a:blip r:embed="rId4"/>
          <a:stretch>
            <a:fillRect/>
          </a:stretch>
        </p:blipFill>
        <p:spPr>
          <a:xfrm>
            <a:off x="7757723" y="2088739"/>
            <a:ext cx="3114675" cy="1466850"/>
          </a:xfrm>
          <a:prstGeom prst="rect">
            <a:avLst/>
          </a:prstGeom>
        </p:spPr>
      </p:pic>
      <p:pic>
        <p:nvPicPr>
          <p:cNvPr id="5" name="Picture 4">
            <a:extLst>
              <a:ext uri="{FF2B5EF4-FFF2-40B4-BE49-F238E27FC236}">
                <a16:creationId xmlns:a16="http://schemas.microsoft.com/office/drawing/2014/main" id="{68EDC342-766D-4AEB-990C-BC07718C90FF}"/>
              </a:ext>
            </a:extLst>
          </p:cNvPr>
          <p:cNvPicPr>
            <a:picLocks noChangeAspect="1"/>
          </p:cNvPicPr>
          <p:nvPr/>
        </p:nvPicPr>
        <p:blipFill>
          <a:blip r:embed="rId5"/>
          <a:stretch>
            <a:fillRect/>
          </a:stretch>
        </p:blipFill>
        <p:spPr>
          <a:xfrm>
            <a:off x="8393955" y="3947157"/>
            <a:ext cx="2028825" cy="2257425"/>
          </a:xfrm>
          <a:prstGeom prst="rect">
            <a:avLst/>
          </a:prstGeom>
        </p:spPr>
      </p:pic>
    </p:spTree>
    <p:extLst>
      <p:ext uri="{BB962C8B-B14F-4D97-AF65-F5344CB8AC3E}">
        <p14:creationId xmlns:p14="http://schemas.microsoft.com/office/powerpoint/2010/main" val="3110255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85750" y="124640"/>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0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000" dirty="0">
                <a:solidFill>
                  <a:schemeClr val="accent6">
                    <a:lumMod val="50000"/>
                  </a:schemeClr>
                </a:solidFill>
                <a:latin typeface="Raleway" panose="020B0604020202020204"/>
                <a:ea typeface="Prompt"/>
                <a:cs typeface="Prompt"/>
                <a:sym typeface="Prompt"/>
              </a:rPr>
              <a:t>‘</a:t>
            </a:r>
            <a:r>
              <a:rPr lang="en-GB" sz="1000" dirty="0">
                <a:solidFill>
                  <a:schemeClr val="accent6">
                    <a:lumMod val="50000"/>
                  </a:schemeClr>
                </a:solidFill>
                <a:latin typeface="Raleway" panose="020B0604020202020204"/>
              </a:rPr>
              <a:t>Build Back Better’- A Global Response to </a:t>
            </a:r>
            <a:r>
              <a:rPr lang="en-GB" sz="1000" dirty="0" err="1">
                <a:solidFill>
                  <a:schemeClr val="accent6">
                    <a:lumMod val="50000"/>
                  </a:schemeClr>
                </a:solidFill>
                <a:latin typeface="Raleway" panose="020B0604020202020204"/>
              </a:rPr>
              <a:t>Covid</a:t>
            </a:r>
            <a:r>
              <a:rPr lang="en-GB" sz="10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170011F3-BDB4-46D3-B02A-3FA82C0BBC96}"/>
              </a:ext>
            </a:extLst>
          </p:cNvPr>
          <p:cNvSpPr/>
          <p:nvPr/>
        </p:nvSpPr>
        <p:spPr>
          <a:xfrm>
            <a:off x="1101011" y="1950098"/>
            <a:ext cx="5990253"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Additional Resources</a:t>
            </a:r>
          </a:p>
        </p:txBody>
      </p:sp>
    </p:spTree>
    <p:extLst>
      <p:ext uri="{BB962C8B-B14F-4D97-AF65-F5344CB8AC3E}">
        <p14:creationId xmlns:p14="http://schemas.microsoft.com/office/powerpoint/2010/main" val="82184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2" name="Picture 1">
            <a:extLst>
              <a:ext uri="{FF2B5EF4-FFF2-40B4-BE49-F238E27FC236}">
                <a16:creationId xmlns:a16="http://schemas.microsoft.com/office/drawing/2014/main" id="{BC00BBEE-6589-4301-B790-79AD8A5717DB}"/>
              </a:ext>
            </a:extLst>
          </p:cNvPr>
          <p:cNvPicPr>
            <a:picLocks noChangeAspect="1"/>
          </p:cNvPicPr>
          <p:nvPr/>
        </p:nvPicPr>
        <p:blipFill>
          <a:blip r:embed="rId5"/>
          <a:stretch>
            <a:fillRect/>
          </a:stretch>
        </p:blipFill>
        <p:spPr>
          <a:xfrm>
            <a:off x="452021" y="1206696"/>
            <a:ext cx="5943600" cy="4495800"/>
          </a:xfrm>
          <a:prstGeom prst="rect">
            <a:avLst/>
          </a:prstGeom>
        </p:spPr>
      </p:pic>
      <p:pic>
        <p:nvPicPr>
          <p:cNvPr id="6" name="Picture 5">
            <a:extLst>
              <a:ext uri="{FF2B5EF4-FFF2-40B4-BE49-F238E27FC236}">
                <a16:creationId xmlns:a16="http://schemas.microsoft.com/office/drawing/2014/main" id="{E798A6F1-1F46-4942-8342-C8B0F856A539}"/>
              </a:ext>
            </a:extLst>
          </p:cNvPr>
          <p:cNvPicPr>
            <a:picLocks noChangeAspect="1"/>
          </p:cNvPicPr>
          <p:nvPr/>
        </p:nvPicPr>
        <p:blipFill>
          <a:blip r:embed="rId6"/>
          <a:stretch>
            <a:fillRect/>
          </a:stretch>
        </p:blipFill>
        <p:spPr>
          <a:xfrm>
            <a:off x="7146524" y="1341096"/>
            <a:ext cx="4709660" cy="2649184"/>
          </a:xfrm>
          <a:prstGeom prst="rect">
            <a:avLst/>
          </a:prstGeom>
        </p:spPr>
      </p:pic>
      <p:sp>
        <p:nvSpPr>
          <p:cNvPr id="7" name="Rectangle: Rounded Corners 6">
            <a:extLst>
              <a:ext uri="{FF2B5EF4-FFF2-40B4-BE49-F238E27FC236}">
                <a16:creationId xmlns:a16="http://schemas.microsoft.com/office/drawing/2014/main" id="{F773C082-8127-441E-8B60-FD0F3AB4DD1D}"/>
              </a:ext>
            </a:extLst>
          </p:cNvPr>
          <p:cNvSpPr/>
          <p:nvPr/>
        </p:nvSpPr>
        <p:spPr>
          <a:xfrm>
            <a:off x="194155" y="5245106"/>
            <a:ext cx="949911" cy="391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NASA</a:t>
            </a:r>
          </a:p>
        </p:txBody>
      </p:sp>
      <p:sp>
        <p:nvSpPr>
          <p:cNvPr id="15" name="Rectangle: Rounded Corners 14">
            <a:extLst>
              <a:ext uri="{FF2B5EF4-FFF2-40B4-BE49-F238E27FC236}">
                <a16:creationId xmlns:a16="http://schemas.microsoft.com/office/drawing/2014/main" id="{6FAEB4C7-00EC-413A-B15D-DA26FA306C20}"/>
              </a:ext>
            </a:extLst>
          </p:cNvPr>
          <p:cNvSpPr/>
          <p:nvPr/>
        </p:nvSpPr>
        <p:spPr>
          <a:xfrm>
            <a:off x="10790068" y="4220223"/>
            <a:ext cx="949911" cy="391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ESA</a:t>
            </a:r>
          </a:p>
        </p:txBody>
      </p:sp>
      <p:sp>
        <p:nvSpPr>
          <p:cNvPr id="8" name="Rectangle 7">
            <a:extLst>
              <a:ext uri="{FF2B5EF4-FFF2-40B4-BE49-F238E27FC236}">
                <a16:creationId xmlns:a16="http://schemas.microsoft.com/office/drawing/2014/main" id="{3B953D61-96CC-494A-992E-739562E6EE6B}"/>
              </a:ext>
            </a:extLst>
          </p:cNvPr>
          <p:cNvSpPr/>
          <p:nvPr/>
        </p:nvSpPr>
        <p:spPr>
          <a:xfrm>
            <a:off x="7051124" y="3954296"/>
            <a:ext cx="4427703" cy="461665"/>
          </a:xfrm>
          <a:prstGeom prst="rect">
            <a:avLst/>
          </a:prstGeom>
        </p:spPr>
        <p:txBody>
          <a:bodyPr wrap="square">
            <a:spAutoFit/>
          </a:bodyPr>
          <a:lstStyle/>
          <a:p>
            <a:r>
              <a:rPr lang="en-GB" sz="1200" dirty="0">
                <a:latin typeface="Helmet"/>
              </a:rPr>
              <a:t>A European Space Agency satellite image showing levels of nitrogen dioxide over Italy</a:t>
            </a:r>
            <a:endParaRPr lang="en-GB" sz="1200" dirty="0"/>
          </a:p>
        </p:txBody>
      </p:sp>
    </p:spTree>
    <p:extLst>
      <p:ext uri="{BB962C8B-B14F-4D97-AF65-F5344CB8AC3E}">
        <p14:creationId xmlns:p14="http://schemas.microsoft.com/office/powerpoint/2010/main" val="2469417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9" name="TextBox 8">
            <a:extLst>
              <a:ext uri="{FF2B5EF4-FFF2-40B4-BE49-F238E27FC236}">
                <a16:creationId xmlns:a16="http://schemas.microsoft.com/office/drawing/2014/main" id="{5C47635F-2363-4679-AB59-5A06F14B9A50}"/>
              </a:ext>
            </a:extLst>
          </p:cNvPr>
          <p:cNvSpPr txBox="1"/>
          <p:nvPr/>
        </p:nvSpPr>
        <p:spPr>
          <a:xfrm>
            <a:off x="3048778" y="2967335"/>
            <a:ext cx="6097554" cy="923330"/>
          </a:xfrm>
          <a:prstGeom prst="rect">
            <a:avLst/>
          </a:prstGeom>
          <a:noFill/>
        </p:spPr>
        <p:txBody>
          <a:bodyPr wrap="square">
            <a:spAutoFit/>
          </a:bodyPr>
          <a:lstStyle/>
          <a:p>
            <a:r>
              <a:rPr lang="en-GB" dirty="0">
                <a:hlinkClick r:id="rId4"/>
              </a:rPr>
              <a:t>https://www.un.org/development/desa/en/news/sustainable/sdgs-still-offer-best-option-to-reduce-worst-impacts-of-covid-19.html</a:t>
            </a:r>
            <a:endParaRPr lang="en-GB" dirty="0"/>
          </a:p>
        </p:txBody>
      </p:sp>
    </p:spTree>
    <p:extLst>
      <p:ext uri="{BB962C8B-B14F-4D97-AF65-F5344CB8AC3E}">
        <p14:creationId xmlns:p14="http://schemas.microsoft.com/office/powerpoint/2010/main" val="2065464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64ED9631-00DC-4F22-A6EA-BB2580CD0AEE}"/>
              </a:ext>
            </a:extLst>
          </p:cNvPr>
          <p:cNvSpPr/>
          <p:nvPr/>
        </p:nvSpPr>
        <p:spPr>
          <a:xfrm>
            <a:off x="3048000" y="3105835"/>
            <a:ext cx="6096000" cy="646331"/>
          </a:xfrm>
          <a:prstGeom prst="rect">
            <a:avLst/>
          </a:prstGeom>
        </p:spPr>
        <p:txBody>
          <a:bodyPr>
            <a:spAutoFit/>
          </a:bodyPr>
          <a:lstStyle/>
          <a:p>
            <a:r>
              <a:rPr lang="en-GB" dirty="0">
                <a:hlinkClick r:id="rId5"/>
              </a:rPr>
              <a:t>https://www.youtube.com/watch?time_continue=57&amp;v=60vDnOeAcoA&amp;feature=emb_logo</a:t>
            </a:r>
            <a:endParaRPr lang="en-GB" dirty="0"/>
          </a:p>
        </p:txBody>
      </p:sp>
      <p:sp>
        <p:nvSpPr>
          <p:cNvPr id="3" name="Rectangle 2">
            <a:extLst>
              <a:ext uri="{FF2B5EF4-FFF2-40B4-BE49-F238E27FC236}">
                <a16:creationId xmlns:a16="http://schemas.microsoft.com/office/drawing/2014/main" id="{30CA0F93-A689-4E08-907B-619A1464C2CF}"/>
              </a:ext>
            </a:extLst>
          </p:cNvPr>
          <p:cNvSpPr/>
          <p:nvPr/>
        </p:nvSpPr>
        <p:spPr>
          <a:xfrm>
            <a:off x="1305017" y="1865934"/>
            <a:ext cx="7764516" cy="369332"/>
          </a:xfrm>
          <a:prstGeom prst="rect">
            <a:avLst/>
          </a:prstGeom>
        </p:spPr>
        <p:txBody>
          <a:bodyPr wrap="square">
            <a:spAutoFit/>
          </a:bodyPr>
          <a:lstStyle/>
          <a:p>
            <a:r>
              <a:rPr lang="en-GB" dirty="0">
                <a:solidFill>
                  <a:srgbClr val="767676"/>
                </a:solidFill>
                <a:latin typeface="Guardian Text Sans Web"/>
              </a:rPr>
              <a:t>'</a:t>
            </a:r>
            <a:r>
              <a:rPr lang="en-GB" dirty="0" err="1">
                <a:solidFill>
                  <a:srgbClr val="767676"/>
                </a:solidFill>
                <a:latin typeface="Guardian Text Sans Web"/>
              </a:rPr>
              <a:t>Covid</a:t>
            </a:r>
            <a:r>
              <a:rPr lang="en-GB" dirty="0">
                <a:solidFill>
                  <a:srgbClr val="767676"/>
                </a:solidFill>
                <a:latin typeface="Guardian Text Sans Web"/>
              </a:rPr>
              <a:t> waste': disposable masks and latex gloves turn up on seabed – video</a:t>
            </a:r>
            <a:endParaRPr lang="en-GB" dirty="0"/>
          </a:p>
        </p:txBody>
      </p:sp>
    </p:spTree>
    <p:extLst>
      <p:ext uri="{BB962C8B-B14F-4D97-AF65-F5344CB8AC3E}">
        <p14:creationId xmlns:p14="http://schemas.microsoft.com/office/powerpoint/2010/main" val="2133544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5786-0767-44B6-97A9-34F25039B59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D45607-4EEB-4FEB-9B04-78D659FB9887}"/>
              </a:ext>
            </a:extLst>
          </p:cNvPr>
          <p:cNvSpPr>
            <a:spLocks noGrp="1"/>
          </p:cNvSpPr>
          <p:nvPr>
            <p:ph idx="1"/>
          </p:nvPr>
        </p:nvSpPr>
        <p:spPr/>
        <p:txBody>
          <a:bodyPr/>
          <a:lstStyle/>
          <a:p>
            <a:r>
              <a:rPr lang="en-GB" dirty="0">
                <a:hlinkClick r:id="rId2"/>
              </a:rPr>
              <a:t>https://www.independent.co.uk/environment/coronavirus-lockdown-pollution-earth-day-climate-change-india-italy-us-a9477801.html</a:t>
            </a:r>
            <a:endParaRPr lang="en-GB" dirty="0"/>
          </a:p>
          <a:p>
            <a:endParaRPr lang="en-GB" dirty="0"/>
          </a:p>
          <a:p>
            <a:endParaRPr lang="en-GB" dirty="0"/>
          </a:p>
          <a:p>
            <a:r>
              <a:rPr lang="en-GB" dirty="0"/>
              <a:t>Pollution images</a:t>
            </a:r>
          </a:p>
        </p:txBody>
      </p:sp>
    </p:spTree>
    <p:extLst>
      <p:ext uri="{BB962C8B-B14F-4D97-AF65-F5344CB8AC3E}">
        <p14:creationId xmlns:p14="http://schemas.microsoft.com/office/powerpoint/2010/main" val="2908670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194155" y="193733"/>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endParaRPr sz="1270" dirty="0">
              <a:solidFill>
                <a:srgbClr val="48792F"/>
              </a:solidFill>
              <a:latin typeface="Arial"/>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6" name="Picture 5">
            <a:extLst>
              <a:ext uri="{FF2B5EF4-FFF2-40B4-BE49-F238E27FC236}">
                <a16:creationId xmlns:a16="http://schemas.microsoft.com/office/drawing/2014/main" id="{AC6257B9-D19B-4A0A-A206-9B727CFF963C}"/>
              </a:ext>
            </a:extLst>
          </p:cNvPr>
          <p:cNvPicPr>
            <a:picLocks noChangeAspect="1"/>
          </p:cNvPicPr>
          <p:nvPr/>
        </p:nvPicPr>
        <p:blipFill>
          <a:blip r:embed="rId5"/>
          <a:stretch>
            <a:fillRect/>
          </a:stretch>
        </p:blipFill>
        <p:spPr>
          <a:xfrm>
            <a:off x="8895424" y="2592904"/>
            <a:ext cx="2869209" cy="3827525"/>
          </a:xfrm>
          <a:prstGeom prst="rect">
            <a:avLst/>
          </a:prstGeom>
        </p:spPr>
      </p:pic>
      <p:pic>
        <p:nvPicPr>
          <p:cNvPr id="7" name="Picture 6">
            <a:extLst>
              <a:ext uri="{FF2B5EF4-FFF2-40B4-BE49-F238E27FC236}">
                <a16:creationId xmlns:a16="http://schemas.microsoft.com/office/drawing/2014/main" id="{8E3555F5-1110-4A9F-A073-D1CFDE940D67}"/>
              </a:ext>
            </a:extLst>
          </p:cNvPr>
          <p:cNvPicPr>
            <a:picLocks noChangeAspect="1"/>
          </p:cNvPicPr>
          <p:nvPr/>
        </p:nvPicPr>
        <p:blipFill>
          <a:blip r:embed="rId6"/>
          <a:stretch>
            <a:fillRect/>
          </a:stretch>
        </p:blipFill>
        <p:spPr>
          <a:xfrm>
            <a:off x="322912" y="1656705"/>
            <a:ext cx="4711951" cy="3275860"/>
          </a:xfrm>
          <a:prstGeom prst="rect">
            <a:avLst/>
          </a:prstGeom>
        </p:spPr>
      </p:pic>
      <p:pic>
        <p:nvPicPr>
          <p:cNvPr id="8" name="Picture 7">
            <a:extLst>
              <a:ext uri="{FF2B5EF4-FFF2-40B4-BE49-F238E27FC236}">
                <a16:creationId xmlns:a16="http://schemas.microsoft.com/office/drawing/2014/main" id="{3B14349A-0430-4539-91D2-F42554953BFD}"/>
              </a:ext>
            </a:extLst>
          </p:cNvPr>
          <p:cNvPicPr>
            <a:picLocks noChangeAspect="1"/>
          </p:cNvPicPr>
          <p:nvPr/>
        </p:nvPicPr>
        <p:blipFill>
          <a:blip r:embed="rId7"/>
          <a:stretch>
            <a:fillRect/>
          </a:stretch>
        </p:blipFill>
        <p:spPr>
          <a:xfrm>
            <a:off x="3641151" y="2658385"/>
            <a:ext cx="5090671" cy="3696562"/>
          </a:xfrm>
          <a:prstGeom prst="rect">
            <a:avLst/>
          </a:prstGeom>
        </p:spPr>
      </p:pic>
    </p:spTree>
    <p:extLst>
      <p:ext uri="{BB962C8B-B14F-4D97-AF65-F5344CB8AC3E}">
        <p14:creationId xmlns:p14="http://schemas.microsoft.com/office/powerpoint/2010/main" val="248871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6" name="Google Shape;116;p16"/>
          <p:cNvSpPr txBox="1"/>
          <p:nvPr/>
        </p:nvSpPr>
        <p:spPr>
          <a:xfrm>
            <a:off x="1903371" y="1798144"/>
            <a:ext cx="4741205" cy="341826"/>
          </a:xfrm>
          <a:prstGeom prst="rect">
            <a:avLst/>
          </a:prstGeom>
          <a:noFill/>
          <a:ln>
            <a:noFill/>
          </a:ln>
        </p:spPr>
        <p:txBody>
          <a:bodyPr spcFirstLastPara="1" wrap="square" lIns="82939" tIns="82939" rIns="82939" bIns="82939" anchor="t" anchorCtr="0">
            <a:noAutofit/>
          </a:bodyPr>
          <a:lstStyle/>
          <a:p>
            <a:pPr>
              <a:buClr>
                <a:srgbClr val="000000"/>
              </a:buClr>
              <a:buSzPts val="1100"/>
            </a:pPr>
            <a:r>
              <a:rPr lang="it" sz="1633" b="1" dirty="0">
                <a:solidFill>
                  <a:srgbClr val="48792F"/>
                </a:solidFill>
                <a:latin typeface="Prompt"/>
                <a:ea typeface="Prompt"/>
                <a:cs typeface="Prompt"/>
                <a:sym typeface="Prompt"/>
              </a:rPr>
              <a:t>COMMENTS &amp; NOTES ON REALIZATION</a:t>
            </a:r>
            <a:endParaRPr sz="1633" b="1" dirty="0">
              <a:solidFill>
                <a:srgbClr val="48792F"/>
              </a:solidFill>
              <a:latin typeface="Prompt"/>
              <a:ea typeface="Prompt"/>
              <a:cs typeface="Prompt"/>
              <a:sym typeface="Prompt"/>
            </a:endParaRPr>
          </a:p>
          <a:p>
            <a:pPr>
              <a:buClr>
                <a:srgbClr val="000000"/>
              </a:buClr>
              <a:buSzPts val="1400"/>
            </a:pPr>
            <a:endParaRPr sz="1270" b="1" dirty="0">
              <a:solidFill>
                <a:srgbClr val="3174BA"/>
              </a:solidFill>
              <a:latin typeface="Prompt"/>
              <a:ea typeface="Prompt"/>
              <a:cs typeface="Prompt"/>
              <a:sym typeface="Prompt"/>
            </a:endParaRPr>
          </a:p>
        </p:txBody>
      </p:sp>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51853" y="201141"/>
            <a:ext cx="5430490"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124" name="Google Shape;124;p16"/>
          <p:cNvSpPr txBox="1"/>
          <p:nvPr/>
        </p:nvSpPr>
        <p:spPr>
          <a:xfrm>
            <a:off x="7886749" y="3052214"/>
            <a:ext cx="2553898" cy="3294703"/>
          </a:xfrm>
          <a:prstGeom prst="rect">
            <a:avLst/>
          </a:prstGeom>
          <a:noFill/>
          <a:ln>
            <a:noFill/>
          </a:ln>
        </p:spPr>
        <p:txBody>
          <a:bodyPr spcFirstLastPara="1" wrap="square" lIns="82939" tIns="82939" rIns="82939" bIns="82939" anchor="t" anchorCtr="0">
            <a:noAutofit/>
          </a:bodyPr>
          <a:lstStyle/>
          <a:p>
            <a:pPr algn="r"/>
            <a:endParaRPr sz="1633"/>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635313" y="922212"/>
            <a:ext cx="5897317" cy="46538"/>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28" name="Google Shape;128;p16"/>
          <p:cNvSpPr txBox="1"/>
          <p:nvPr/>
        </p:nvSpPr>
        <p:spPr>
          <a:xfrm>
            <a:off x="1670036" y="1381072"/>
            <a:ext cx="5817576" cy="1062219"/>
          </a:xfrm>
          <a:prstGeom prst="rect">
            <a:avLst/>
          </a:prstGeom>
          <a:noFill/>
          <a:ln>
            <a:noFill/>
          </a:ln>
        </p:spPr>
        <p:txBody>
          <a:bodyPr spcFirstLastPara="1" wrap="square" lIns="82939" tIns="82939" rIns="82939" bIns="82939" anchor="t" anchorCtr="0">
            <a:noAutofit/>
          </a:bodyPr>
          <a:lstStyle/>
          <a:p>
            <a:r>
              <a:rPr lang="en-GB" sz="1089" dirty="0"/>
              <a:t>	</a:t>
            </a:r>
          </a:p>
        </p:txBody>
      </p:sp>
      <p:sp>
        <p:nvSpPr>
          <p:cNvPr id="129" name="Google Shape;129;p16"/>
          <p:cNvSpPr txBox="1"/>
          <p:nvPr/>
        </p:nvSpPr>
        <p:spPr>
          <a:xfrm>
            <a:off x="1670036" y="2339166"/>
            <a:ext cx="5817576" cy="3294703"/>
          </a:xfrm>
          <a:prstGeom prst="rect">
            <a:avLst/>
          </a:prstGeom>
          <a:noFill/>
          <a:ln>
            <a:noFill/>
          </a:ln>
        </p:spPr>
        <p:txBody>
          <a:bodyPr spcFirstLastPara="1" wrap="square" lIns="82939" tIns="82939" rIns="82939" bIns="82939" anchor="t" anchorCtr="0">
            <a:noAutofit/>
          </a:bodyPr>
          <a:lstStyle/>
          <a:p>
            <a:r>
              <a:rPr lang="en-GB" sz="998" b="1" dirty="0">
                <a:latin typeface="Raleway"/>
              </a:rPr>
              <a:t>Links to PSHE curriculum </a:t>
            </a:r>
            <a:r>
              <a:rPr lang="en-GB" sz="998" dirty="0">
                <a:latin typeface="Raleway"/>
              </a:rPr>
              <a:t>: Living in the Wider World  Core theme 3 L1 </a:t>
            </a:r>
          </a:p>
          <a:p>
            <a:r>
              <a:rPr lang="en-GB" sz="998" b="1" dirty="0">
                <a:latin typeface="Raleway"/>
              </a:rPr>
              <a:t>Links to Citizenship </a:t>
            </a:r>
            <a:r>
              <a:rPr lang="en-GB" sz="998" dirty="0">
                <a:latin typeface="Raleway"/>
              </a:rPr>
              <a:t>:Pupils are equipped with the skills to think critically and debate political questions[ EG climate change] debate and evaluate viewpoints and present reasoned arguments . Show knowledge of the ways that citizens can work together to improve their communities , knowledge of forms of responsible action , </a:t>
            </a:r>
          </a:p>
          <a:p>
            <a:r>
              <a:rPr lang="en-GB" sz="998" dirty="0">
                <a:latin typeface="Raleway"/>
              </a:rPr>
              <a:t>knowledge of relations  with Europe, the Commonwealth, the UN and the wider world.  </a:t>
            </a:r>
          </a:p>
          <a:p>
            <a:endParaRPr lang="en-GB" sz="998" dirty="0">
              <a:latin typeface="Raleway"/>
            </a:endParaRPr>
          </a:p>
          <a:p>
            <a:endParaRPr lang="en-GB" sz="998" dirty="0">
              <a:latin typeface="Raleway"/>
            </a:endParaRPr>
          </a:p>
          <a:p>
            <a:endParaRPr lang="en-GB" sz="998" dirty="0">
              <a:latin typeface="Raleway"/>
            </a:endParaRPr>
          </a:p>
          <a:p>
            <a:r>
              <a:rPr lang="en-GB" sz="998" dirty="0">
                <a:latin typeface="Raleway"/>
              </a:rPr>
              <a:t> This lesson could be spread over more than 1 lesson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5" name="TextBox 14">
            <a:extLst>
              <a:ext uri="{FF2B5EF4-FFF2-40B4-BE49-F238E27FC236}">
                <a16:creationId xmlns:a16="http://schemas.microsoft.com/office/drawing/2014/main" id="{EF7ABD95-A74D-4A16-BEAA-12F9250F54BE}"/>
              </a:ext>
            </a:extLst>
          </p:cNvPr>
          <p:cNvSpPr txBox="1"/>
          <p:nvPr/>
        </p:nvSpPr>
        <p:spPr>
          <a:xfrm>
            <a:off x="194155" y="1653043"/>
            <a:ext cx="11801474" cy="5601533"/>
          </a:xfrm>
          <a:prstGeom prst="rect">
            <a:avLst/>
          </a:prstGeom>
          <a:noFill/>
        </p:spPr>
        <p:txBody>
          <a:bodyPr wrap="square">
            <a:spAutoFit/>
          </a:bodyPr>
          <a:lstStyle/>
          <a:p>
            <a:r>
              <a:rPr lang="en-GB" sz="1400" b="1" i="0" dirty="0">
                <a:solidFill>
                  <a:srgbClr val="111111"/>
                </a:solidFill>
                <a:effectLst/>
                <a:latin typeface="brauer-black"/>
              </a:rPr>
              <a:t>What the COVID-19 response can teach us about fighting climate change.</a:t>
            </a:r>
          </a:p>
          <a:p>
            <a:r>
              <a:rPr lang="en-GB" sz="1400" i="1" dirty="0">
                <a:effectLst/>
                <a:latin typeface="brauer-standard"/>
              </a:rPr>
              <a:t>If we want to win the fight against climate change, we need start treat it as same as we handle COVID19, says </a:t>
            </a:r>
            <a:r>
              <a:rPr lang="en-GB" sz="1400" i="1" u="none" strike="noStrike" dirty="0" err="1">
                <a:solidFill>
                  <a:srgbClr val="74C6CA"/>
                </a:solidFill>
                <a:effectLst/>
                <a:latin typeface="brauer-black"/>
                <a:hlinkClick r:id="rId4"/>
              </a:rPr>
              <a:t>Saffran</a:t>
            </a:r>
            <a:r>
              <a:rPr lang="en-GB" sz="1400" i="1" u="none" strike="noStrike" dirty="0">
                <a:solidFill>
                  <a:srgbClr val="74C6CA"/>
                </a:solidFill>
                <a:effectLst/>
                <a:latin typeface="brauer-black"/>
                <a:hlinkClick r:id="rId4"/>
              </a:rPr>
              <a:t> </a:t>
            </a:r>
            <a:r>
              <a:rPr lang="en-GB" sz="1400" i="1" u="none" strike="noStrike" dirty="0" err="1">
                <a:solidFill>
                  <a:srgbClr val="74C6CA"/>
                </a:solidFill>
                <a:effectLst/>
                <a:latin typeface="brauer-black"/>
                <a:hlinkClick r:id="rId4"/>
              </a:rPr>
              <a:t>Mihnar</a:t>
            </a:r>
            <a:r>
              <a:rPr lang="en-GB" sz="1400" i="1" dirty="0">
                <a:effectLst/>
                <a:latin typeface="brauer-standard"/>
              </a:rPr>
              <a:t>.</a:t>
            </a:r>
            <a:endParaRPr lang="en-GB" sz="1400" dirty="0">
              <a:effectLst/>
              <a:latin typeface="brauer-standard"/>
            </a:endParaRPr>
          </a:p>
          <a:p>
            <a:r>
              <a:rPr lang="en-GB" sz="1400" dirty="0">
                <a:effectLst/>
                <a:latin typeface="brauer-standard"/>
              </a:rPr>
              <a:t>Humanity is facing a public health crisis. Today, we have come together, leaving aside issues of ego and pride, to tackle COVID19. To date, i</a:t>
            </a:r>
            <a:r>
              <a:rPr lang="en-GB" sz="1400" u="none" strike="noStrike" dirty="0">
                <a:solidFill>
                  <a:srgbClr val="74C6CA"/>
                </a:solidFill>
                <a:effectLst/>
                <a:latin typeface="brauer-black"/>
                <a:hlinkClick r:id="rId5"/>
              </a:rPr>
              <a:t>t has infected 210,000 people around the world</a:t>
            </a:r>
            <a:r>
              <a:rPr lang="en-GB" sz="1400" dirty="0">
                <a:effectLst/>
                <a:latin typeface="brauer-standard"/>
              </a:rPr>
              <a:t> but it will be affecting many more, as cities and countries go into lockdown for days and weeks. Our health systems are tested, our first responders and our medical workers sacrifice their sleep and other essential necessities to serve and help people overcome the challenge we are facing. Firstly I want to remind people to wash their hands, maintain social distance and follow all </a:t>
            </a:r>
            <a:r>
              <a:rPr lang="en-GB" sz="1400" u="none" strike="noStrike" dirty="0">
                <a:solidFill>
                  <a:srgbClr val="74C6CA"/>
                </a:solidFill>
                <a:effectLst/>
                <a:latin typeface="brauer-black"/>
                <a:hlinkClick r:id="rId6"/>
              </a:rPr>
              <a:t>the advice recommended by the World Health Organisation.</a:t>
            </a:r>
            <a:r>
              <a:rPr lang="en-GB" sz="1400" dirty="0">
                <a:effectLst/>
                <a:latin typeface="brauer-standard"/>
              </a:rPr>
              <a:t> Let us all stay strong together, show solidarity and care for everyone who is affected by the current crisis.</a:t>
            </a:r>
          </a:p>
          <a:p>
            <a:r>
              <a:rPr lang="en-GB" sz="1400" dirty="0">
                <a:effectLst/>
                <a:latin typeface="brauer-standard"/>
              </a:rPr>
              <a:t>As seriously as we must take coronavirus we must not forget that climate change is happening too. We really need to treat the environmental crisis with the same seriousness as we are fighting the new coronavirus. If we don’t take strong action and raise our ambition towards tackling the global climate crisis we will face an even greater health crisis, in the near future. We will have to face unprecedented natural disasters, changing weather patterns and rising sea levels. As a result, cities and countries will be sinking, food production will be impacted and the cost to the human population will continue to rise. </a:t>
            </a:r>
          </a:p>
          <a:p>
            <a:r>
              <a:rPr lang="en-GB" sz="1400" dirty="0">
                <a:effectLst/>
                <a:latin typeface="brauer-standard"/>
              </a:rPr>
              <a:t>We can be the greatest superpower or developed country, but there is clear evidence that no matter how rich our economy is today, the humanitarian health crisis that we are going through will affect everyone. The climate crisis is having the same global impact. We are guided by the science and research in finding a vaccine for and fighting to contain COVID19 and clinical trials of </a:t>
            </a:r>
            <a:r>
              <a:rPr lang="en-GB" sz="1400" u="none" strike="noStrike" dirty="0">
                <a:solidFill>
                  <a:srgbClr val="74C6CA"/>
                </a:solidFill>
                <a:effectLst/>
                <a:latin typeface="brauer-black"/>
                <a:hlinkClick r:id="rId7"/>
              </a:rPr>
              <a:t>investigational vaccines</a:t>
            </a:r>
            <a:r>
              <a:rPr lang="en-GB" sz="1400" dirty="0">
                <a:effectLst/>
                <a:latin typeface="brauer-standard"/>
              </a:rPr>
              <a:t> have been commenced in research laboratories. Let us also unite behind science and use available vaccines, known as nationally determined contributions to the Paris Agreement, in the fight against climate change. </a:t>
            </a:r>
          </a:p>
          <a:p>
            <a:r>
              <a:rPr lang="en-GB" sz="1400" u="none" strike="noStrike" dirty="0">
                <a:solidFill>
                  <a:srgbClr val="74C6CA"/>
                </a:solidFill>
                <a:effectLst/>
                <a:latin typeface="brauer-black"/>
                <a:hlinkClick r:id="rId8"/>
              </a:rPr>
              <a:t>The IPCC Special Report on Climate Change and Land,</a:t>
            </a:r>
            <a:r>
              <a:rPr lang="en-GB" sz="1400" dirty="0">
                <a:effectLst/>
                <a:latin typeface="brauer-standard"/>
              </a:rPr>
              <a:t> concludes that the dryland population, vulnerable to water stress, drought intensity and habitat degradation, could reach 178 million people by 2050. To avert such a scenario, the report calls for “prompt action” on climate mitigation. It estimates that the costs of upfront investments in sustainable land management (SLM) practices and technologies could range from as little as 20 to 500 dollars per hectare.</a:t>
            </a:r>
          </a:p>
          <a:p>
            <a:r>
              <a:rPr lang="en-GB" sz="1400" dirty="0">
                <a:effectLst/>
                <a:latin typeface="brauer-standard"/>
              </a:rPr>
              <a:t>In recent weeks, you may have seen there has been a drastic drop in carbon emissions due to lockdowns and strong travel restrictions enforced by governments and also that ecosystems around the world are recovering. The air quality has increased in highly industrial countries as the biggest polluters, airlines and factories lay dormant. </a:t>
            </a:r>
            <a:r>
              <a:rPr lang="en-GB" sz="1400" u="none" strike="noStrike" dirty="0">
                <a:solidFill>
                  <a:srgbClr val="DD9933"/>
                </a:solidFill>
                <a:effectLst/>
                <a:latin typeface="brauer-black"/>
                <a:hlinkClick r:id="rId9"/>
              </a:rPr>
              <a:t>Nature is healing itself from all our inhumane actions against the planet.</a:t>
            </a:r>
            <a:r>
              <a:rPr lang="en-GB" sz="1400" dirty="0">
                <a:effectLst/>
                <a:latin typeface="brauer-standard"/>
              </a:rPr>
              <a:t> The planet is demonstrating its capacity to recover, if we give it a break. The planet provides for our food, shelter and basic needs, if we continue to damage it we will reach an irreversible point, where we will not be able to go back to normal life.</a:t>
            </a:r>
          </a:p>
          <a:p>
            <a:br>
              <a:rPr lang="en-GB" b="0" i="0" dirty="0">
                <a:solidFill>
                  <a:srgbClr val="000000"/>
                </a:solidFill>
                <a:effectLst/>
                <a:latin typeface="brauer-black"/>
              </a:rPr>
            </a:br>
            <a:endParaRPr lang="en-GB" dirty="0"/>
          </a:p>
        </p:txBody>
      </p:sp>
      <p:sp>
        <p:nvSpPr>
          <p:cNvPr id="6" name="Rectangle 5">
            <a:extLst>
              <a:ext uri="{FF2B5EF4-FFF2-40B4-BE49-F238E27FC236}">
                <a16:creationId xmlns:a16="http://schemas.microsoft.com/office/drawing/2014/main" id="{1BFD633D-534E-42AB-A467-6F2788CD5E98}"/>
              </a:ext>
            </a:extLst>
          </p:cNvPr>
          <p:cNvSpPr/>
          <p:nvPr/>
        </p:nvSpPr>
        <p:spPr>
          <a:xfrm>
            <a:off x="194155" y="299455"/>
            <a:ext cx="3918857" cy="4198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Resource Sheet 1 </a:t>
            </a:r>
          </a:p>
        </p:txBody>
      </p:sp>
      <p:sp>
        <p:nvSpPr>
          <p:cNvPr id="7" name="Rectangle 6">
            <a:extLst>
              <a:ext uri="{FF2B5EF4-FFF2-40B4-BE49-F238E27FC236}">
                <a16:creationId xmlns:a16="http://schemas.microsoft.com/office/drawing/2014/main" id="{AA2A5D42-7780-47AD-A39F-07EC107466EA}"/>
              </a:ext>
            </a:extLst>
          </p:cNvPr>
          <p:cNvSpPr/>
          <p:nvPr/>
        </p:nvSpPr>
        <p:spPr>
          <a:xfrm>
            <a:off x="5277928" y="1102954"/>
            <a:ext cx="6914072" cy="261610"/>
          </a:xfrm>
          <a:prstGeom prst="rect">
            <a:avLst/>
          </a:prstGeom>
        </p:spPr>
        <p:txBody>
          <a:bodyPr wrap="square">
            <a:spAutoFit/>
          </a:bodyPr>
          <a:lstStyle/>
          <a:p>
            <a:r>
              <a:rPr lang="en-GB" sz="1100" dirty="0">
                <a:hlinkClick r:id="rId10"/>
              </a:rPr>
              <a:t>https://wearerestless.org/2020/03/20/what-the-covid-19-response-can-teach-us-about-fighting-climate-change/</a:t>
            </a:r>
            <a:endParaRPr lang="en-GB" sz="1100" dirty="0"/>
          </a:p>
        </p:txBody>
      </p:sp>
    </p:spTree>
    <p:extLst>
      <p:ext uri="{BB962C8B-B14F-4D97-AF65-F5344CB8AC3E}">
        <p14:creationId xmlns:p14="http://schemas.microsoft.com/office/powerpoint/2010/main" val="2569556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94155" y="2199326"/>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r>
              <a:rPr lang="en-GB" b="1"/>
              <a:t>Hit by the collapse in demand for flights due to Covid-19 commercial airlines have parked their grounded fleet in some of the most remote locations in the world.</a:t>
            </a:r>
            <a:endParaRPr sz="1270" b="1">
              <a:solidFill>
                <a:srgbClr val="3174BA"/>
              </a:solidFill>
              <a:latin typeface="Prompt"/>
              <a:ea typeface="Prompt"/>
              <a:cs typeface="Prompt"/>
              <a:sym typeface="Prompt"/>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4" name="Rectangle 3">
            <a:extLst>
              <a:ext uri="{FF2B5EF4-FFF2-40B4-BE49-F238E27FC236}">
                <a16:creationId xmlns:a16="http://schemas.microsoft.com/office/drawing/2014/main" id="{89F5A901-3737-4A9C-A407-60F89202E63B}"/>
              </a:ext>
            </a:extLst>
          </p:cNvPr>
          <p:cNvSpPr/>
          <p:nvPr/>
        </p:nvSpPr>
        <p:spPr>
          <a:xfrm>
            <a:off x="4177466" y="299455"/>
            <a:ext cx="3376245" cy="371512"/>
          </a:xfrm>
          <a:prstGeom prst="rect">
            <a:avLst/>
          </a:prstGeom>
        </p:spPr>
        <p:txBody>
          <a:bodyPr wrap="none">
            <a:spAutoFit/>
          </a:bodyPr>
          <a:lstStyle/>
          <a:p>
            <a:r>
              <a:rPr lang="en-GB" sz="1814" dirty="0">
                <a:latin typeface="Raleway"/>
              </a:rPr>
              <a:t>The SDGs and Climate Change </a:t>
            </a:r>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2" name="Picture 1">
            <a:extLst>
              <a:ext uri="{FF2B5EF4-FFF2-40B4-BE49-F238E27FC236}">
                <a16:creationId xmlns:a16="http://schemas.microsoft.com/office/drawing/2014/main" id="{E51AE5A9-8DA0-4F9E-9A56-0EDFDF14639C}"/>
              </a:ext>
            </a:extLst>
          </p:cNvPr>
          <p:cNvPicPr>
            <a:picLocks noChangeAspect="1"/>
          </p:cNvPicPr>
          <p:nvPr/>
        </p:nvPicPr>
        <p:blipFill>
          <a:blip r:embed="rId5"/>
          <a:stretch>
            <a:fillRect/>
          </a:stretch>
        </p:blipFill>
        <p:spPr>
          <a:xfrm>
            <a:off x="6094892" y="2171293"/>
            <a:ext cx="5849669" cy="4387252"/>
          </a:xfrm>
          <a:prstGeom prst="rect">
            <a:avLst/>
          </a:prstGeom>
        </p:spPr>
      </p:pic>
      <p:sp>
        <p:nvSpPr>
          <p:cNvPr id="5" name="Rectangle 4">
            <a:extLst>
              <a:ext uri="{FF2B5EF4-FFF2-40B4-BE49-F238E27FC236}">
                <a16:creationId xmlns:a16="http://schemas.microsoft.com/office/drawing/2014/main" id="{ED411037-B72C-4CDB-8058-CC124C640B66}"/>
              </a:ext>
            </a:extLst>
          </p:cNvPr>
          <p:cNvSpPr/>
          <p:nvPr/>
        </p:nvSpPr>
        <p:spPr>
          <a:xfrm>
            <a:off x="225346" y="1244956"/>
            <a:ext cx="6096000" cy="646331"/>
          </a:xfrm>
          <a:prstGeom prst="rect">
            <a:avLst/>
          </a:prstGeom>
        </p:spPr>
        <p:txBody>
          <a:bodyPr>
            <a:spAutoFit/>
          </a:bodyPr>
          <a:lstStyle/>
          <a:p>
            <a:pPr fontAlgn="base"/>
            <a:r>
              <a:rPr lang="en-GB" b="1" dirty="0">
                <a:solidFill>
                  <a:srgbClr val="1E1E1E"/>
                </a:solidFill>
                <a:latin typeface="Helmet"/>
              </a:rPr>
              <a:t>Coronavirus: How the travel downturn is sending jet planes to 'boneyards'</a:t>
            </a:r>
            <a:endParaRPr lang="en-GB" b="1" i="0" dirty="0">
              <a:solidFill>
                <a:srgbClr val="1E1E1E"/>
              </a:solidFill>
              <a:effectLst/>
              <a:latin typeface="Helmet"/>
            </a:endParaRPr>
          </a:p>
        </p:txBody>
      </p:sp>
      <p:sp>
        <p:nvSpPr>
          <p:cNvPr id="6" name="Rectangle 5">
            <a:extLst>
              <a:ext uri="{FF2B5EF4-FFF2-40B4-BE49-F238E27FC236}">
                <a16:creationId xmlns:a16="http://schemas.microsoft.com/office/drawing/2014/main" id="{678170D4-4DFB-4AD9-80F5-3E4958A9BFFF}"/>
              </a:ext>
            </a:extLst>
          </p:cNvPr>
          <p:cNvSpPr/>
          <p:nvPr/>
        </p:nvSpPr>
        <p:spPr>
          <a:xfrm>
            <a:off x="285750" y="3429000"/>
            <a:ext cx="5154985" cy="2800767"/>
          </a:xfrm>
          <a:prstGeom prst="rect">
            <a:avLst/>
          </a:prstGeom>
        </p:spPr>
        <p:txBody>
          <a:bodyPr wrap="square">
            <a:spAutoFit/>
          </a:bodyPr>
          <a:lstStyle/>
          <a:p>
            <a:pPr fontAlgn="base"/>
            <a:r>
              <a:rPr lang="en-GB" sz="1100" dirty="0">
                <a:solidFill>
                  <a:srgbClr val="404040"/>
                </a:solidFill>
                <a:latin typeface="Helmet"/>
              </a:rPr>
              <a:t>Aviation experts say the pandemic has forced more planes to these "boneyards" than any development in recent history. Long haul airplanes are also being prematurely retired. Last week British Airways, the world's largest operator of the jumbo jets, announced it would retire all of its 31 Boeing 747s, 10% of its total fleet, ahead of a planned phasing out in 2024.</a:t>
            </a:r>
          </a:p>
          <a:p>
            <a:pPr fontAlgn="base"/>
            <a:r>
              <a:rPr lang="en-GB" sz="1100" dirty="0">
                <a:solidFill>
                  <a:srgbClr val="404040"/>
                </a:solidFill>
                <a:latin typeface="Helmet"/>
              </a:rPr>
              <a:t>In April, more than 14,000 passenger aircraft - equivalent to two-thirds of the global fleet - were grounded around the world, up from less than 1,900 planes at the beginning of the year, according to </a:t>
            </a:r>
            <a:r>
              <a:rPr lang="en-GB" sz="1100" dirty="0" err="1">
                <a:solidFill>
                  <a:srgbClr val="404040"/>
                </a:solidFill>
                <a:latin typeface="Helmet"/>
              </a:rPr>
              <a:t>Cirium</a:t>
            </a:r>
            <a:r>
              <a:rPr lang="en-GB" sz="1100" dirty="0">
                <a:solidFill>
                  <a:srgbClr val="404040"/>
                </a:solidFill>
                <a:latin typeface="Helmet"/>
              </a:rPr>
              <a:t>, a London-based aviation data and analytics company.</a:t>
            </a:r>
          </a:p>
          <a:p>
            <a:pPr fontAlgn="base"/>
            <a:r>
              <a:rPr lang="en-GB" sz="1100" dirty="0">
                <a:solidFill>
                  <a:srgbClr val="404040"/>
                </a:solidFill>
                <a:latin typeface="Helmet"/>
              </a:rPr>
              <a:t>Some 7.5 million flights have been cancelled between January and July and the airline industry has already suffered up to </a:t>
            </a:r>
            <a:r>
              <a:rPr lang="en-GB" sz="1100" b="1" dirty="0">
                <a:solidFill>
                  <a:srgbClr val="222222"/>
                </a:solidFill>
                <a:latin typeface="inherit"/>
                <a:hlinkClick r:id="rId6"/>
              </a:rPr>
              <a:t>$84bn of revenue losses</a:t>
            </a:r>
            <a:r>
              <a:rPr lang="en-GB" sz="1100" dirty="0">
                <a:solidFill>
                  <a:srgbClr val="404040"/>
                </a:solidFill>
                <a:latin typeface="Helmet"/>
              </a:rPr>
              <a:t> this year, according to the International Air Transport Association (IATA)</a:t>
            </a:r>
          </a:p>
          <a:p>
            <a:pPr fontAlgn="base"/>
            <a:r>
              <a:rPr lang="en-GB" sz="1100" dirty="0">
                <a:solidFill>
                  <a:srgbClr val="404040"/>
                </a:solidFill>
                <a:latin typeface="Helmet"/>
              </a:rPr>
              <a:t>"This is the largest grounding of commercial aircraft ever, precipitated by the virtual shutdown of the global passenger network as a consequence of travel restrictions resulting from the pandemic and the reduction in demand for passenger air travel," Rob Morris, head of consultancy at </a:t>
            </a:r>
            <a:r>
              <a:rPr lang="en-GB" sz="1100" dirty="0" err="1">
                <a:solidFill>
                  <a:srgbClr val="404040"/>
                </a:solidFill>
                <a:latin typeface="Helmet"/>
              </a:rPr>
              <a:t>Cirium</a:t>
            </a:r>
            <a:r>
              <a:rPr lang="en-GB" sz="1100" dirty="0">
                <a:solidFill>
                  <a:srgbClr val="404040"/>
                </a:solidFill>
                <a:latin typeface="Helmet"/>
              </a:rPr>
              <a:t>, told me in an email.</a:t>
            </a:r>
            <a:endParaRPr lang="en-GB" sz="1100" b="0" i="0" dirty="0">
              <a:solidFill>
                <a:srgbClr val="404040"/>
              </a:solidFill>
              <a:effectLst/>
              <a:latin typeface="Helmet"/>
            </a:endParaRPr>
          </a:p>
        </p:txBody>
      </p:sp>
    </p:spTree>
    <p:extLst>
      <p:ext uri="{BB962C8B-B14F-4D97-AF65-F5344CB8AC3E}">
        <p14:creationId xmlns:p14="http://schemas.microsoft.com/office/powerpoint/2010/main" val="1371712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A05F3CB0-16F8-4FC7-BA59-4A9EB25484C3}"/>
              </a:ext>
            </a:extLst>
          </p:cNvPr>
          <p:cNvSpPr/>
          <p:nvPr/>
        </p:nvSpPr>
        <p:spPr>
          <a:xfrm>
            <a:off x="66304" y="1064426"/>
            <a:ext cx="7517722" cy="369332"/>
          </a:xfrm>
          <a:prstGeom prst="rect">
            <a:avLst/>
          </a:prstGeom>
        </p:spPr>
        <p:txBody>
          <a:bodyPr wrap="square">
            <a:spAutoFit/>
          </a:bodyPr>
          <a:lstStyle/>
          <a:p>
            <a:pPr fontAlgn="base"/>
            <a:r>
              <a:rPr lang="en-GB" b="1" dirty="0">
                <a:solidFill>
                  <a:srgbClr val="1E1E1E"/>
                </a:solidFill>
                <a:latin typeface="Helmet"/>
              </a:rPr>
              <a:t>Climate change: The rich are to blame, international study finds</a:t>
            </a:r>
            <a:endParaRPr lang="en-GB" b="1" i="0" dirty="0">
              <a:solidFill>
                <a:srgbClr val="1E1E1E"/>
              </a:solidFill>
              <a:effectLst/>
              <a:latin typeface="Helmet"/>
            </a:endParaRPr>
          </a:p>
        </p:txBody>
      </p:sp>
      <p:sp>
        <p:nvSpPr>
          <p:cNvPr id="6" name="Rectangle 5">
            <a:extLst>
              <a:ext uri="{FF2B5EF4-FFF2-40B4-BE49-F238E27FC236}">
                <a16:creationId xmlns:a16="http://schemas.microsoft.com/office/drawing/2014/main" id="{E53F4D0F-34AC-42FE-97A5-2092AFAF8FBE}"/>
              </a:ext>
            </a:extLst>
          </p:cNvPr>
          <p:cNvSpPr/>
          <p:nvPr/>
        </p:nvSpPr>
        <p:spPr>
          <a:xfrm>
            <a:off x="194155" y="1381219"/>
            <a:ext cx="6096000" cy="646331"/>
          </a:xfrm>
          <a:prstGeom prst="rect">
            <a:avLst/>
          </a:prstGeom>
        </p:spPr>
        <p:txBody>
          <a:bodyPr>
            <a:spAutoFit/>
          </a:bodyPr>
          <a:lstStyle/>
          <a:p>
            <a:r>
              <a:rPr lang="en-GB" b="1" dirty="0">
                <a:solidFill>
                  <a:srgbClr val="404040"/>
                </a:solidFill>
                <a:latin typeface="Helmet"/>
              </a:rPr>
              <a:t>The rich are primarily to blame for the global climate crisis, a study by the University of Leeds of 86 countries claims.</a:t>
            </a:r>
            <a:endParaRPr lang="en-GB" dirty="0"/>
          </a:p>
        </p:txBody>
      </p:sp>
      <p:sp>
        <p:nvSpPr>
          <p:cNvPr id="7" name="Rectangle 6">
            <a:extLst>
              <a:ext uri="{FF2B5EF4-FFF2-40B4-BE49-F238E27FC236}">
                <a16:creationId xmlns:a16="http://schemas.microsoft.com/office/drawing/2014/main" id="{6284011C-7FAC-44F8-86B9-D90CC17424DE}"/>
              </a:ext>
            </a:extLst>
          </p:cNvPr>
          <p:cNvSpPr/>
          <p:nvPr/>
        </p:nvSpPr>
        <p:spPr>
          <a:xfrm>
            <a:off x="285750" y="2181173"/>
            <a:ext cx="6096000" cy="3416320"/>
          </a:xfrm>
          <a:prstGeom prst="rect">
            <a:avLst/>
          </a:prstGeom>
        </p:spPr>
        <p:txBody>
          <a:bodyPr>
            <a:spAutoFit/>
          </a:bodyPr>
          <a:lstStyle/>
          <a:p>
            <a:pPr fontAlgn="base"/>
            <a:r>
              <a:rPr lang="en-GB" dirty="0">
                <a:solidFill>
                  <a:srgbClr val="404040"/>
                </a:solidFill>
                <a:latin typeface="Helmet"/>
              </a:rPr>
              <a:t>The wealthiest tenth of people consume about 20 times more energy overall than the bottom ten, wherever they live.</a:t>
            </a:r>
          </a:p>
          <a:p>
            <a:pPr fontAlgn="base"/>
            <a:r>
              <a:rPr lang="en-GB" dirty="0">
                <a:solidFill>
                  <a:srgbClr val="404040"/>
                </a:solidFill>
                <a:latin typeface="Helmet"/>
              </a:rPr>
              <a:t>The gulf is greatest in transport, where the top tenth gobble 187 times more fuel than the poorest tenth, the research says.</a:t>
            </a:r>
          </a:p>
          <a:p>
            <a:pPr fontAlgn="base"/>
            <a:r>
              <a:rPr lang="en-GB" dirty="0">
                <a:solidFill>
                  <a:srgbClr val="404040"/>
                </a:solidFill>
                <a:latin typeface="Helmet"/>
              </a:rPr>
              <a:t>That’s because people on the lowest incomes can rarely afford to drive.</a:t>
            </a:r>
          </a:p>
          <a:p>
            <a:pPr fontAlgn="base"/>
            <a:r>
              <a:rPr lang="en-GB" dirty="0">
                <a:solidFill>
                  <a:srgbClr val="404040"/>
                </a:solidFill>
                <a:latin typeface="Helmet"/>
              </a:rPr>
              <a:t>The researchers found that the richer people became, the more energy they typically use. And it was replicated across all countries.</a:t>
            </a:r>
          </a:p>
          <a:p>
            <a:pPr fontAlgn="base"/>
            <a:r>
              <a:rPr lang="en-GB" dirty="0">
                <a:solidFill>
                  <a:srgbClr val="404040"/>
                </a:solidFill>
                <a:latin typeface="Helmet"/>
              </a:rPr>
              <a:t>And they warn that, unless there's a significant policy change, household energy consumption could double from 2011 levels by 2050. That's even if energy efficiency improves</a:t>
            </a:r>
            <a:endParaRPr lang="en-GB" b="0" i="0" dirty="0">
              <a:solidFill>
                <a:srgbClr val="404040"/>
              </a:solidFill>
              <a:effectLst/>
              <a:latin typeface="Helmet"/>
            </a:endParaRPr>
          </a:p>
        </p:txBody>
      </p:sp>
      <p:sp>
        <p:nvSpPr>
          <p:cNvPr id="8" name="Rectangle 7">
            <a:extLst>
              <a:ext uri="{FF2B5EF4-FFF2-40B4-BE49-F238E27FC236}">
                <a16:creationId xmlns:a16="http://schemas.microsoft.com/office/drawing/2014/main" id="{D1C2C8F4-437A-4FD4-9A25-5B764F419726}"/>
              </a:ext>
            </a:extLst>
          </p:cNvPr>
          <p:cNvSpPr/>
          <p:nvPr/>
        </p:nvSpPr>
        <p:spPr>
          <a:xfrm>
            <a:off x="7208666" y="1072555"/>
            <a:ext cx="4786964" cy="1754326"/>
          </a:xfrm>
          <a:prstGeom prst="rect">
            <a:avLst/>
          </a:prstGeom>
        </p:spPr>
        <p:txBody>
          <a:bodyPr wrap="square">
            <a:spAutoFit/>
          </a:bodyPr>
          <a:lstStyle/>
          <a:p>
            <a:pPr fontAlgn="base"/>
            <a:r>
              <a:rPr lang="en-GB" i="1" dirty="0">
                <a:solidFill>
                  <a:srgbClr val="002060"/>
                </a:solidFill>
                <a:latin typeface="Helmet"/>
              </a:rPr>
              <a:t>It found that in transport the richest tenth of consumers use more than half the energy. This reflects previous research showing that 15% of UK travellers take 70% of all flights.</a:t>
            </a:r>
          </a:p>
          <a:p>
            <a:pPr fontAlgn="base"/>
            <a:r>
              <a:rPr lang="en-GB" i="1" dirty="0">
                <a:solidFill>
                  <a:srgbClr val="002060"/>
                </a:solidFill>
                <a:latin typeface="Helmet"/>
              </a:rPr>
              <a:t>The ultra-rich fly by far furthest, while 57% of the UK population does not fly abroad at all.</a:t>
            </a:r>
            <a:endParaRPr lang="en-GB" b="0" i="1" dirty="0">
              <a:solidFill>
                <a:srgbClr val="002060"/>
              </a:solidFill>
              <a:effectLst/>
              <a:latin typeface="Helmet"/>
            </a:endParaRPr>
          </a:p>
        </p:txBody>
      </p:sp>
      <p:sp>
        <p:nvSpPr>
          <p:cNvPr id="9" name="Rectangle 8">
            <a:extLst>
              <a:ext uri="{FF2B5EF4-FFF2-40B4-BE49-F238E27FC236}">
                <a16:creationId xmlns:a16="http://schemas.microsoft.com/office/drawing/2014/main" id="{C3D48DA1-DB74-4972-8B50-E1003F42AEA7}"/>
              </a:ext>
            </a:extLst>
          </p:cNvPr>
          <p:cNvSpPr/>
          <p:nvPr/>
        </p:nvSpPr>
        <p:spPr>
          <a:xfrm>
            <a:off x="7137646" y="3148727"/>
            <a:ext cx="4705165" cy="3416320"/>
          </a:xfrm>
          <a:prstGeom prst="rect">
            <a:avLst/>
          </a:prstGeom>
        </p:spPr>
        <p:txBody>
          <a:bodyPr wrap="square">
            <a:spAutoFit/>
          </a:bodyPr>
          <a:lstStyle/>
          <a:p>
            <a:pPr fontAlgn="base"/>
            <a:r>
              <a:rPr lang="en-GB" b="1" dirty="0">
                <a:solidFill>
                  <a:srgbClr val="404040"/>
                </a:solidFill>
                <a:latin typeface="inherit"/>
              </a:rPr>
              <a:t>Rich Brits</a:t>
            </a:r>
            <a:endParaRPr lang="en-GB" dirty="0">
              <a:solidFill>
                <a:srgbClr val="404040"/>
              </a:solidFill>
              <a:latin typeface="Helmet"/>
            </a:endParaRPr>
          </a:p>
          <a:p>
            <a:pPr fontAlgn="base"/>
            <a:r>
              <a:rPr lang="en-GB" i="1" dirty="0">
                <a:solidFill>
                  <a:srgbClr val="00B050"/>
                </a:solidFill>
                <a:latin typeface="Helmet"/>
              </a:rPr>
              <a:t>The research also examined the relative energy consumption of one nation against another.</a:t>
            </a:r>
          </a:p>
          <a:p>
            <a:pPr fontAlgn="base"/>
            <a:r>
              <a:rPr lang="en-GB" i="1" dirty="0">
                <a:solidFill>
                  <a:srgbClr val="00B050"/>
                </a:solidFill>
                <a:latin typeface="Helmet"/>
              </a:rPr>
              <a:t>It shows that a fifth of UK citizens are in the top 5% of global energy consumers, along with 40% of German citizens, and Luxembourg’s entire population.</a:t>
            </a:r>
          </a:p>
          <a:p>
            <a:pPr fontAlgn="base"/>
            <a:r>
              <a:rPr lang="en-GB" i="1" dirty="0">
                <a:solidFill>
                  <a:srgbClr val="00B050"/>
                </a:solidFill>
                <a:latin typeface="Helmet"/>
              </a:rPr>
              <a:t>Only 2% of Chinese people are in the top global 5% of users, and just 0.02% of people in India.</a:t>
            </a:r>
          </a:p>
          <a:p>
            <a:pPr fontAlgn="base"/>
            <a:r>
              <a:rPr lang="en-GB" i="1" dirty="0">
                <a:solidFill>
                  <a:srgbClr val="00B050"/>
                </a:solidFill>
                <a:latin typeface="Helmet"/>
              </a:rPr>
              <a:t>Even the poorest fifth of Britons consumes over five times as much energy per person as the bottom billion in India.</a:t>
            </a:r>
            <a:endParaRPr lang="en-GB" b="0" i="1" dirty="0">
              <a:solidFill>
                <a:srgbClr val="00B050"/>
              </a:solidFill>
              <a:effectLst/>
              <a:latin typeface="Helmet"/>
            </a:endParaRPr>
          </a:p>
        </p:txBody>
      </p:sp>
    </p:spTree>
    <p:extLst>
      <p:ext uri="{BB962C8B-B14F-4D97-AF65-F5344CB8AC3E}">
        <p14:creationId xmlns:p14="http://schemas.microsoft.com/office/powerpoint/2010/main" val="2896128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356062" y="181045"/>
            <a:ext cx="8470690"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rgbClr val="00B050"/>
                </a:solidFill>
                <a:latin typeface="Raleway" panose="020B0604020202020204"/>
                <a:ea typeface="Prompt"/>
                <a:cs typeface="Prompt"/>
                <a:sym typeface="Prompt"/>
              </a:rPr>
              <a:t>Responding to  the Global Pandemic // CLIMATE CHANGE //Teaching Learning Unit Lesson 2 </a:t>
            </a:r>
            <a:r>
              <a:rPr lang="en-GB" sz="1400" dirty="0">
                <a:solidFill>
                  <a:srgbClr val="00B050"/>
                </a:solidFill>
                <a:latin typeface="Raleway" panose="020B0604020202020204"/>
                <a:ea typeface="Prompt"/>
                <a:cs typeface="Prompt"/>
                <a:sym typeface="Prompt"/>
              </a:rPr>
              <a:t>‘</a:t>
            </a:r>
            <a:r>
              <a:rPr lang="en-GB" sz="1400" dirty="0">
                <a:solidFill>
                  <a:srgbClr val="00B050"/>
                </a:solidFill>
                <a:latin typeface="Raleway" panose="020B0604020202020204"/>
              </a:rPr>
              <a:t>Build Back Better’- A Global Response to </a:t>
            </a:r>
            <a:r>
              <a:rPr lang="en-GB" sz="1400" dirty="0" err="1">
                <a:solidFill>
                  <a:srgbClr val="00B050"/>
                </a:solidFill>
                <a:latin typeface="Raleway" panose="020B0604020202020204"/>
              </a:rPr>
              <a:t>Covid</a:t>
            </a:r>
            <a:r>
              <a:rPr lang="en-GB" sz="1400" dirty="0">
                <a:solidFill>
                  <a:srgbClr val="00B050"/>
                </a:solidFill>
                <a:latin typeface="Raleway" panose="020B0604020202020204"/>
              </a:rPr>
              <a:t> 19  and the challenge of climate change </a:t>
            </a:r>
          </a:p>
          <a:p>
            <a:pPr>
              <a:buClr>
                <a:srgbClr val="000000"/>
              </a:buClr>
              <a:buSzPts val="1100"/>
            </a:pPr>
            <a:r>
              <a:rPr lang="en-GB" sz="1400" b="1" dirty="0">
                <a:solidFill>
                  <a:srgbClr val="00B050"/>
                </a:solidFill>
                <a:latin typeface="Raleway" panose="020B0604020202020204"/>
                <a:ea typeface="Prompt"/>
                <a:cs typeface="Prompt"/>
                <a:sym typeface="Prompt"/>
              </a:rPr>
              <a:t> </a:t>
            </a:r>
            <a:endParaRPr lang="en-GB" sz="1400" dirty="0">
              <a:solidFill>
                <a:srgbClr val="00B050"/>
              </a:solidFill>
              <a:latin typeface="Raleway" panose="020B0604020202020204"/>
              <a:ea typeface="Arial"/>
              <a:cs typeface="Arial"/>
              <a:sym typeface="Arial"/>
            </a:endParaRPr>
          </a:p>
        </p:txBody>
      </p:sp>
      <p:sp>
        <p:nvSpPr>
          <p:cNvPr id="127" name="Google Shape;127;p16"/>
          <p:cNvSpPr/>
          <p:nvPr/>
        </p:nvSpPr>
        <p:spPr>
          <a:xfrm rot="10800000" flipH="1">
            <a:off x="1635313" y="922211"/>
            <a:ext cx="8897322" cy="4653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5" name="Rectangle 4">
            <a:extLst>
              <a:ext uri="{FF2B5EF4-FFF2-40B4-BE49-F238E27FC236}">
                <a16:creationId xmlns:a16="http://schemas.microsoft.com/office/drawing/2014/main" id="{2774B19B-82D8-4A1B-A987-0FF226B5F46F}"/>
              </a:ext>
            </a:extLst>
          </p:cNvPr>
          <p:cNvSpPr/>
          <p:nvPr/>
        </p:nvSpPr>
        <p:spPr>
          <a:xfrm>
            <a:off x="1733736" y="1035825"/>
            <a:ext cx="8700475" cy="539058"/>
          </a:xfrm>
          <a:prstGeom prst="rect">
            <a:avLst/>
          </a:prstGeom>
          <a:solidFill>
            <a:schemeClr val="accent6">
              <a:lumMod val="20000"/>
              <a:lumOff val="80000"/>
            </a:schemeClr>
          </a:solidFill>
        </p:spPr>
        <p:txBody>
          <a:bodyPr wrap="square">
            <a:spAutoFit/>
          </a:bodyPr>
          <a:lstStyle/>
          <a:p>
            <a:pPr algn="ctr"/>
            <a:r>
              <a:rPr lang="en-GB" sz="2903" b="1" dirty="0">
                <a:latin typeface="Raleway"/>
              </a:rPr>
              <a:t>The Big Ideas </a:t>
            </a:r>
          </a:p>
        </p:txBody>
      </p:sp>
      <p:sp>
        <p:nvSpPr>
          <p:cNvPr id="10" name="Rectangle: Rounded Corners 9">
            <a:extLst>
              <a:ext uri="{FF2B5EF4-FFF2-40B4-BE49-F238E27FC236}">
                <a16:creationId xmlns:a16="http://schemas.microsoft.com/office/drawing/2014/main" id="{B1506403-70E7-4451-BB6B-4D7F34D3F740}"/>
              </a:ext>
            </a:extLst>
          </p:cNvPr>
          <p:cNvSpPr/>
          <p:nvPr/>
        </p:nvSpPr>
        <p:spPr>
          <a:xfrm>
            <a:off x="74645" y="1641957"/>
            <a:ext cx="11961845" cy="5169502"/>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GB" sz="1600" b="0" i="0" u="none" strike="noStrike" baseline="0" dirty="0">
              <a:solidFill>
                <a:schemeClr val="tx1"/>
              </a:solidFill>
              <a:latin typeface="Raleway ExtraBold"/>
            </a:endParaRPr>
          </a:p>
          <a:p>
            <a:pPr marL="285750" indent="-285750" algn="ctr">
              <a:buFont typeface="Arial" panose="020B0604020202020204" pitchFamily="34" charset="0"/>
              <a:buChar char="•"/>
            </a:pPr>
            <a:endParaRPr lang="en-GB" sz="1600" dirty="0">
              <a:solidFill>
                <a:schemeClr val="tx1"/>
              </a:solidFill>
              <a:latin typeface="Raleway ExtraBold"/>
            </a:endParaRPr>
          </a:p>
          <a:p>
            <a:pPr marL="285750" indent="-285750" algn="ctr">
              <a:buFont typeface="Arial" panose="020B0604020202020204" pitchFamily="34" charset="0"/>
              <a:buChar char="•"/>
            </a:pPr>
            <a:r>
              <a:rPr lang="en-GB" sz="1600" b="0" i="0" u="none" strike="noStrike" baseline="0" dirty="0">
                <a:solidFill>
                  <a:schemeClr val="tx1"/>
                </a:solidFill>
                <a:latin typeface="Raleway ExtraBold"/>
              </a:rPr>
              <a:t>Students can outline the significance of the SDGs.</a:t>
            </a:r>
          </a:p>
          <a:p>
            <a:pPr marL="285750" indent="-285750" algn="ctr">
              <a:buFont typeface="Arial" panose="020B0604020202020204" pitchFamily="34" charset="0"/>
              <a:buChar char="•"/>
            </a:pPr>
            <a:endParaRPr lang="en-GB" sz="1600" b="0" i="0" u="none" strike="noStrike" baseline="0" dirty="0">
              <a:solidFill>
                <a:schemeClr val="tx1"/>
              </a:solidFill>
              <a:latin typeface="Raleway ExtraBold"/>
            </a:endParaRPr>
          </a:p>
          <a:p>
            <a:pPr marL="285750" indent="-285750" algn="ctr">
              <a:buFont typeface="Arial" panose="020B0604020202020204" pitchFamily="34" charset="0"/>
              <a:buChar char="•"/>
            </a:pPr>
            <a:r>
              <a:rPr lang="en-GB" sz="1600" dirty="0">
                <a:solidFill>
                  <a:schemeClr val="tx1"/>
                </a:solidFill>
                <a:latin typeface="Raleway ExtraBold"/>
              </a:rPr>
              <a:t>Students can explain the significance of the threat that Climate Change potentially poses to life-forms on earth.</a:t>
            </a:r>
          </a:p>
          <a:p>
            <a:pPr marL="285750" indent="-285750" algn="ctr">
              <a:buFont typeface="Arial" panose="020B0604020202020204" pitchFamily="34" charset="0"/>
              <a:buChar char="•"/>
            </a:pPr>
            <a:r>
              <a:rPr lang="en-GB" sz="1600" b="0" i="0" u="none" strike="noStrike" baseline="0" dirty="0">
                <a:solidFill>
                  <a:schemeClr val="tx1"/>
                </a:solidFill>
                <a:latin typeface="Raleway ExtraBold"/>
              </a:rPr>
              <a:t> </a:t>
            </a:r>
          </a:p>
          <a:p>
            <a:pPr marL="285750" indent="-285750" algn="ctr">
              <a:buFont typeface="Arial" panose="020B0604020202020204" pitchFamily="34" charset="0"/>
              <a:buChar char="•"/>
            </a:pPr>
            <a:r>
              <a:rPr lang="en-GB" sz="1600" dirty="0">
                <a:solidFill>
                  <a:schemeClr val="tx1"/>
                </a:solidFill>
                <a:latin typeface="Raleway ExtraBold"/>
              </a:rPr>
              <a:t>Students are able to make the link between patterns of human consumption and Climate Change. </a:t>
            </a:r>
          </a:p>
          <a:p>
            <a:pPr marL="285750" indent="-285750" algn="ctr">
              <a:buFont typeface="Arial" panose="020B0604020202020204" pitchFamily="34" charset="0"/>
              <a:buChar char="•"/>
            </a:pPr>
            <a:endParaRPr lang="en-GB" sz="1600" dirty="0">
              <a:solidFill>
                <a:schemeClr val="tx1"/>
              </a:solidFill>
              <a:latin typeface="Raleway ExtraBold"/>
            </a:endParaRPr>
          </a:p>
          <a:p>
            <a:pPr marL="285750" indent="-285750" algn="ctr">
              <a:buFont typeface="Arial" panose="020B0604020202020204" pitchFamily="34" charset="0"/>
              <a:buChar char="•"/>
            </a:pPr>
            <a:r>
              <a:rPr lang="en-GB" sz="1600" dirty="0">
                <a:solidFill>
                  <a:schemeClr val="tx1"/>
                </a:solidFill>
                <a:latin typeface="Raleway ExtraBold"/>
              </a:rPr>
              <a:t>Students can name some different consequences of climate change and how these affect people, animals and plants.</a:t>
            </a:r>
          </a:p>
          <a:p>
            <a:pPr algn="ctr"/>
            <a:r>
              <a:rPr lang="en-GB" sz="1600" dirty="0">
                <a:solidFill>
                  <a:schemeClr val="tx1"/>
                </a:solidFill>
                <a:latin typeface="Raleway ExtraBold"/>
              </a:rPr>
              <a:t> </a:t>
            </a:r>
          </a:p>
          <a:p>
            <a:pPr marL="285750" indent="-285750" algn="ctr">
              <a:buFont typeface="Arial" panose="020B0604020202020204" pitchFamily="34" charset="0"/>
              <a:buChar char="•"/>
            </a:pPr>
            <a:r>
              <a:rPr lang="en-GB" sz="1600" dirty="0">
                <a:solidFill>
                  <a:schemeClr val="tx1"/>
                </a:solidFill>
                <a:latin typeface="Raleway ExtraBold"/>
              </a:rPr>
              <a:t>Students understand that Climate Change will have an effect on the future of their and the lives of everyone in the world. They know that there are a number of different possible futures, and what individuals and the global community as a whole do now, will determine the probable future in terms of life on Earth. They can name consequences if we do not take care of the environment and understand Climate Change is an environmental threat to human civilisation on a planetary scale. </a:t>
            </a:r>
          </a:p>
          <a:p>
            <a:pPr marL="171450" indent="-171450" algn="ctr">
              <a:buFont typeface="Arial" panose="020B0604020202020204" pitchFamily="34" charset="0"/>
              <a:buChar char="•"/>
            </a:pPr>
            <a:endParaRPr lang="en-GB" sz="1600" dirty="0">
              <a:solidFill>
                <a:schemeClr val="tx1"/>
              </a:solidFill>
              <a:latin typeface="Raleway ExtraBold"/>
            </a:endParaRPr>
          </a:p>
          <a:p>
            <a:pPr marL="171450" indent="-171450" algn="ctr">
              <a:buFont typeface="Arial" panose="020B0604020202020204" pitchFamily="34" charset="0"/>
              <a:buChar char="•"/>
            </a:pPr>
            <a:r>
              <a:rPr lang="en-GB" sz="1600" dirty="0">
                <a:solidFill>
                  <a:schemeClr val="tx1"/>
                </a:solidFill>
                <a:latin typeface="Raleway ExtraBold"/>
              </a:rPr>
              <a:t>Students understand that action on Climate Change is taking place at 3 levels across the world. They can explain why action on all of these levels is important to address Climate Change. They can explain the importance of the role that individuals can play. Students understand that there frequently a disjuncture between people’s awareness of the problem and people actually changing their behaviour</a:t>
            </a: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p:txBody>
      </p:sp>
    </p:spTree>
    <p:extLst>
      <p:ext uri="{BB962C8B-B14F-4D97-AF65-F5344CB8AC3E}">
        <p14:creationId xmlns:p14="http://schemas.microsoft.com/office/powerpoint/2010/main" val="584567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356062" y="181045"/>
            <a:ext cx="8470690"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rgbClr val="00B050"/>
                </a:solidFill>
                <a:latin typeface="Raleway" panose="020B0604020202020204"/>
                <a:ea typeface="Prompt"/>
                <a:cs typeface="Prompt"/>
                <a:sym typeface="Prompt"/>
              </a:rPr>
              <a:t>Responding to  the Global Pandemic // CLIMATE CHANGE //Teaching Learning Unit Lesson 2 </a:t>
            </a:r>
            <a:r>
              <a:rPr lang="en-GB" sz="1400" dirty="0">
                <a:solidFill>
                  <a:srgbClr val="00B050"/>
                </a:solidFill>
                <a:latin typeface="Raleway" panose="020B0604020202020204"/>
                <a:ea typeface="Prompt"/>
                <a:cs typeface="Prompt"/>
                <a:sym typeface="Prompt"/>
              </a:rPr>
              <a:t>‘</a:t>
            </a:r>
            <a:r>
              <a:rPr lang="en-GB" sz="1400" dirty="0">
                <a:solidFill>
                  <a:srgbClr val="00B050"/>
                </a:solidFill>
                <a:latin typeface="Raleway" panose="020B0604020202020204"/>
              </a:rPr>
              <a:t>Build Back Better’- A Global Response to </a:t>
            </a:r>
            <a:r>
              <a:rPr lang="en-GB" sz="1400" dirty="0" err="1">
                <a:solidFill>
                  <a:srgbClr val="00B050"/>
                </a:solidFill>
                <a:latin typeface="Raleway" panose="020B0604020202020204"/>
              </a:rPr>
              <a:t>Covid</a:t>
            </a:r>
            <a:r>
              <a:rPr lang="en-GB" sz="1400" dirty="0">
                <a:solidFill>
                  <a:srgbClr val="00B050"/>
                </a:solidFill>
                <a:latin typeface="Raleway" panose="020B0604020202020204"/>
              </a:rPr>
              <a:t> 19  and the challenge of climate change </a:t>
            </a:r>
          </a:p>
          <a:p>
            <a:pPr>
              <a:buClr>
                <a:srgbClr val="000000"/>
              </a:buClr>
              <a:buSzPts val="1100"/>
            </a:pPr>
            <a:r>
              <a:rPr lang="en-GB" sz="1400" b="1" dirty="0">
                <a:solidFill>
                  <a:srgbClr val="00B050"/>
                </a:solidFill>
                <a:latin typeface="Raleway" panose="020B0604020202020204"/>
                <a:ea typeface="Prompt"/>
                <a:cs typeface="Prompt"/>
                <a:sym typeface="Prompt"/>
              </a:rPr>
              <a:t> </a:t>
            </a:r>
            <a:endParaRPr lang="en-GB" sz="1400" dirty="0">
              <a:solidFill>
                <a:srgbClr val="00B050"/>
              </a:solidFill>
              <a:latin typeface="Raleway" panose="020B0604020202020204"/>
              <a:ea typeface="Arial"/>
              <a:cs typeface="Arial"/>
              <a:sym typeface="Arial"/>
            </a:endParaRPr>
          </a:p>
        </p:txBody>
      </p:sp>
      <p:sp>
        <p:nvSpPr>
          <p:cNvPr id="127" name="Google Shape;127;p16"/>
          <p:cNvSpPr/>
          <p:nvPr/>
        </p:nvSpPr>
        <p:spPr>
          <a:xfrm rot="10800000" flipH="1">
            <a:off x="1635313" y="922211"/>
            <a:ext cx="8897322" cy="4653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5" name="Rectangle 4">
            <a:extLst>
              <a:ext uri="{FF2B5EF4-FFF2-40B4-BE49-F238E27FC236}">
                <a16:creationId xmlns:a16="http://schemas.microsoft.com/office/drawing/2014/main" id="{2774B19B-82D8-4A1B-A987-0FF226B5F46F}"/>
              </a:ext>
            </a:extLst>
          </p:cNvPr>
          <p:cNvSpPr/>
          <p:nvPr/>
        </p:nvSpPr>
        <p:spPr>
          <a:xfrm>
            <a:off x="1635313" y="1003853"/>
            <a:ext cx="8700475" cy="539058"/>
          </a:xfrm>
          <a:prstGeom prst="rect">
            <a:avLst/>
          </a:prstGeom>
          <a:solidFill>
            <a:schemeClr val="accent6">
              <a:lumMod val="20000"/>
              <a:lumOff val="80000"/>
            </a:schemeClr>
          </a:solidFill>
        </p:spPr>
        <p:txBody>
          <a:bodyPr wrap="square">
            <a:spAutoFit/>
          </a:bodyPr>
          <a:lstStyle/>
          <a:p>
            <a:pPr algn="ctr"/>
            <a:r>
              <a:rPr lang="en-GB" sz="2903" b="1" dirty="0">
                <a:latin typeface="Raleway"/>
              </a:rPr>
              <a:t>The Big Ideas </a:t>
            </a:r>
          </a:p>
        </p:txBody>
      </p:sp>
      <p:sp>
        <p:nvSpPr>
          <p:cNvPr id="10" name="Rectangle: Rounded Corners 9">
            <a:extLst>
              <a:ext uri="{FF2B5EF4-FFF2-40B4-BE49-F238E27FC236}">
                <a16:creationId xmlns:a16="http://schemas.microsoft.com/office/drawing/2014/main" id="{B1506403-70E7-4451-BB6B-4D7F34D3F740}"/>
              </a:ext>
            </a:extLst>
          </p:cNvPr>
          <p:cNvSpPr/>
          <p:nvPr/>
        </p:nvSpPr>
        <p:spPr>
          <a:xfrm>
            <a:off x="74645" y="1641957"/>
            <a:ext cx="11961845" cy="5169502"/>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GB" sz="1600" b="0" i="0" u="none" strike="noStrike" baseline="0" dirty="0">
              <a:solidFill>
                <a:schemeClr val="tx1"/>
              </a:solidFill>
              <a:latin typeface="Raleway ExtraBold"/>
            </a:endParaRPr>
          </a:p>
          <a:p>
            <a:pPr marL="285750" indent="-285750" algn="ctr">
              <a:buFont typeface="Arial" panose="020B0604020202020204" pitchFamily="34" charset="0"/>
              <a:buChar char="•"/>
            </a:pPr>
            <a:endParaRPr lang="en-GB" sz="16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a:p>
            <a:pPr marL="171450" indent="-171450" algn="ctr">
              <a:buFont typeface="Arial" panose="020B0604020202020204" pitchFamily="34" charset="0"/>
              <a:buChar char="•"/>
            </a:pPr>
            <a:endParaRPr lang="en-GB" sz="1400" dirty="0">
              <a:solidFill>
                <a:schemeClr val="tx1"/>
              </a:solidFill>
              <a:latin typeface="Raleway ExtraBold"/>
            </a:endParaRPr>
          </a:p>
        </p:txBody>
      </p:sp>
      <p:sp>
        <p:nvSpPr>
          <p:cNvPr id="9" name="TextBox 8">
            <a:extLst>
              <a:ext uri="{FF2B5EF4-FFF2-40B4-BE49-F238E27FC236}">
                <a16:creationId xmlns:a16="http://schemas.microsoft.com/office/drawing/2014/main" id="{357237AB-032B-40F8-AA0E-5DFDFA0A0819}"/>
              </a:ext>
            </a:extLst>
          </p:cNvPr>
          <p:cNvSpPr txBox="1"/>
          <p:nvPr/>
        </p:nvSpPr>
        <p:spPr>
          <a:xfrm>
            <a:off x="1029477" y="2417761"/>
            <a:ext cx="10133045" cy="3416320"/>
          </a:xfrm>
          <a:prstGeom prst="rect">
            <a:avLst/>
          </a:prstGeom>
          <a:noFill/>
        </p:spPr>
        <p:txBody>
          <a:bodyPr wrap="square">
            <a:spAutoFit/>
          </a:bodyPr>
          <a:lstStyle/>
          <a:p>
            <a:r>
              <a:rPr lang="en-GB" sz="1800" b="1" u="sng" dirty="0">
                <a:solidFill>
                  <a:srgbClr val="000000"/>
                </a:solidFill>
                <a:latin typeface="Raleway ExtraBold" panose="020B0604020202020204"/>
                <a:ea typeface="Prompt"/>
                <a:cs typeface="Prompt"/>
                <a:sym typeface="Prompt"/>
              </a:rPr>
              <a:t>How I act</a:t>
            </a:r>
          </a:p>
          <a:p>
            <a:r>
              <a:rPr lang="en-GB" sz="1800" b="1" u="sng" dirty="0">
                <a:solidFill>
                  <a:srgbClr val="000000"/>
                </a:solidFill>
                <a:latin typeface="Raleway ExtraBold" panose="020B0604020202020204"/>
                <a:ea typeface="Prompt"/>
                <a:cs typeface="Prompt"/>
                <a:sym typeface="Prompt"/>
              </a:rPr>
              <a:t>1] </a:t>
            </a:r>
            <a:r>
              <a:rPr lang="en-GB" sz="1800" b="1" dirty="0">
                <a:solidFill>
                  <a:srgbClr val="000000"/>
                </a:solidFill>
                <a:latin typeface="Raleway ExtraBold" panose="020B0604020202020204"/>
                <a:ea typeface="Prompt"/>
                <a:cs typeface="Prompt"/>
                <a:sym typeface="Prompt"/>
              </a:rPr>
              <a:t>Students can question and challenge assumptions about the world as it is today post </a:t>
            </a:r>
            <a:r>
              <a:rPr lang="en-GB" sz="1800" b="1" dirty="0" err="1">
                <a:solidFill>
                  <a:srgbClr val="000000"/>
                </a:solidFill>
                <a:latin typeface="Raleway ExtraBold" panose="020B0604020202020204"/>
                <a:ea typeface="Prompt"/>
                <a:cs typeface="Prompt"/>
                <a:sym typeface="Prompt"/>
              </a:rPr>
              <a:t>Covid</a:t>
            </a:r>
            <a:r>
              <a:rPr lang="en-GB" sz="1800" b="1" dirty="0">
                <a:solidFill>
                  <a:srgbClr val="000000"/>
                </a:solidFill>
                <a:latin typeface="Raleway ExtraBold" panose="020B0604020202020204"/>
                <a:ea typeface="Prompt"/>
                <a:cs typeface="Prompt"/>
                <a:sym typeface="Prompt"/>
              </a:rPr>
              <a:t> 19 </a:t>
            </a:r>
          </a:p>
          <a:p>
            <a:r>
              <a:rPr lang="en-GB" sz="1800" b="1" dirty="0">
                <a:solidFill>
                  <a:srgbClr val="000000"/>
                </a:solidFill>
                <a:latin typeface="Raleway ExtraBold" panose="020B0604020202020204"/>
                <a:ea typeface="Prompt"/>
                <a:cs typeface="Prompt"/>
                <a:sym typeface="Prompt"/>
              </a:rPr>
              <a:t>2] Students can think about and change the way they live their lives so that people and the planet are not negatively affected by their choices</a:t>
            </a:r>
          </a:p>
          <a:p>
            <a:r>
              <a:rPr lang="en-GB" sz="1800" b="1" dirty="0">
                <a:solidFill>
                  <a:srgbClr val="000000"/>
                </a:solidFill>
                <a:latin typeface="Raleway ExtraBold" panose="020B0604020202020204"/>
                <a:ea typeface="Prompt"/>
                <a:cs typeface="Prompt"/>
                <a:sym typeface="Prompt"/>
              </a:rPr>
              <a:t>3] Students try to consider how they can inspire and engage others to learn about and take action on global challenges today. </a:t>
            </a:r>
          </a:p>
          <a:p>
            <a:endParaRPr lang="en-GB" sz="1800" b="1" dirty="0">
              <a:solidFill>
                <a:srgbClr val="000000"/>
              </a:solidFill>
              <a:latin typeface="Raleway ExtraBold" panose="020B0604020202020204"/>
              <a:ea typeface="Prompt"/>
              <a:cs typeface="Prompt"/>
              <a:sym typeface="Prompt"/>
            </a:endParaRPr>
          </a:p>
          <a:p>
            <a:r>
              <a:rPr lang="en-GB" sz="1800" b="1" u="sng" dirty="0">
                <a:solidFill>
                  <a:srgbClr val="000000"/>
                </a:solidFill>
                <a:latin typeface="Raleway ExtraBold" panose="020B0604020202020204"/>
                <a:ea typeface="Prompt"/>
                <a:cs typeface="Prompt"/>
                <a:sym typeface="Prompt"/>
              </a:rPr>
              <a:t>Global Skills</a:t>
            </a:r>
          </a:p>
          <a:p>
            <a:pPr marL="342900" indent="-342900">
              <a:buAutoNum type="arabicPeriod"/>
            </a:pPr>
            <a:r>
              <a:rPr lang="en-GB" sz="1800" b="1" dirty="0">
                <a:solidFill>
                  <a:srgbClr val="000000"/>
                </a:solidFill>
                <a:latin typeface="Raleway ExtraBold" panose="020B0604020202020204"/>
                <a:ea typeface="Prompt"/>
                <a:cs typeface="Prompt"/>
                <a:sym typeface="Prompt"/>
              </a:rPr>
              <a:t>Students try to consider things from different peoples viewpoints </a:t>
            </a:r>
          </a:p>
          <a:p>
            <a:pPr marL="342900" indent="-342900">
              <a:buAutoNum type="arabicPeriod"/>
            </a:pPr>
            <a:r>
              <a:rPr lang="en-GB" sz="1800" b="1" dirty="0">
                <a:solidFill>
                  <a:srgbClr val="000000"/>
                </a:solidFill>
                <a:latin typeface="Raleway ExtraBold" panose="020B0604020202020204"/>
                <a:ea typeface="Prompt"/>
                <a:cs typeface="Prompt"/>
                <a:sym typeface="Prompt"/>
              </a:rPr>
              <a:t>Students are encouraged to think about how we can all make a better future and what they can do to help</a:t>
            </a:r>
          </a:p>
        </p:txBody>
      </p:sp>
    </p:spTree>
    <p:extLst>
      <p:ext uri="{BB962C8B-B14F-4D97-AF65-F5344CB8AC3E}">
        <p14:creationId xmlns:p14="http://schemas.microsoft.com/office/powerpoint/2010/main" val="173888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356062" y="181045"/>
            <a:ext cx="8470690"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a:p>
            <a:pPr>
              <a:buClr>
                <a:srgbClr val="000000"/>
              </a:buClr>
              <a:buSzPts val="1100"/>
            </a:pPr>
            <a:r>
              <a:rPr lang="en-GB" sz="1400" b="1" dirty="0">
                <a:solidFill>
                  <a:srgbClr val="00B050"/>
                </a:solidFill>
                <a:latin typeface="Raleway" panose="020B0604020202020204"/>
                <a:ea typeface="Prompt"/>
                <a:cs typeface="Prompt"/>
                <a:sym typeface="Prompt"/>
              </a:rPr>
              <a:t> </a:t>
            </a:r>
            <a:endParaRPr lang="en-GB" sz="1400" dirty="0">
              <a:solidFill>
                <a:srgbClr val="00B050"/>
              </a:solidFill>
              <a:latin typeface="Raleway" panose="020B0604020202020204"/>
              <a:ea typeface="Arial"/>
              <a:cs typeface="Arial"/>
              <a:sym typeface="Arial"/>
            </a:endParaRP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635313" y="922211"/>
            <a:ext cx="8897322" cy="4653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5" name="Rectangle 4">
            <a:extLst>
              <a:ext uri="{FF2B5EF4-FFF2-40B4-BE49-F238E27FC236}">
                <a16:creationId xmlns:a16="http://schemas.microsoft.com/office/drawing/2014/main" id="{2774B19B-82D8-4A1B-A987-0FF226B5F46F}"/>
              </a:ext>
            </a:extLst>
          </p:cNvPr>
          <p:cNvSpPr/>
          <p:nvPr/>
        </p:nvSpPr>
        <p:spPr>
          <a:xfrm>
            <a:off x="1670036" y="1487996"/>
            <a:ext cx="8700475" cy="539058"/>
          </a:xfrm>
          <a:prstGeom prst="rect">
            <a:avLst/>
          </a:prstGeom>
          <a:solidFill>
            <a:schemeClr val="accent6">
              <a:lumMod val="20000"/>
              <a:lumOff val="80000"/>
            </a:schemeClr>
          </a:solidFill>
        </p:spPr>
        <p:txBody>
          <a:bodyPr wrap="square">
            <a:spAutoFit/>
          </a:bodyPr>
          <a:lstStyle/>
          <a:p>
            <a:pPr algn="ctr"/>
            <a:r>
              <a:rPr lang="en-GB" sz="2903" b="1" dirty="0">
                <a:latin typeface="Raleway"/>
              </a:rPr>
              <a:t>Climate Change  and </a:t>
            </a:r>
            <a:r>
              <a:rPr lang="en-GB" sz="2903" b="1" dirty="0" err="1">
                <a:latin typeface="Raleway"/>
              </a:rPr>
              <a:t>Covid</a:t>
            </a:r>
            <a:r>
              <a:rPr lang="en-GB" sz="2903" b="1" dirty="0">
                <a:latin typeface="Raleway"/>
              </a:rPr>
              <a:t> 19 </a:t>
            </a:r>
          </a:p>
        </p:txBody>
      </p:sp>
      <p:sp>
        <p:nvSpPr>
          <p:cNvPr id="10" name="Rectangle: Rounded Corners 9">
            <a:extLst>
              <a:ext uri="{FF2B5EF4-FFF2-40B4-BE49-F238E27FC236}">
                <a16:creationId xmlns:a16="http://schemas.microsoft.com/office/drawing/2014/main" id="{B1506403-70E7-4451-BB6B-4D7F34D3F740}"/>
              </a:ext>
            </a:extLst>
          </p:cNvPr>
          <p:cNvSpPr/>
          <p:nvPr/>
        </p:nvSpPr>
        <p:spPr>
          <a:xfrm>
            <a:off x="2328095" y="2143229"/>
            <a:ext cx="7074986" cy="2523709"/>
          </a:xfrm>
          <a:prstGeom prst="round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dirty="0">
                <a:latin typeface="Raleway" panose="020B0604020202020204"/>
              </a:rPr>
              <a:t>Title</a:t>
            </a:r>
          </a:p>
          <a:p>
            <a:pPr algn="ctr"/>
            <a:r>
              <a:rPr lang="en-GB" sz="4000" dirty="0">
                <a:latin typeface="Raleway" panose="020B0604020202020204"/>
              </a:rPr>
              <a:t>Build Back Better- A Global Response to </a:t>
            </a:r>
            <a:r>
              <a:rPr lang="en-GB" sz="4000" dirty="0" err="1">
                <a:latin typeface="Raleway" panose="020B0604020202020204"/>
              </a:rPr>
              <a:t>Covid</a:t>
            </a:r>
            <a:r>
              <a:rPr lang="en-GB" sz="4000" dirty="0">
                <a:latin typeface="Raleway" panose="020B0604020202020204"/>
              </a:rPr>
              <a:t> 19 </a:t>
            </a:r>
          </a:p>
        </p:txBody>
      </p:sp>
      <p:sp>
        <p:nvSpPr>
          <p:cNvPr id="2" name="Rectangle 1">
            <a:extLst>
              <a:ext uri="{FF2B5EF4-FFF2-40B4-BE49-F238E27FC236}">
                <a16:creationId xmlns:a16="http://schemas.microsoft.com/office/drawing/2014/main" id="{99FC35EC-62D9-4FCC-BB6F-EFE6E44B4C92}"/>
              </a:ext>
            </a:extLst>
          </p:cNvPr>
          <p:cNvSpPr/>
          <p:nvPr/>
        </p:nvSpPr>
        <p:spPr>
          <a:xfrm>
            <a:off x="3548832" y="5185338"/>
            <a:ext cx="5277920" cy="369332"/>
          </a:xfrm>
          <a:prstGeom prst="rect">
            <a:avLst/>
          </a:prstGeom>
        </p:spPr>
        <p:txBody>
          <a:bodyPr wrap="none">
            <a:spAutoFit/>
          </a:bodyPr>
          <a:lstStyle/>
          <a:p>
            <a:r>
              <a:rPr lang="en-GB" b="1" dirty="0">
                <a:solidFill>
                  <a:srgbClr val="AB0613"/>
                </a:solidFill>
                <a:latin typeface="Guardian Egyptian Web"/>
              </a:rPr>
              <a:t>After the Covid-19 crisis, will we get a greener world?</a:t>
            </a:r>
            <a:endParaRPr lang="en-GB" b="1" i="0" dirty="0">
              <a:solidFill>
                <a:srgbClr val="AB0613"/>
              </a:solidFill>
              <a:effectLst/>
              <a:latin typeface="Guardian Egyptian Web"/>
            </a:endParaRPr>
          </a:p>
        </p:txBody>
      </p:sp>
    </p:spTree>
    <p:extLst>
      <p:ext uri="{BB962C8B-B14F-4D97-AF65-F5344CB8AC3E}">
        <p14:creationId xmlns:p14="http://schemas.microsoft.com/office/powerpoint/2010/main" val="60987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1715055" y="3113607"/>
            <a:ext cx="5817576" cy="582955"/>
          </a:xfrm>
          <a:prstGeom prst="rect">
            <a:avLst/>
          </a:prstGeom>
          <a:noFill/>
          <a:ln>
            <a:noFill/>
          </a:ln>
        </p:spPr>
        <p:txBody>
          <a:bodyPr spcFirstLastPara="1" wrap="square" lIns="82939" tIns="82939" rIns="82939" bIns="82939" anchor="t" anchorCtr="0">
            <a:noAutofit/>
          </a:bodyPr>
          <a:lstStyle/>
          <a:p>
            <a:pPr>
              <a:buClr>
                <a:schemeClr val="dk1"/>
              </a:buClr>
              <a:buSzPts val="1100"/>
            </a:pPr>
            <a:endParaRPr sz="998">
              <a:solidFill>
                <a:schemeClr val="dk2"/>
              </a:solidFill>
              <a:latin typeface="Raleway"/>
              <a:ea typeface="Raleway"/>
              <a:cs typeface="Raleway"/>
              <a:sym typeface="Raleway"/>
            </a:endParaRPr>
          </a:p>
          <a:p>
            <a:pPr>
              <a:buClr>
                <a:srgbClr val="000000"/>
              </a:buClr>
              <a:buSzPts val="1100"/>
            </a:pPr>
            <a:endParaRPr sz="1089" b="1">
              <a:solidFill>
                <a:schemeClr val="lt1"/>
              </a:solidFill>
              <a:latin typeface="Prompt"/>
              <a:ea typeface="Prompt"/>
              <a:cs typeface="Prompt"/>
              <a:sym typeface="Prompt"/>
            </a:endParaRPr>
          </a:p>
          <a:p>
            <a:pPr>
              <a:buClr>
                <a:srgbClr val="000000"/>
              </a:buClr>
              <a:buSzPts val="1400"/>
            </a:pPr>
            <a:endParaRPr sz="1270" b="1">
              <a:solidFill>
                <a:srgbClr val="3174BA"/>
              </a:solidFill>
              <a:latin typeface="Prompt"/>
              <a:ea typeface="Prompt"/>
              <a:cs typeface="Prompt"/>
              <a:sym typeface="Prompt"/>
            </a:endParaRPr>
          </a:p>
        </p:txBody>
      </p:sp>
      <p:sp>
        <p:nvSpPr>
          <p:cNvPr id="120" name="Google Shape;120;p16"/>
          <p:cNvSpPr txBox="1"/>
          <p:nvPr/>
        </p:nvSpPr>
        <p:spPr>
          <a:xfrm>
            <a:off x="233401" y="179147"/>
            <a:ext cx="8502225"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4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p>
          <a:p>
            <a:pPr>
              <a:buClr>
                <a:srgbClr val="000000"/>
              </a:buClr>
              <a:buSzPts val="1400"/>
            </a:pPr>
            <a:r>
              <a:rPr lang="en-GB" sz="1400" dirty="0">
                <a:solidFill>
                  <a:schemeClr val="accent6">
                    <a:lumMod val="50000"/>
                  </a:schemeClr>
                </a:solidFill>
                <a:latin typeface="Raleway" panose="020B0604020202020204"/>
                <a:ea typeface="Prompt"/>
                <a:cs typeface="Prompt"/>
                <a:sym typeface="Prompt"/>
              </a:rPr>
              <a:t>‘</a:t>
            </a:r>
            <a:r>
              <a:rPr lang="en-GB" sz="1400" dirty="0">
                <a:solidFill>
                  <a:schemeClr val="accent6">
                    <a:lumMod val="50000"/>
                  </a:schemeClr>
                </a:solidFill>
                <a:latin typeface="Raleway" panose="020B0604020202020204"/>
              </a:rPr>
              <a:t>Build Back Better’- A Global Response to </a:t>
            </a:r>
            <a:r>
              <a:rPr lang="en-GB" sz="1400" dirty="0" err="1">
                <a:solidFill>
                  <a:schemeClr val="accent6">
                    <a:lumMod val="50000"/>
                  </a:schemeClr>
                </a:solidFill>
                <a:latin typeface="Raleway" panose="020B0604020202020204"/>
              </a:rPr>
              <a:t>Covid</a:t>
            </a:r>
            <a:r>
              <a:rPr lang="en-GB" sz="1400" dirty="0">
                <a:solidFill>
                  <a:schemeClr val="accent6">
                    <a:lumMod val="50000"/>
                  </a:schemeClr>
                </a:solidFill>
                <a:latin typeface="Raleway" panose="020B0604020202020204"/>
              </a:rPr>
              <a:t> 19  and the challenge of climate change </a:t>
            </a:r>
          </a:p>
        </p:txBody>
      </p:sp>
      <p:pic>
        <p:nvPicPr>
          <p:cNvPr id="125" name="Google Shape;125;p16"/>
          <p:cNvPicPr preferRelativeResize="0"/>
          <p:nvPr/>
        </p:nvPicPr>
        <p:blipFill>
          <a:blip r:embed="rId4">
            <a:alphaModFix/>
          </a:blip>
          <a:stretch>
            <a:fillRect/>
          </a:stretch>
        </p:blipFill>
        <p:spPr>
          <a:xfrm>
            <a:off x="9665619" y="6093971"/>
            <a:ext cx="867010" cy="303453"/>
          </a:xfrm>
          <a:prstGeom prst="rect">
            <a:avLst/>
          </a:prstGeom>
          <a:noFill/>
          <a:ln>
            <a:noFill/>
          </a:ln>
        </p:spPr>
      </p:pic>
      <p:sp>
        <p:nvSpPr>
          <p:cNvPr id="127" name="Google Shape;127;p16"/>
          <p:cNvSpPr/>
          <p:nvPr/>
        </p:nvSpPr>
        <p:spPr>
          <a:xfrm rot="10800000" flipH="1">
            <a:off x="194155" y="664672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4" name="Rectangle 3">
            <a:extLst>
              <a:ext uri="{FF2B5EF4-FFF2-40B4-BE49-F238E27FC236}">
                <a16:creationId xmlns:a16="http://schemas.microsoft.com/office/drawing/2014/main" id="{89F5A901-3737-4A9C-A407-60F89202E63B}"/>
              </a:ext>
            </a:extLst>
          </p:cNvPr>
          <p:cNvSpPr/>
          <p:nvPr/>
        </p:nvSpPr>
        <p:spPr>
          <a:xfrm>
            <a:off x="194155" y="983171"/>
            <a:ext cx="3376245" cy="371512"/>
          </a:xfrm>
          <a:prstGeom prst="rect">
            <a:avLst/>
          </a:prstGeom>
        </p:spPr>
        <p:txBody>
          <a:bodyPr wrap="none">
            <a:spAutoFit/>
          </a:bodyPr>
          <a:lstStyle/>
          <a:p>
            <a:r>
              <a:rPr lang="en-GB" sz="1814" dirty="0">
                <a:latin typeface="Raleway"/>
              </a:rPr>
              <a:t>The SDGs and Climate Change </a:t>
            </a:r>
          </a:p>
        </p:txBody>
      </p:sp>
      <p:sp>
        <p:nvSpPr>
          <p:cNvPr id="5" name="Rectangle 4">
            <a:extLst>
              <a:ext uri="{FF2B5EF4-FFF2-40B4-BE49-F238E27FC236}">
                <a16:creationId xmlns:a16="http://schemas.microsoft.com/office/drawing/2014/main" id="{2774B19B-82D8-4A1B-A987-0FF226B5F46F}"/>
              </a:ext>
            </a:extLst>
          </p:cNvPr>
          <p:cNvSpPr/>
          <p:nvPr/>
        </p:nvSpPr>
        <p:spPr>
          <a:xfrm>
            <a:off x="1819275" y="1487996"/>
            <a:ext cx="8551236" cy="539058"/>
          </a:xfrm>
          <a:prstGeom prst="rect">
            <a:avLst/>
          </a:prstGeom>
          <a:solidFill>
            <a:srgbClr val="009900"/>
          </a:solidFill>
        </p:spPr>
        <p:txBody>
          <a:bodyPr wrap="square">
            <a:spAutoFit/>
          </a:bodyPr>
          <a:lstStyle/>
          <a:p>
            <a:pPr algn="ctr"/>
            <a:r>
              <a:rPr lang="en-GB" sz="2903" b="1" dirty="0">
                <a:latin typeface="Raleway"/>
              </a:rPr>
              <a:t>Climate Change  and </a:t>
            </a:r>
            <a:r>
              <a:rPr lang="en-GB" sz="2903" b="1" dirty="0" err="1">
                <a:latin typeface="Raleway"/>
              </a:rPr>
              <a:t>Covid</a:t>
            </a:r>
            <a:r>
              <a:rPr lang="en-GB" sz="2903" b="1" dirty="0">
                <a:latin typeface="Raleway"/>
              </a:rPr>
              <a:t> 19Lesson Objectives </a:t>
            </a:r>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2" name="Rectangle 1">
            <a:extLst>
              <a:ext uri="{FF2B5EF4-FFF2-40B4-BE49-F238E27FC236}">
                <a16:creationId xmlns:a16="http://schemas.microsoft.com/office/drawing/2014/main" id="{904CDABA-9DE6-4F11-8C1F-F34A1E66AB33}"/>
              </a:ext>
            </a:extLst>
          </p:cNvPr>
          <p:cNvSpPr/>
          <p:nvPr/>
        </p:nvSpPr>
        <p:spPr>
          <a:xfrm>
            <a:off x="1819274" y="2402935"/>
            <a:ext cx="8551236" cy="1754326"/>
          </a:xfrm>
          <a:prstGeom prst="rect">
            <a:avLst/>
          </a:prstGeom>
        </p:spPr>
        <p:txBody>
          <a:bodyPr wrap="square">
            <a:spAutoFit/>
          </a:bodyPr>
          <a:lstStyle/>
          <a:p>
            <a:r>
              <a:rPr lang="en-GB" b="1" i="1" dirty="0">
                <a:solidFill>
                  <a:srgbClr val="595959"/>
                </a:solidFill>
                <a:latin typeface="Raleway"/>
                <a:cs typeface="Arial" pitchFamily="34" charset="0"/>
              </a:rPr>
              <a:t>Students will be able to:</a:t>
            </a:r>
          </a:p>
          <a:p>
            <a:pPr marL="457200" indent="-457200">
              <a:buFont typeface="Arial" panose="020B0604020202020204" pitchFamily="34" charset="0"/>
              <a:buChar char="•"/>
            </a:pPr>
            <a:r>
              <a:rPr lang="en-GB" i="1" dirty="0">
                <a:solidFill>
                  <a:srgbClr val="595959"/>
                </a:solidFill>
                <a:latin typeface="Raleway"/>
                <a:cs typeface="Arial" pitchFamily="34" charset="0"/>
              </a:rPr>
              <a:t>Reflect on ways that the people living on planet earth are interconnected.</a:t>
            </a:r>
          </a:p>
          <a:p>
            <a:pPr marL="457200" indent="-457200">
              <a:buFont typeface="Arial" panose="020B0604020202020204" pitchFamily="34" charset="0"/>
              <a:buChar char="•"/>
            </a:pPr>
            <a:r>
              <a:rPr lang="en-GB" i="1" dirty="0">
                <a:solidFill>
                  <a:srgbClr val="595959"/>
                </a:solidFill>
                <a:latin typeface="Raleway"/>
                <a:cs typeface="Arial" pitchFamily="34" charset="0"/>
              </a:rPr>
              <a:t>Examine the impact of </a:t>
            </a:r>
            <a:r>
              <a:rPr lang="en-GB" i="1" dirty="0" err="1">
                <a:solidFill>
                  <a:srgbClr val="595959"/>
                </a:solidFill>
                <a:latin typeface="Raleway"/>
                <a:cs typeface="Arial" pitchFamily="34" charset="0"/>
              </a:rPr>
              <a:t>Covid</a:t>
            </a:r>
            <a:r>
              <a:rPr lang="en-GB" i="1" dirty="0">
                <a:solidFill>
                  <a:srgbClr val="595959"/>
                </a:solidFill>
                <a:latin typeface="Raleway"/>
                <a:cs typeface="Arial" pitchFamily="34" charset="0"/>
              </a:rPr>
              <a:t> 19  on climate change </a:t>
            </a:r>
          </a:p>
          <a:p>
            <a:pPr marL="457200" indent="-457200">
              <a:buFont typeface="Arial" panose="020B0604020202020204" pitchFamily="34" charset="0"/>
              <a:buChar char="•"/>
            </a:pPr>
            <a:r>
              <a:rPr lang="en-GB" i="1" dirty="0">
                <a:solidFill>
                  <a:srgbClr val="595959"/>
                </a:solidFill>
                <a:latin typeface="Raleway"/>
                <a:cs typeface="Arial" pitchFamily="34" charset="0"/>
              </a:rPr>
              <a:t>Critically reflect on how  we can as a global community ‘ build back better’ to protect the planet and help work towards meeting the SDG targets for 2030 </a:t>
            </a:r>
          </a:p>
        </p:txBody>
      </p:sp>
      <p:pic>
        <p:nvPicPr>
          <p:cNvPr id="3" name="Picture 2">
            <a:extLst>
              <a:ext uri="{FF2B5EF4-FFF2-40B4-BE49-F238E27FC236}">
                <a16:creationId xmlns:a16="http://schemas.microsoft.com/office/drawing/2014/main" id="{3C3A0FE0-970A-4B95-82E0-6C5B5575C1F9}"/>
              </a:ext>
            </a:extLst>
          </p:cNvPr>
          <p:cNvPicPr>
            <a:picLocks noChangeAspect="1"/>
          </p:cNvPicPr>
          <p:nvPr/>
        </p:nvPicPr>
        <p:blipFill>
          <a:blip r:embed="rId5"/>
          <a:stretch>
            <a:fillRect/>
          </a:stretch>
        </p:blipFill>
        <p:spPr>
          <a:xfrm>
            <a:off x="8984524" y="4776333"/>
            <a:ext cx="3115326" cy="1865538"/>
          </a:xfrm>
          <a:prstGeom prst="rect">
            <a:avLst/>
          </a:prstGeom>
        </p:spPr>
      </p:pic>
      <p:pic>
        <p:nvPicPr>
          <p:cNvPr id="6" name="Picture 5">
            <a:extLst>
              <a:ext uri="{FF2B5EF4-FFF2-40B4-BE49-F238E27FC236}">
                <a16:creationId xmlns:a16="http://schemas.microsoft.com/office/drawing/2014/main" id="{C8FA462A-FBC1-4A0B-8F1F-D25825E4CF9A}"/>
              </a:ext>
            </a:extLst>
          </p:cNvPr>
          <p:cNvPicPr>
            <a:picLocks noChangeAspect="1"/>
          </p:cNvPicPr>
          <p:nvPr/>
        </p:nvPicPr>
        <p:blipFill>
          <a:blip r:embed="rId6"/>
          <a:stretch>
            <a:fillRect/>
          </a:stretch>
        </p:blipFill>
        <p:spPr>
          <a:xfrm>
            <a:off x="349683" y="4721655"/>
            <a:ext cx="2619375" cy="1743075"/>
          </a:xfrm>
          <a:prstGeom prst="rect">
            <a:avLst/>
          </a:prstGeom>
        </p:spPr>
      </p:pic>
    </p:spTree>
    <p:extLst>
      <p:ext uri="{BB962C8B-B14F-4D97-AF65-F5344CB8AC3E}">
        <p14:creationId xmlns:p14="http://schemas.microsoft.com/office/powerpoint/2010/main" val="67315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9069533" y="292953"/>
            <a:ext cx="1463103" cy="474154"/>
          </a:xfrm>
          <a:prstGeom prst="rect">
            <a:avLst/>
          </a:prstGeom>
          <a:noFill/>
          <a:ln>
            <a:noFill/>
          </a:ln>
        </p:spPr>
      </p:pic>
      <p:sp>
        <p:nvSpPr>
          <p:cNvPr id="117" name="Google Shape;117;p16"/>
          <p:cNvSpPr txBox="1"/>
          <p:nvPr/>
        </p:nvSpPr>
        <p:spPr>
          <a:xfrm>
            <a:off x="4999432" y="2467866"/>
            <a:ext cx="5817576" cy="2141456"/>
          </a:xfrm>
          <a:prstGeom prst="rect">
            <a:avLst/>
          </a:prstGeom>
          <a:noFill/>
          <a:ln>
            <a:noFill/>
          </a:ln>
        </p:spPr>
        <p:txBody>
          <a:bodyPr spcFirstLastPara="1" wrap="square" lIns="82939" tIns="82939" rIns="82939" bIns="82939" anchor="t" anchorCtr="0">
            <a:noAutofit/>
          </a:bodyPr>
          <a:lstStyle/>
          <a:p>
            <a:pPr>
              <a:buClr>
                <a:schemeClr val="dk1"/>
              </a:buClr>
              <a:buSzPts val="1100"/>
            </a:pPr>
            <a:r>
              <a:rPr lang="en-GB" sz="2400" dirty="0">
                <a:solidFill>
                  <a:schemeClr val="dk2"/>
                </a:solidFill>
                <a:latin typeface="Raleway"/>
                <a:ea typeface="Raleway"/>
                <a:cs typeface="Raleway"/>
                <a:sym typeface="Raleway"/>
              </a:rPr>
              <a:t>Why do you think UNICEF have made this statement?</a:t>
            </a:r>
          </a:p>
          <a:p>
            <a:pPr>
              <a:buClr>
                <a:schemeClr val="dk1"/>
              </a:buClr>
              <a:buSzPts val="1100"/>
            </a:pPr>
            <a:r>
              <a:rPr lang="en-GB" sz="2400" dirty="0">
                <a:solidFill>
                  <a:schemeClr val="dk2"/>
                </a:solidFill>
                <a:latin typeface="Raleway"/>
                <a:ea typeface="Raleway"/>
                <a:cs typeface="Raleway"/>
                <a:sym typeface="Raleway"/>
              </a:rPr>
              <a:t>Discuss your ideas and opinions on this. </a:t>
            </a:r>
            <a:endParaRPr sz="2400" dirty="0">
              <a:solidFill>
                <a:schemeClr val="dk2"/>
              </a:solidFill>
              <a:latin typeface="Raleway"/>
              <a:ea typeface="Raleway"/>
              <a:cs typeface="Raleway"/>
              <a:sym typeface="Raleway"/>
            </a:endParaRPr>
          </a:p>
          <a:p>
            <a:pPr>
              <a:buClr>
                <a:srgbClr val="000000"/>
              </a:buClr>
              <a:buSzPts val="1100"/>
            </a:pPr>
            <a:endParaRPr sz="1089" b="1" dirty="0">
              <a:solidFill>
                <a:schemeClr val="lt1"/>
              </a:solidFill>
              <a:latin typeface="Prompt"/>
              <a:ea typeface="Prompt"/>
              <a:cs typeface="Prompt"/>
              <a:sym typeface="Prompt"/>
            </a:endParaRPr>
          </a:p>
          <a:p>
            <a:pPr>
              <a:buClr>
                <a:srgbClr val="000000"/>
              </a:buClr>
              <a:buSzPts val="1400"/>
            </a:pPr>
            <a:endParaRPr sz="1270" b="1" dirty="0">
              <a:solidFill>
                <a:srgbClr val="3174BA"/>
              </a:solidFill>
              <a:latin typeface="Prompt"/>
              <a:ea typeface="Prompt"/>
              <a:cs typeface="Prompt"/>
              <a:sym typeface="Prompt"/>
            </a:endParaRPr>
          </a:p>
        </p:txBody>
      </p:sp>
      <p:sp>
        <p:nvSpPr>
          <p:cNvPr id="120" name="Google Shape;120;p16"/>
          <p:cNvSpPr txBox="1"/>
          <p:nvPr/>
        </p:nvSpPr>
        <p:spPr>
          <a:xfrm>
            <a:off x="467091" y="238552"/>
            <a:ext cx="7371892"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00" b="1" dirty="0">
                <a:solidFill>
                  <a:schemeClr val="accent6">
                    <a:lumMod val="50000"/>
                  </a:schemeClr>
                </a:solidFill>
                <a:latin typeface="Raleway" panose="020B0604020202020204"/>
                <a:ea typeface="Prompt"/>
                <a:cs typeface="Prompt"/>
                <a:sym typeface="Prompt"/>
              </a:rPr>
              <a:t>Responding to  the Global Pandemic // CLIMATE CHANGE //Teaching Learning Unit Lesson 2 </a:t>
            </a:r>
          </a:p>
          <a:p>
            <a:pPr>
              <a:buClr>
                <a:srgbClr val="000000"/>
              </a:buClr>
              <a:buSzPts val="1400"/>
            </a:pPr>
            <a:r>
              <a:rPr lang="en-GB" sz="1200" dirty="0">
                <a:solidFill>
                  <a:schemeClr val="accent6">
                    <a:lumMod val="50000"/>
                  </a:schemeClr>
                </a:solidFill>
                <a:latin typeface="Raleway" panose="020B0604020202020204"/>
                <a:ea typeface="Prompt"/>
                <a:cs typeface="Prompt"/>
                <a:sym typeface="Prompt"/>
              </a:rPr>
              <a:t>‘</a:t>
            </a:r>
            <a:r>
              <a:rPr lang="en-GB" sz="1200" dirty="0">
                <a:solidFill>
                  <a:schemeClr val="accent6">
                    <a:lumMod val="50000"/>
                  </a:schemeClr>
                </a:solidFill>
                <a:latin typeface="Raleway" panose="020B0604020202020204"/>
              </a:rPr>
              <a:t>Build Back Better’- A Global Response to </a:t>
            </a:r>
            <a:r>
              <a:rPr lang="en-GB" sz="1200" dirty="0" err="1">
                <a:solidFill>
                  <a:schemeClr val="accent6">
                    <a:lumMod val="50000"/>
                  </a:schemeClr>
                </a:solidFill>
                <a:latin typeface="Raleway" panose="020B0604020202020204"/>
              </a:rPr>
              <a:t>Covid</a:t>
            </a:r>
            <a:r>
              <a:rPr lang="en-GB" sz="1200" dirty="0">
                <a:solidFill>
                  <a:schemeClr val="accent6">
                    <a:lumMod val="50000"/>
                  </a:schemeClr>
                </a:solidFill>
                <a:latin typeface="Raleway" panose="020B0604020202020204"/>
              </a:rPr>
              <a:t> 19  and the challenge of climate change </a:t>
            </a:r>
          </a:p>
        </p:txBody>
      </p:sp>
      <p:sp>
        <p:nvSpPr>
          <p:cNvPr id="127" name="Google Shape;127;p16"/>
          <p:cNvSpPr/>
          <p:nvPr/>
        </p:nvSpPr>
        <p:spPr>
          <a:xfrm rot="10800000" flipH="1">
            <a:off x="194155" y="6596151"/>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11" name="Google Shape;127;p16">
            <a:extLst>
              <a:ext uri="{FF2B5EF4-FFF2-40B4-BE49-F238E27FC236}">
                <a16:creationId xmlns:a16="http://schemas.microsoft.com/office/drawing/2014/main" id="{2FCE985B-08E6-4B3C-9DEC-6519CC71BA9F}"/>
              </a:ext>
            </a:extLst>
          </p:cNvPr>
          <p:cNvSpPr/>
          <p:nvPr/>
        </p:nvSpPr>
        <p:spPr>
          <a:xfrm rot="10800000" flipH="1">
            <a:off x="285750" y="983172"/>
            <a:ext cx="11801475" cy="45719"/>
          </a:xfrm>
          <a:prstGeom prst="rect">
            <a:avLst/>
          </a:prstGeom>
          <a:solidFill>
            <a:srgbClr val="48792F"/>
          </a:solidFill>
          <a:ln>
            <a:noFill/>
          </a:ln>
        </p:spPr>
        <p:txBody>
          <a:bodyPr spcFirstLastPara="1" wrap="square" lIns="82939" tIns="82939" rIns="82939" bIns="82939" anchor="ctr" anchorCtr="0">
            <a:noAutofit/>
          </a:bodyPr>
          <a:lstStyle/>
          <a:p>
            <a:endParaRPr sz="1633"/>
          </a:p>
        </p:txBody>
      </p:sp>
      <p:pic>
        <p:nvPicPr>
          <p:cNvPr id="6" name="Picture 5">
            <a:extLst>
              <a:ext uri="{FF2B5EF4-FFF2-40B4-BE49-F238E27FC236}">
                <a16:creationId xmlns:a16="http://schemas.microsoft.com/office/drawing/2014/main" id="{D5DB5485-FEE7-4903-8AEA-EBE93D4E4F8A}"/>
              </a:ext>
            </a:extLst>
          </p:cNvPr>
          <p:cNvPicPr>
            <a:picLocks noChangeAspect="1"/>
          </p:cNvPicPr>
          <p:nvPr/>
        </p:nvPicPr>
        <p:blipFill>
          <a:blip r:embed="rId4"/>
          <a:stretch>
            <a:fillRect/>
          </a:stretch>
        </p:blipFill>
        <p:spPr>
          <a:xfrm>
            <a:off x="362096" y="1109271"/>
            <a:ext cx="4138678" cy="5406501"/>
          </a:xfrm>
          <a:prstGeom prst="rect">
            <a:avLst/>
          </a:prstGeom>
        </p:spPr>
      </p:pic>
      <p:sp>
        <p:nvSpPr>
          <p:cNvPr id="2" name="Google Shape;153;p16">
            <a:extLst>
              <a:ext uri="{FF2B5EF4-FFF2-40B4-BE49-F238E27FC236}">
                <a16:creationId xmlns:a16="http://schemas.microsoft.com/office/drawing/2014/main" id="{048ABAE6-08DB-42BB-89DB-2AE518BDEE2A}"/>
              </a:ext>
            </a:extLst>
          </p:cNvPr>
          <p:cNvSpPr txBox="1"/>
          <p:nvPr/>
        </p:nvSpPr>
        <p:spPr>
          <a:xfrm>
            <a:off x="4801853" y="1292785"/>
            <a:ext cx="7028051" cy="648561"/>
          </a:xfrm>
          <a:prstGeom prst="rect">
            <a:avLst/>
          </a:prstGeom>
          <a:solidFill>
            <a:schemeClr val="accent6">
              <a:lumMod val="20000"/>
              <a:lumOff val="80000"/>
            </a:schemeClr>
          </a:solidFill>
          <a:ln>
            <a:noFill/>
          </a:ln>
        </p:spPr>
        <p:txBody>
          <a:bodyPr spcFirstLastPara="1" wrap="square" lIns="78190" tIns="78190" rIns="78190" bIns="78190" anchor="t" anchorCtr="0">
            <a:noAutofit/>
          </a:bodyPr>
          <a:lstStyle/>
          <a:p>
            <a:r>
              <a:rPr lang="en-US" sz="3600" b="1" dirty="0">
                <a:solidFill>
                  <a:srgbClr val="595959"/>
                </a:solidFill>
                <a:latin typeface="Raleway" panose="020B0604020202020204" charset="0"/>
              </a:rPr>
              <a:t>Activity One: Think-Pair-Share</a:t>
            </a:r>
            <a:endParaRPr sz="3600" dirty="0">
              <a:latin typeface="Raleway"/>
              <a:ea typeface="Raleway"/>
              <a:cs typeface="Raleway"/>
              <a:sym typeface="Raleway"/>
            </a:endParaRPr>
          </a:p>
        </p:txBody>
      </p:sp>
    </p:spTree>
    <p:extLst>
      <p:ext uri="{BB962C8B-B14F-4D97-AF65-F5344CB8AC3E}">
        <p14:creationId xmlns:p14="http://schemas.microsoft.com/office/powerpoint/2010/main" val="1157596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2257</TotalTime>
  <Words>5322</Words>
  <Application>Microsoft Office PowerPoint</Application>
  <PresentationFormat>Widescreen</PresentationFormat>
  <Paragraphs>360</Paragraphs>
  <Slides>42</Slides>
  <Notes>41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42</vt:i4>
      </vt:variant>
    </vt:vector>
  </HeadingPairs>
  <TitlesOfParts>
    <vt:vector size="63" baseType="lpstr">
      <vt:lpstr>Arial</vt:lpstr>
      <vt:lpstr>brauer-black</vt:lpstr>
      <vt:lpstr>brauer-standard</vt:lpstr>
      <vt:lpstr>Calibri</vt:lpstr>
      <vt:lpstr>Calibri Light</vt:lpstr>
      <vt:lpstr>Guardian Egyptian Web</vt:lpstr>
      <vt:lpstr>Guardian Text Egyptian Web</vt:lpstr>
      <vt:lpstr>Guardian Text Sans Web</vt:lpstr>
      <vt:lpstr>Helmet</vt:lpstr>
      <vt:lpstr>inherit</vt:lpstr>
      <vt:lpstr>MiloTE</vt:lpstr>
      <vt:lpstr>Open Sans</vt:lpstr>
      <vt:lpstr>Prompt</vt:lpstr>
      <vt:lpstr>Raleway</vt:lpstr>
      <vt:lpstr>Raleway ExtraBold</vt:lpstr>
      <vt:lpstr>Ralway </vt:lpstr>
      <vt:lpstr>Roboto</vt:lpstr>
      <vt:lpstr>Roboto Condensed</vt:lpstr>
      <vt:lpstr>Times New Roman</vt:lpstr>
      <vt:lpstr>var(--ds-type-system-serif)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Ayre</dc:creator>
  <cp:lastModifiedBy>Kevin Ayre</cp:lastModifiedBy>
  <cp:revision>21</cp:revision>
  <dcterms:created xsi:type="dcterms:W3CDTF">2020-08-01T14:35:44Z</dcterms:created>
  <dcterms:modified xsi:type="dcterms:W3CDTF">2020-08-26T10:57:51Z</dcterms:modified>
</cp:coreProperties>
</file>