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77" r:id="rId3"/>
    <p:sldId id="293" r:id="rId4"/>
    <p:sldId id="294" r:id="rId5"/>
    <p:sldId id="305" r:id="rId6"/>
    <p:sldId id="295" r:id="rId7"/>
    <p:sldId id="302" r:id="rId8"/>
    <p:sldId id="297" r:id="rId9"/>
    <p:sldId id="319" r:id="rId10"/>
    <p:sldId id="303" r:id="rId11"/>
    <p:sldId id="304" r:id="rId12"/>
    <p:sldId id="309" r:id="rId13"/>
    <p:sldId id="299" r:id="rId14"/>
    <p:sldId id="306" r:id="rId15"/>
    <p:sldId id="307" r:id="rId16"/>
    <p:sldId id="308" r:id="rId17"/>
    <p:sldId id="298" r:id="rId18"/>
    <p:sldId id="292" r:id="rId19"/>
    <p:sldId id="291" r:id="rId20"/>
    <p:sldId id="289" r:id="rId21"/>
    <p:sldId id="310" r:id="rId22"/>
    <p:sldId id="278" r:id="rId23"/>
    <p:sldId id="290" r:id="rId24"/>
    <p:sldId id="316" r:id="rId25"/>
    <p:sldId id="311" r:id="rId26"/>
    <p:sldId id="312" r:id="rId27"/>
    <p:sldId id="313" r:id="rId28"/>
    <p:sldId id="314" r:id="rId29"/>
    <p:sldId id="318" r:id="rId30"/>
    <p:sldId id="317" r:id="rId31"/>
    <p:sldId id="315" r:id="rId32"/>
    <p:sldId id="288" r:id="rId33"/>
    <p:sldId id="301" r:id="rId34"/>
    <p:sldId id="281" r:id="rId35"/>
    <p:sldId id="32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vin Ayre" initials="KA" lastIdx="1" clrIdx="0">
    <p:extLst>
      <p:ext uri="{19B8F6BF-5375-455C-9EA6-DF929625EA0E}">
        <p15:presenceInfo xmlns:p15="http://schemas.microsoft.com/office/powerpoint/2012/main" userId="e0cf724b56437cb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3" d="100"/>
          <a:sy n="103" d="100"/>
        </p:scale>
        <p:origin x="138"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A4BF32-06C9-49E9-A758-4B0FB7FC7EE6}" type="datetimeFigureOut">
              <a:rPr lang="en-GB" smtClean="0"/>
              <a:t>25/08/2020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85DA1C-FF05-4248-9B54-B052C7BC933A}" type="slidenum">
              <a:rPr lang="en-GB" smtClean="0"/>
              <a:t>‹#›</a:t>
            </a:fld>
            <a:endParaRPr lang="en-GB"/>
          </a:p>
        </p:txBody>
      </p:sp>
    </p:spTree>
    <p:extLst>
      <p:ext uri="{BB962C8B-B14F-4D97-AF65-F5344CB8AC3E}">
        <p14:creationId xmlns:p14="http://schemas.microsoft.com/office/powerpoint/2010/main" val="26120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onversationsfromcalais.co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onversationsfromcalais.co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onversationsfromcalais.co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onversationsfromcalais.co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onversationsfromcalais.co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separatedchild.org/our-work/refugee-quotes/?gclid=CjwKCAjwkJj6BRA-EiwA0ZVPVss9_twuuyuPD6HIGW6gqTI9PKMoEghCKMcyDWFFYjv9NsIVedxqPxoCZBYQAvD_Bw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independent.co.uk/news/uk/home-news/migrant-channel-crossing-yougov-uk-france-asylum-refugee-a9666041.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independent.co.uk/news/uk/home-news/migrant-channel-crossing-yougov-uk-france-asylum-refugee-a9666041.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unric.org/el/29-7-2020-%CF%87%CE%B9%CE%BB%CE%B9%CE%AC%CE%B4%CE%B5%CF%82-%CF%85%CF%86%CE%AF%CF%83%CF%84%CE%B1%CE%BD%CF%84%CE%B1%CE%B9-%CF%80%CE%B1%CF%81%CE%B1%CE%B2%CE%B9%CE%AC%CF%83%CE%B5%CE%B9%CF%82-%CE%B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unicef.org.uk/publications/danger-every-step-of-the-way-a-harrowing-journey-to-europe-for-refugee-and-migrant-childre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concern.org.uk/news/something-inside-me-made-me-want-care-him-mother-tale-two-people-brought-together-adversity?gclid=CjwKCAjwkJj6BRA-EiwA0ZVPVstQsdHf6vRQE0luatEEB-5hpZUr6o2v1dKbWLof-KhbH6mT5x8yWxoCswsQAvD_BwE"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refugeecouncil.org.uk/information/refugee-asylum-facts/the-truth-about-asylum/?gclid=CjwKCAjwkJj6BRA-EiwA0ZVPVgdwoWg9ElDpvqfWxYZ41FW7GK_ODKGXLyqU5Voehnr39ZQ9wDirwxoCA88QAvD_BwE"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concern.org.uk/news/something-inside-me-made-me-want-care-him-mother-tale-two-people-brought-together-adversity?gclid=CjwKCAjwkJj6BRA-EiwA0ZVPVstQsdHf6vRQE0luatEEB-5hpZUr6o2v1dKbWLof-KhbH6mT5x8yWxoCswsQAvD_BwE" TargetMode="External"/><Relationship Id="rId4" Type="http://schemas.openxmlformats.org/officeDocument/2006/relationships/hyperlink" Target="https://www.unicef.org.uk/publications/danger-every-step-of-the-way-a-harrowing-journey-to-europe-for-refugee-and-migrant-childre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4c6af311c4_0_9: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 name="Google Shape;63;g4c6af311c4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07407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58379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66915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hlinkClick r:id="rId3"/>
              </a:rPr>
              <a:t>https://www.conversationsfromcalais.com/</a:t>
            </a:r>
            <a:endParaRPr dirty="0"/>
          </a:p>
        </p:txBody>
      </p:sp>
    </p:spTree>
    <p:extLst>
      <p:ext uri="{BB962C8B-B14F-4D97-AF65-F5344CB8AC3E}">
        <p14:creationId xmlns:p14="http://schemas.microsoft.com/office/powerpoint/2010/main" val="3098772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hlinkClick r:id="rId3"/>
              </a:rPr>
              <a:t>https://www.conversationsfromcalais.com/</a:t>
            </a:r>
            <a:endParaRPr dirty="0"/>
          </a:p>
        </p:txBody>
      </p:sp>
    </p:spTree>
    <p:extLst>
      <p:ext uri="{BB962C8B-B14F-4D97-AF65-F5344CB8AC3E}">
        <p14:creationId xmlns:p14="http://schemas.microsoft.com/office/powerpoint/2010/main" val="3224150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hlinkClick r:id="rId3"/>
              </a:rPr>
              <a:t>https://www.conversationsfromcalais.com/</a:t>
            </a:r>
            <a:endParaRPr dirty="0"/>
          </a:p>
        </p:txBody>
      </p:sp>
    </p:spTree>
    <p:extLst>
      <p:ext uri="{BB962C8B-B14F-4D97-AF65-F5344CB8AC3E}">
        <p14:creationId xmlns:p14="http://schemas.microsoft.com/office/powerpoint/2010/main" val="1745029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hlinkClick r:id="rId3"/>
              </a:rPr>
              <a:t>https://www.conversationsfromcalais.com/</a:t>
            </a:r>
            <a:endParaRPr dirty="0"/>
          </a:p>
        </p:txBody>
      </p:sp>
    </p:spTree>
    <p:extLst>
      <p:ext uri="{BB962C8B-B14F-4D97-AF65-F5344CB8AC3E}">
        <p14:creationId xmlns:p14="http://schemas.microsoft.com/office/powerpoint/2010/main" val="3390389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hlinkClick r:id="rId3"/>
              </a:rPr>
              <a:t>https://www.conversationsfromcalais.com/</a:t>
            </a:r>
            <a:endParaRPr dirty="0"/>
          </a:p>
        </p:txBody>
      </p:sp>
    </p:spTree>
    <p:extLst>
      <p:ext uri="{BB962C8B-B14F-4D97-AF65-F5344CB8AC3E}">
        <p14:creationId xmlns:p14="http://schemas.microsoft.com/office/powerpoint/2010/main" val="1369226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4c7a48efbc_0_8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4c7a48efbc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hlinkClick r:id="rId3"/>
              </a:rPr>
              <a:t>https://separatedchild.org/our-work/refugee-quotes/?gclid=CjwKCAjwkJj6BRA-EiwA0ZVPVss9_twuuyuPD6HIGW6gqTI9PKMoEghCKMcyDWFFYjv9NsIVedxqPxoCZBYQAvD_BwE</a:t>
            </a:r>
            <a:endParaRPr dirty="0"/>
          </a:p>
        </p:txBody>
      </p:sp>
    </p:spTree>
    <p:extLst>
      <p:ext uri="{BB962C8B-B14F-4D97-AF65-F5344CB8AC3E}">
        <p14:creationId xmlns:p14="http://schemas.microsoft.com/office/powerpoint/2010/main" val="4186281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4c7a48efbc_0_8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4c7a48efbc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87856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4c7a48efbc_0_8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4c7a48efbc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4c7a48efbc_0_8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4c7a48efbc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683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4c7a48efbc_0_8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4c7a48efbc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12463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4c7a48efbc_0_8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4c7a48efbc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39825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4c7a48efbc_0_8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4c7a48efbc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en-GB" dirty="0">
                <a:hlinkClick r:id="rId3"/>
              </a:rPr>
              <a:t>https://www.independent.co.uk/news/uk/home-news/migrant-channel-crossing-yougov-uk-france-asylum-refugee-a9666041.html</a:t>
            </a:r>
            <a:endParaRPr lang="en-GB" b="0" i="0" dirty="0">
              <a:solidFill>
                <a:srgbClr val="222222"/>
              </a:solidFill>
              <a:effectLst/>
              <a:latin typeface="Independent Serif"/>
            </a:endParaRP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0717674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4c7a48efbc_0_8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4c7a48efbc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en-GB" dirty="0">
                <a:hlinkClick r:id="rId3"/>
              </a:rPr>
              <a:t>https://www.independent.co.uk/news/uk/home-news/migrant-channel-crossing-yougov-uk-france-asylum-refugee-a9666041.html</a:t>
            </a:r>
            <a:endParaRPr lang="en-GB" b="0" i="0" dirty="0">
              <a:solidFill>
                <a:srgbClr val="222222"/>
              </a:solidFill>
              <a:effectLst/>
              <a:latin typeface="Independent Serif"/>
            </a:endParaRP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0850896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4c7a48efbc_0_8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4c7a48efbc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680775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4c7a48efbc_0_8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4c7a48efbc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569650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4c7a48efbc_0_8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4c7a48efbc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65222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4c7a48efbc_0_8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4c7a48efbc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690202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4c7a48efbc_0_8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4c7a48efbc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77970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4c7a48efbc_0_8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4c7a48efbc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906703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4c7a48efbc_0_8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4c7a48efbc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576461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4c7a48efbc_0_8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4c7a48efbc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405678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Migrant and displaced children in the age of COVID-19: How the pandemic is impacting them and what can we do to help </a:t>
            </a:r>
            <a:r>
              <a:rPr lang="en-GB" dirty="0" err="1"/>
              <a:t>Danzhen</a:t>
            </a:r>
            <a:r>
              <a:rPr lang="en-GB" dirty="0"/>
              <a:t> You, Naomi Lindt, Rose Allen, Claus Hansen, Jan </a:t>
            </a:r>
            <a:r>
              <a:rPr lang="en-GB" dirty="0" err="1"/>
              <a:t>Beise</a:t>
            </a:r>
            <a:r>
              <a:rPr lang="en-GB" dirty="0"/>
              <a:t> and Saskia Blume1</a:t>
            </a:r>
          </a:p>
        </p:txBody>
      </p:sp>
      <p:sp>
        <p:nvSpPr>
          <p:cNvPr id="4" name="Slide Number Placeholder 3"/>
          <p:cNvSpPr>
            <a:spLocks noGrp="1"/>
          </p:cNvSpPr>
          <p:nvPr>
            <p:ph type="sldNum" sz="quarter" idx="5"/>
          </p:nvPr>
        </p:nvSpPr>
        <p:spPr/>
        <p:txBody>
          <a:bodyPr/>
          <a:lstStyle/>
          <a:p>
            <a:fld id="{D585DA1C-FF05-4248-9B54-B052C7BC933A}" type="slidenum">
              <a:rPr lang="en-GB" smtClean="0"/>
              <a:t>32</a:t>
            </a:fld>
            <a:endParaRPr lang="en-GB"/>
          </a:p>
        </p:txBody>
      </p:sp>
    </p:spTree>
    <p:extLst>
      <p:ext uri="{BB962C8B-B14F-4D97-AF65-F5344CB8AC3E}">
        <p14:creationId xmlns:p14="http://schemas.microsoft.com/office/powerpoint/2010/main" val="477891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015778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4c7a48efbc_0_8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4c7a48efbc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964791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18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4c7a48efbc_0_8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4c7a48efbc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hlinkClick r:id="rId3"/>
              </a:rPr>
              <a:t>https://unric.org/el/29-7-2020-%CF%87%CE%B9%CE%BB%CE%B9%CE%AC%CE%B4%CE%B5%CF%82-%CF%85%CF%86%CE%AF%CF%83%CF%84%CE%B1%CE%BD%CF%84%CE%B1%CE%B9-%CF%80%CE%B1%CF%81%CE%B1%CE%B2%CE%B9%CE%AC%CF%83%CE%B5%CE%B9%CF%82-%CE%B1/</a:t>
            </a:r>
            <a:endParaRPr dirty="0"/>
          </a:p>
        </p:txBody>
      </p:sp>
    </p:spTree>
    <p:extLst>
      <p:ext uri="{BB962C8B-B14F-4D97-AF65-F5344CB8AC3E}">
        <p14:creationId xmlns:p14="http://schemas.microsoft.com/office/powerpoint/2010/main" val="4041411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90219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47920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b="1" i="0" dirty="0">
                <a:solidFill>
                  <a:srgbClr val="1E1E1E"/>
                </a:solidFill>
                <a:effectLst/>
                <a:latin typeface="Roboto"/>
              </a:rPr>
              <a:t>Danger every step of the way: A harrowing journey to Europe for refugee and migrant children</a:t>
            </a:r>
          </a:p>
          <a:p>
            <a:pPr marL="0" lvl="0" indent="0" algn="l" rtl="0">
              <a:lnSpc>
                <a:spcPct val="100000"/>
              </a:lnSpc>
              <a:spcBef>
                <a:spcPts val="0"/>
              </a:spcBef>
              <a:spcAft>
                <a:spcPts val="0"/>
              </a:spcAft>
              <a:buSzPts val="1100"/>
              <a:buNone/>
            </a:pPr>
            <a:r>
              <a:rPr lang="en-GB" dirty="0">
                <a:hlinkClick r:id="rId3"/>
              </a:rPr>
              <a:t>https://www.unicef.org.uk/publications/danger-every-step-of-the-way-a-harrowing-journey-to-europe-for-refugee-and-migrant-children/</a:t>
            </a:r>
            <a:endParaRPr lang="en-GB" dirty="0"/>
          </a:p>
          <a:p>
            <a:pPr marL="0" lvl="0" indent="0" algn="l" rtl="0">
              <a:lnSpc>
                <a:spcPct val="100000"/>
              </a:lnSpc>
              <a:spcBef>
                <a:spcPts val="0"/>
              </a:spcBef>
              <a:spcAft>
                <a:spcPts val="0"/>
              </a:spcAft>
              <a:buSzPts val="1100"/>
              <a:buNone/>
            </a:pPr>
            <a:r>
              <a:rPr lang="en-GB" dirty="0">
                <a:hlinkClick r:id="rId4"/>
              </a:rPr>
              <a:t>https://www.concern.org.uk/news/something-inside-me-made-me-want-care-him-mother-tale-two-people-brought-together-adversity?gclid=CjwKCAjwkJj6BRA-EiwA0ZVPVstQsdHf6vRQE0luatEEB-5hpZUr6o2v1dKbWLof-KhbH6mT5x8yWxoCswsQAvD_BwE</a:t>
            </a:r>
            <a:endParaRPr dirty="0"/>
          </a:p>
        </p:txBody>
      </p:sp>
    </p:spTree>
    <p:extLst>
      <p:ext uri="{BB962C8B-B14F-4D97-AF65-F5344CB8AC3E}">
        <p14:creationId xmlns:p14="http://schemas.microsoft.com/office/powerpoint/2010/main" val="3038659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hlinkClick r:id="rId3"/>
              </a:rPr>
              <a:t>https://www.refugeecouncil.org.uk/information/refugee-asylum-facts/the-truth-about-asylum/?gclid=CjwKCAjwkJj6BRA-EiwA0ZVPVgdwoWg9ElDpvqfWxYZ41FW7GK_ODKGXLyqU5Voehnr39ZQ9wDirwxoCA88QAvD_BwE</a:t>
            </a:r>
            <a:endParaRPr lang="en-GB" b="1" i="0" dirty="0">
              <a:solidFill>
                <a:srgbClr val="1E1E1E"/>
              </a:solidFill>
              <a:effectLst/>
              <a:latin typeface="Roboto"/>
            </a:endParaRPr>
          </a:p>
          <a:p>
            <a:pPr marL="0" lvl="0" indent="0" algn="l" rtl="0">
              <a:lnSpc>
                <a:spcPct val="100000"/>
              </a:lnSpc>
              <a:spcBef>
                <a:spcPts val="0"/>
              </a:spcBef>
              <a:spcAft>
                <a:spcPts val="0"/>
              </a:spcAft>
              <a:buSzPts val="1100"/>
              <a:buNone/>
            </a:pPr>
            <a:r>
              <a:rPr lang="en-GB" b="1" i="0" dirty="0">
                <a:solidFill>
                  <a:srgbClr val="1E1E1E"/>
                </a:solidFill>
                <a:effectLst/>
                <a:latin typeface="Roboto"/>
              </a:rPr>
              <a:t>Danger every step of the way: A harrowing journey to Europe for refugee and migrant children</a:t>
            </a:r>
          </a:p>
          <a:p>
            <a:pPr marL="0" lvl="0" indent="0" algn="l" rtl="0">
              <a:lnSpc>
                <a:spcPct val="100000"/>
              </a:lnSpc>
              <a:spcBef>
                <a:spcPts val="0"/>
              </a:spcBef>
              <a:spcAft>
                <a:spcPts val="0"/>
              </a:spcAft>
              <a:buSzPts val="1100"/>
              <a:buNone/>
            </a:pPr>
            <a:r>
              <a:rPr lang="en-GB" dirty="0">
                <a:hlinkClick r:id="rId4"/>
              </a:rPr>
              <a:t>https://www.unicef.org.uk/publications/danger-every-step-of-the-way-a-harrowing-journey-to-europe-for-refugee-and-migrant-children/</a:t>
            </a:r>
            <a:endParaRPr lang="en-GB" dirty="0"/>
          </a:p>
          <a:p>
            <a:pPr marL="0" lvl="0" indent="0" algn="l" rtl="0">
              <a:lnSpc>
                <a:spcPct val="100000"/>
              </a:lnSpc>
              <a:spcBef>
                <a:spcPts val="0"/>
              </a:spcBef>
              <a:spcAft>
                <a:spcPts val="0"/>
              </a:spcAft>
              <a:buSzPts val="1100"/>
              <a:buNone/>
            </a:pPr>
            <a:r>
              <a:rPr lang="en-GB" dirty="0">
                <a:hlinkClick r:id="rId5"/>
              </a:rPr>
              <a:t>https://www.concern.org.uk/news/something-inside-me-made-me-want-care-him-mother-tale-two-people-brought-together-adversity?gclid=CjwKCAjwkJj6BRA-EiwA0ZVPVstQsdHf6vRQE0luatEEB-5hpZUr6o2v1dKbWLof-KhbH6mT5x8yWxoCswsQAvD_BwE</a:t>
            </a:r>
            <a:endParaRPr dirty="0"/>
          </a:p>
        </p:txBody>
      </p:sp>
    </p:spTree>
    <p:extLst>
      <p:ext uri="{BB962C8B-B14F-4D97-AF65-F5344CB8AC3E}">
        <p14:creationId xmlns:p14="http://schemas.microsoft.com/office/powerpoint/2010/main" val="2624412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3E0FD-7A20-46E9-A586-7C0C79F07A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14F6B10-9457-4AFA-8FD0-F6FF5DDACA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755FADD-BC82-49FB-B2C8-49AB25D0C19D}"/>
              </a:ext>
            </a:extLst>
          </p:cNvPr>
          <p:cNvSpPr>
            <a:spLocks noGrp="1"/>
          </p:cNvSpPr>
          <p:nvPr>
            <p:ph type="dt" sz="half" idx="10"/>
          </p:nvPr>
        </p:nvSpPr>
        <p:spPr/>
        <p:txBody>
          <a:bodyPr/>
          <a:lstStyle/>
          <a:p>
            <a:fld id="{69116DFE-AF83-4E4D-99FF-C5F90B608724}" type="datetimeFigureOut">
              <a:rPr lang="en-GB" smtClean="0"/>
              <a:t>25/08/2020</a:t>
            </a:fld>
            <a:endParaRPr lang="en-GB"/>
          </a:p>
        </p:txBody>
      </p:sp>
      <p:sp>
        <p:nvSpPr>
          <p:cNvPr id="5" name="Footer Placeholder 4">
            <a:extLst>
              <a:ext uri="{FF2B5EF4-FFF2-40B4-BE49-F238E27FC236}">
                <a16:creationId xmlns:a16="http://schemas.microsoft.com/office/drawing/2014/main" id="{E1CD6F2F-FC34-432F-8E8A-463D54CC4B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0FBCE8-61E8-44DB-B454-82F9B2AED521}"/>
              </a:ext>
            </a:extLst>
          </p:cNvPr>
          <p:cNvSpPr>
            <a:spLocks noGrp="1"/>
          </p:cNvSpPr>
          <p:nvPr>
            <p:ph type="sldNum" sz="quarter" idx="12"/>
          </p:nvPr>
        </p:nvSpPr>
        <p:spPr/>
        <p:txBody>
          <a:bodyPr/>
          <a:lstStyle/>
          <a:p>
            <a:fld id="{1F22622E-FA44-467D-B32F-57BF1AE50AD4}" type="slidenum">
              <a:rPr lang="en-GB" smtClean="0"/>
              <a:t>‹#›</a:t>
            </a:fld>
            <a:endParaRPr lang="en-GB"/>
          </a:p>
        </p:txBody>
      </p:sp>
    </p:spTree>
    <p:extLst>
      <p:ext uri="{BB962C8B-B14F-4D97-AF65-F5344CB8AC3E}">
        <p14:creationId xmlns:p14="http://schemas.microsoft.com/office/powerpoint/2010/main" val="3932258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9DA3B-BCFD-4F0E-A477-0165597438C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6C9DC5E-5C3E-4182-9D49-3CCE67B1D6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EE3B57-25E0-4146-A2D5-CA5EA4E9F65C}"/>
              </a:ext>
            </a:extLst>
          </p:cNvPr>
          <p:cNvSpPr>
            <a:spLocks noGrp="1"/>
          </p:cNvSpPr>
          <p:nvPr>
            <p:ph type="dt" sz="half" idx="10"/>
          </p:nvPr>
        </p:nvSpPr>
        <p:spPr/>
        <p:txBody>
          <a:bodyPr/>
          <a:lstStyle/>
          <a:p>
            <a:fld id="{69116DFE-AF83-4E4D-99FF-C5F90B608724}" type="datetimeFigureOut">
              <a:rPr lang="en-GB" smtClean="0"/>
              <a:t>25/08/2020</a:t>
            </a:fld>
            <a:endParaRPr lang="en-GB"/>
          </a:p>
        </p:txBody>
      </p:sp>
      <p:sp>
        <p:nvSpPr>
          <p:cNvPr id="5" name="Footer Placeholder 4">
            <a:extLst>
              <a:ext uri="{FF2B5EF4-FFF2-40B4-BE49-F238E27FC236}">
                <a16:creationId xmlns:a16="http://schemas.microsoft.com/office/drawing/2014/main" id="{04A42A46-1684-4529-BAC1-15A28A05E6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6D433B-10C3-428B-9DBA-F42AB8857012}"/>
              </a:ext>
            </a:extLst>
          </p:cNvPr>
          <p:cNvSpPr>
            <a:spLocks noGrp="1"/>
          </p:cNvSpPr>
          <p:nvPr>
            <p:ph type="sldNum" sz="quarter" idx="12"/>
          </p:nvPr>
        </p:nvSpPr>
        <p:spPr/>
        <p:txBody>
          <a:bodyPr/>
          <a:lstStyle/>
          <a:p>
            <a:fld id="{1F22622E-FA44-467D-B32F-57BF1AE50AD4}" type="slidenum">
              <a:rPr lang="en-GB" smtClean="0"/>
              <a:t>‹#›</a:t>
            </a:fld>
            <a:endParaRPr lang="en-GB"/>
          </a:p>
        </p:txBody>
      </p:sp>
    </p:spTree>
    <p:extLst>
      <p:ext uri="{BB962C8B-B14F-4D97-AF65-F5344CB8AC3E}">
        <p14:creationId xmlns:p14="http://schemas.microsoft.com/office/powerpoint/2010/main" val="493290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778A9F-E77A-44AD-8E41-FCA22F29FC2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F448A8B-94D3-44F0-B3DF-0C4C1AB2A3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8003F4-3FAB-4E25-ADDE-99523BC26912}"/>
              </a:ext>
            </a:extLst>
          </p:cNvPr>
          <p:cNvSpPr>
            <a:spLocks noGrp="1"/>
          </p:cNvSpPr>
          <p:nvPr>
            <p:ph type="dt" sz="half" idx="10"/>
          </p:nvPr>
        </p:nvSpPr>
        <p:spPr/>
        <p:txBody>
          <a:bodyPr/>
          <a:lstStyle/>
          <a:p>
            <a:fld id="{69116DFE-AF83-4E4D-99FF-C5F90B608724}" type="datetimeFigureOut">
              <a:rPr lang="en-GB" smtClean="0"/>
              <a:t>25/08/2020</a:t>
            </a:fld>
            <a:endParaRPr lang="en-GB"/>
          </a:p>
        </p:txBody>
      </p:sp>
      <p:sp>
        <p:nvSpPr>
          <p:cNvPr id="5" name="Footer Placeholder 4">
            <a:extLst>
              <a:ext uri="{FF2B5EF4-FFF2-40B4-BE49-F238E27FC236}">
                <a16:creationId xmlns:a16="http://schemas.microsoft.com/office/drawing/2014/main" id="{4B09809E-758F-49AC-984A-0BE8E36256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40BBDA-BC90-4F12-A2BE-AE46B975E337}"/>
              </a:ext>
            </a:extLst>
          </p:cNvPr>
          <p:cNvSpPr>
            <a:spLocks noGrp="1"/>
          </p:cNvSpPr>
          <p:nvPr>
            <p:ph type="sldNum" sz="quarter" idx="12"/>
          </p:nvPr>
        </p:nvSpPr>
        <p:spPr/>
        <p:txBody>
          <a:bodyPr/>
          <a:lstStyle/>
          <a:p>
            <a:fld id="{1F22622E-FA44-467D-B32F-57BF1AE50AD4}" type="slidenum">
              <a:rPr lang="en-GB" smtClean="0"/>
              <a:t>‹#›</a:t>
            </a:fld>
            <a:endParaRPr lang="en-GB"/>
          </a:p>
        </p:txBody>
      </p:sp>
    </p:spTree>
    <p:extLst>
      <p:ext uri="{BB962C8B-B14F-4D97-AF65-F5344CB8AC3E}">
        <p14:creationId xmlns:p14="http://schemas.microsoft.com/office/powerpoint/2010/main" val="2590969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B9F80-13C6-48C1-AA91-0329DC7504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D41C458-D29E-41FE-B3D1-AB5AB20581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87D5F8-B809-4849-9BEA-5123A8558190}"/>
              </a:ext>
            </a:extLst>
          </p:cNvPr>
          <p:cNvSpPr>
            <a:spLocks noGrp="1"/>
          </p:cNvSpPr>
          <p:nvPr>
            <p:ph type="dt" sz="half" idx="10"/>
          </p:nvPr>
        </p:nvSpPr>
        <p:spPr/>
        <p:txBody>
          <a:bodyPr/>
          <a:lstStyle/>
          <a:p>
            <a:fld id="{69116DFE-AF83-4E4D-99FF-C5F90B608724}" type="datetimeFigureOut">
              <a:rPr lang="en-GB" smtClean="0"/>
              <a:t>25/08/2020</a:t>
            </a:fld>
            <a:endParaRPr lang="en-GB"/>
          </a:p>
        </p:txBody>
      </p:sp>
      <p:sp>
        <p:nvSpPr>
          <p:cNvPr id="5" name="Footer Placeholder 4">
            <a:extLst>
              <a:ext uri="{FF2B5EF4-FFF2-40B4-BE49-F238E27FC236}">
                <a16:creationId xmlns:a16="http://schemas.microsoft.com/office/drawing/2014/main" id="{1216F9AA-5DAD-41EB-98A2-15EF290C60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D654DA-2A44-409F-BB9D-BABC2E6EDB15}"/>
              </a:ext>
            </a:extLst>
          </p:cNvPr>
          <p:cNvSpPr>
            <a:spLocks noGrp="1"/>
          </p:cNvSpPr>
          <p:nvPr>
            <p:ph type="sldNum" sz="quarter" idx="12"/>
          </p:nvPr>
        </p:nvSpPr>
        <p:spPr/>
        <p:txBody>
          <a:bodyPr/>
          <a:lstStyle/>
          <a:p>
            <a:fld id="{1F22622E-FA44-467D-B32F-57BF1AE50AD4}" type="slidenum">
              <a:rPr lang="en-GB" smtClean="0"/>
              <a:t>‹#›</a:t>
            </a:fld>
            <a:endParaRPr lang="en-GB"/>
          </a:p>
        </p:txBody>
      </p:sp>
    </p:spTree>
    <p:extLst>
      <p:ext uri="{BB962C8B-B14F-4D97-AF65-F5344CB8AC3E}">
        <p14:creationId xmlns:p14="http://schemas.microsoft.com/office/powerpoint/2010/main" val="2089824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22A0F-038E-4134-AB21-B5F806AD10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11B0309-231D-4887-BE48-67F24CDDEC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6E81BF-EE08-4BC1-9A25-54B594081AAA}"/>
              </a:ext>
            </a:extLst>
          </p:cNvPr>
          <p:cNvSpPr>
            <a:spLocks noGrp="1"/>
          </p:cNvSpPr>
          <p:nvPr>
            <p:ph type="dt" sz="half" idx="10"/>
          </p:nvPr>
        </p:nvSpPr>
        <p:spPr/>
        <p:txBody>
          <a:bodyPr/>
          <a:lstStyle/>
          <a:p>
            <a:fld id="{69116DFE-AF83-4E4D-99FF-C5F90B608724}" type="datetimeFigureOut">
              <a:rPr lang="en-GB" smtClean="0"/>
              <a:t>25/08/2020</a:t>
            </a:fld>
            <a:endParaRPr lang="en-GB"/>
          </a:p>
        </p:txBody>
      </p:sp>
      <p:sp>
        <p:nvSpPr>
          <p:cNvPr id="5" name="Footer Placeholder 4">
            <a:extLst>
              <a:ext uri="{FF2B5EF4-FFF2-40B4-BE49-F238E27FC236}">
                <a16:creationId xmlns:a16="http://schemas.microsoft.com/office/drawing/2014/main" id="{18B840BB-3009-4243-A48D-8D0446180F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446012-9992-4A0C-8032-539A3ADFC9CF}"/>
              </a:ext>
            </a:extLst>
          </p:cNvPr>
          <p:cNvSpPr>
            <a:spLocks noGrp="1"/>
          </p:cNvSpPr>
          <p:nvPr>
            <p:ph type="sldNum" sz="quarter" idx="12"/>
          </p:nvPr>
        </p:nvSpPr>
        <p:spPr/>
        <p:txBody>
          <a:bodyPr/>
          <a:lstStyle/>
          <a:p>
            <a:fld id="{1F22622E-FA44-467D-B32F-57BF1AE50AD4}" type="slidenum">
              <a:rPr lang="en-GB" smtClean="0"/>
              <a:t>‹#›</a:t>
            </a:fld>
            <a:endParaRPr lang="en-GB"/>
          </a:p>
        </p:txBody>
      </p:sp>
    </p:spTree>
    <p:extLst>
      <p:ext uri="{BB962C8B-B14F-4D97-AF65-F5344CB8AC3E}">
        <p14:creationId xmlns:p14="http://schemas.microsoft.com/office/powerpoint/2010/main" val="1016962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F48EB-7726-46F7-8FD0-5FB13D7270D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C3E6C5-7E29-4B6C-B6A7-880385A71F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0CF351E-0ABF-4405-AD45-0C0A077F62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55D8409-4156-4621-860E-048D595BA296}"/>
              </a:ext>
            </a:extLst>
          </p:cNvPr>
          <p:cNvSpPr>
            <a:spLocks noGrp="1"/>
          </p:cNvSpPr>
          <p:nvPr>
            <p:ph type="dt" sz="half" idx="10"/>
          </p:nvPr>
        </p:nvSpPr>
        <p:spPr/>
        <p:txBody>
          <a:bodyPr/>
          <a:lstStyle/>
          <a:p>
            <a:fld id="{69116DFE-AF83-4E4D-99FF-C5F90B608724}" type="datetimeFigureOut">
              <a:rPr lang="en-GB" smtClean="0"/>
              <a:t>25/08/2020</a:t>
            </a:fld>
            <a:endParaRPr lang="en-GB"/>
          </a:p>
        </p:txBody>
      </p:sp>
      <p:sp>
        <p:nvSpPr>
          <p:cNvPr id="6" name="Footer Placeholder 5">
            <a:extLst>
              <a:ext uri="{FF2B5EF4-FFF2-40B4-BE49-F238E27FC236}">
                <a16:creationId xmlns:a16="http://schemas.microsoft.com/office/drawing/2014/main" id="{7AE41E0D-7AC5-4417-A4C6-0C943026C0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E21393-E679-481D-820D-245F2350D4A2}"/>
              </a:ext>
            </a:extLst>
          </p:cNvPr>
          <p:cNvSpPr>
            <a:spLocks noGrp="1"/>
          </p:cNvSpPr>
          <p:nvPr>
            <p:ph type="sldNum" sz="quarter" idx="12"/>
          </p:nvPr>
        </p:nvSpPr>
        <p:spPr/>
        <p:txBody>
          <a:bodyPr/>
          <a:lstStyle/>
          <a:p>
            <a:fld id="{1F22622E-FA44-467D-B32F-57BF1AE50AD4}" type="slidenum">
              <a:rPr lang="en-GB" smtClean="0"/>
              <a:t>‹#›</a:t>
            </a:fld>
            <a:endParaRPr lang="en-GB"/>
          </a:p>
        </p:txBody>
      </p:sp>
    </p:spTree>
    <p:extLst>
      <p:ext uri="{BB962C8B-B14F-4D97-AF65-F5344CB8AC3E}">
        <p14:creationId xmlns:p14="http://schemas.microsoft.com/office/powerpoint/2010/main" val="290269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FD1D2-430A-409C-AD0C-FF1C4EA68CA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E07EC31-2B36-437C-8FB3-99BE84A4A1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5288C0-4C9B-4D70-A8E3-92585BA25E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8DD799B-3093-43F0-883C-15D88B62C1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AF0580-AF00-46C0-92C1-496920404B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30DB32E-4ACA-46BA-9A12-D090BE208CF5}"/>
              </a:ext>
            </a:extLst>
          </p:cNvPr>
          <p:cNvSpPr>
            <a:spLocks noGrp="1"/>
          </p:cNvSpPr>
          <p:nvPr>
            <p:ph type="dt" sz="half" idx="10"/>
          </p:nvPr>
        </p:nvSpPr>
        <p:spPr/>
        <p:txBody>
          <a:bodyPr/>
          <a:lstStyle/>
          <a:p>
            <a:fld id="{69116DFE-AF83-4E4D-99FF-C5F90B608724}" type="datetimeFigureOut">
              <a:rPr lang="en-GB" smtClean="0"/>
              <a:t>25/08/2020</a:t>
            </a:fld>
            <a:endParaRPr lang="en-GB"/>
          </a:p>
        </p:txBody>
      </p:sp>
      <p:sp>
        <p:nvSpPr>
          <p:cNvPr id="8" name="Footer Placeholder 7">
            <a:extLst>
              <a:ext uri="{FF2B5EF4-FFF2-40B4-BE49-F238E27FC236}">
                <a16:creationId xmlns:a16="http://schemas.microsoft.com/office/drawing/2014/main" id="{2D74F75C-04F2-4C1A-AFE2-C95E6FDB542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E41E1A6-A611-4FDD-99F7-BCF116561609}"/>
              </a:ext>
            </a:extLst>
          </p:cNvPr>
          <p:cNvSpPr>
            <a:spLocks noGrp="1"/>
          </p:cNvSpPr>
          <p:nvPr>
            <p:ph type="sldNum" sz="quarter" idx="12"/>
          </p:nvPr>
        </p:nvSpPr>
        <p:spPr/>
        <p:txBody>
          <a:bodyPr/>
          <a:lstStyle/>
          <a:p>
            <a:fld id="{1F22622E-FA44-467D-B32F-57BF1AE50AD4}" type="slidenum">
              <a:rPr lang="en-GB" smtClean="0"/>
              <a:t>‹#›</a:t>
            </a:fld>
            <a:endParaRPr lang="en-GB"/>
          </a:p>
        </p:txBody>
      </p:sp>
    </p:spTree>
    <p:extLst>
      <p:ext uri="{BB962C8B-B14F-4D97-AF65-F5344CB8AC3E}">
        <p14:creationId xmlns:p14="http://schemas.microsoft.com/office/powerpoint/2010/main" val="2063809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7B2DB-77DC-429A-95C2-80971B0A915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EDD3F5B-DBDE-4FDF-BEF7-5D9F5D4DEF25}"/>
              </a:ext>
            </a:extLst>
          </p:cNvPr>
          <p:cNvSpPr>
            <a:spLocks noGrp="1"/>
          </p:cNvSpPr>
          <p:nvPr>
            <p:ph type="dt" sz="half" idx="10"/>
          </p:nvPr>
        </p:nvSpPr>
        <p:spPr/>
        <p:txBody>
          <a:bodyPr/>
          <a:lstStyle/>
          <a:p>
            <a:fld id="{69116DFE-AF83-4E4D-99FF-C5F90B608724}" type="datetimeFigureOut">
              <a:rPr lang="en-GB" smtClean="0"/>
              <a:t>25/08/2020</a:t>
            </a:fld>
            <a:endParaRPr lang="en-GB"/>
          </a:p>
        </p:txBody>
      </p:sp>
      <p:sp>
        <p:nvSpPr>
          <p:cNvPr id="4" name="Footer Placeholder 3">
            <a:extLst>
              <a:ext uri="{FF2B5EF4-FFF2-40B4-BE49-F238E27FC236}">
                <a16:creationId xmlns:a16="http://schemas.microsoft.com/office/drawing/2014/main" id="{EEEA84C3-8D2E-4851-BB24-81D0F7D07B6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BEE414-B291-438B-BE85-049FB62948E3}"/>
              </a:ext>
            </a:extLst>
          </p:cNvPr>
          <p:cNvSpPr>
            <a:spLocks noGrp="1"/>
          </p:cNvSpPr>
          <p:nvPr>
            <p:ph type="sldNum" sz="quarter" idx="12"/>
          </p:nvPr>
        </p:nvSpPr>
        <p:spPr/>
        <p:txBody>
          <a:bodyPr/>
          <a:lstStyle/>
          <a:p>
            <a:fld id="{1F22622E-FA44-467D-B32F-57BF1AE50AD4}" type="slidenum">
              <a:rPr lang="en-GB" smtClean="0"/>
              <a:t>‹#›</a:t>
            </a:fld>
            <a:endParaRPr lang="en-GB"/>
          </a:p>
        </p:txBody>
      </p:sp>
    </p:spTree>
    <p:extLst>
      <p:ext uri="{BB962C8B-B14F-4D97-AF65-F5344CB8AC3E}">
        <p14:creationId xmlns:p14="http://schemas.microsoft.com/office/powerpoint/2010/main" val="2019969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EE23A2-A0EC-449F-89E1-13D46D59E793}"/>
              </a:ext>
            </a:extLst>
          </p:cNvPr>
          <p:cNvSpPr>
            <a:spLocks noGrp="1"/>
          </p:cNvSpPr>
          <p:nvPr>
            <p:ph type="dt" sz="half" idx="10"/>
          </p:nvPr>
        </p:nvSpPr>
        <p:spPr/>
        <p:txBody>
          <a:bodyPr/>
          <a:lstStyle/>
          <a:p>
            <a:fld id="{69116DFE-AF83-4E4D-99FF-C5F90B608724}" type="datetimeFigureOut">
              <a:rPr lang="en-GB" smtClean="0"/>
              <a:t>25/08/2020</a:t>
            </a:fld>
            <a:endParaRPr lang="en-GB"/>
          </a:p>
        </p:txBody>
      </p:sp>
      <p:sp>
        <p:nvSpPr>
          <p:cNvPr id="3" name="Footer Placeholder 2">
            <a:extLst>
              <a:ext uri="{FF2B5EF4-FFF2-40B4-BE49-F238E27FC236}">
                <a16:creationId xmlns:a16="http://schemas.microsoft.com/office/drawing/2014/main" id="{0396A990-3046-48CF-A551-DCC33F594F3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6659E8E-04CD-4F90-95C0-98DEDE66BA8F}"/>
              </a:ext>
            </a:extLst>
          </p:cNvPr>
          <p:cNvSpPr>
            <a:spLocks noGrp="1"/>
          </p:cNvSpPr>
          <p:nvPr>
            <p:ph type="sldNum" sz="quarter" idx="12"/>
          </p:nvPr>
        </p:nvSpPr>
        <p:spPr/>
        <p:txBody>
          <a:bodyPr/>
          <a:lstStyle/>
          <a:p>
            <a:fld id="{1F22622E-FA44-467D-B32F-57BF1AE50AD4}" type="slidenum">
              <a:rPr lang="en-GB" smtClean="0"/>
              <a:t>‹#›</a:t>
            </a:fld>
            <a:endParaRPr lang="en-GB"/>
          </a:p>
        </p:txBody>
      </p:sp>
    </p:spTree>
    <p:extLst>
      <p:ext uri="{BB962C8B-B14F-4D97-AF65-F5344CB8AC3E}">
        <p14:creationId xmlns:p14="http://schemas.microsoft.com/office/powerpoint/2010/main" val="1863232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EAAD6-510C-4631-AF45-44F67754C0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8F6F050-ADDB-4AD0-B0F2-3BAC378DBA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46791D6-B4B9-408E-8F0B-8DC6799DE0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C984C9-CAD1-41E4-8A9E-D43FB62F1A3C}"/>
              </a:ext>
            </a:extLst>
          </p:cNvPr>
          <p:cNvSpPr>
            <a:spLocks noGrp="1"/>
          </p:cNvSpPr>
          <p:nvPr>
            <p:ph type="dt" sz="half" idx="10"/>
          </p:nvPr>
        </p:nvSpPr>
        <p:spPr/>
        <p:txBody>
          <a:bodyPr/>
          <a:lstStyle/>
          <a:p>
            <a:fld id="{69116DFE-AF83-4E4D-99FF-C5F90B608724}" type="datetimeFigureOut">
              <a:rPr lang="en-GB" smtClean="0"/>
              <a:t>25/08/2020</a:t>
            </a:fld>
            <a:endParaRPr lang="en-GB"/>
          </a:p>
        </p:txBody>
      </p:sp>
      <p:sp>
        <p:nvSpPr>
          <p:cNvPr id="6" name="Footer Placeholder 5">
            <a:extLst>
              <a:ext uri="{FF2B5EF4-FFF2-40B4-BE49-F238E27FC236}">
                <a16:creationId xmlns:a16="http://schemas.microsoft.com/office/drawing/2014/main" id="{054FF76B-DEB7-4EC5-BD56-2040E72CDD5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06CC17-441D-4A6D-AE25-159BF1880E21}"/>
              </a:ext>
            </a:extLst>
          </p:cNvPr>
          <p:cNvSpPr>
            <a:spLocks noGrp="1"/>
          </p:cNvSpPr>
          <p:nvPr>
            <p:ph type="sldNum" sz="quarter" idx="12"/>
          </p:nvPr>
        </p:nvSpPr>
        <p:spPr/>
        <p:txBody>
          <a:bodyPr/>
          <a:lstStyle/>
          <a:p>
            <a:fld id="{1F22622E-FA44-467D-B32F-57BF1AE50AD4}" type="slidenum">
              <a:rPr lang="en-GB" smtClean="0"/>
              <a:t>‹#›</a:t>
            </a:fld>
            <a:endParaRPr lang="en-GB"/>
          </a:p>
        </p:txBody>
      </p:sp>
    </p:spTree>
    <p:extLst>
      <p:ext uri="{BB962C8B-B14F-4D97-AF65-F5344CB8AC3E}">
        <p14:creationId xmlns:p14="http://schemas.microsoft.com/office/powerpoint/2010/main" val="1230881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F8809-9A30-4FFE-AF76-695A704E3E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AE5E3CD-6EDF-417C-99D0-91887369A5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C00153E-C5F3-4AFD-8062-1AE7DAA789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DF6FFC-5A52-4A85-952B-814ACF5C9ACD}"/>
              </a:ext>
            </a:extLst>
          </p:cNvPr>
          <p:cNvSpPr>
            <a:spLocks noGrp="1"/>
          </p:cNvSpPr>
          <p:nvPr>
            <p:ph type="dt" sz="half" idx="10"/>
          </p:nvPr>
        </p:nvSpPr>
        <p:spPr/>
        <p:txBody>
          <a:bodyPr/>
          <a:lstStyle/>
          <a:p>
            <a:fld id="{69116DFE-AF83-4E4D-99FF-C5F90B608724}" type="datetimeFigureOut">
              <a:rPr lang="en-GB" smtClean="0"/>
              <a:t>25/08/2020</a:t>
            </a:fld>
            <a:endParaRPr lang="en-GB"/>
          </a:p>
        </p:txBody>
      </p:sp>
      <p:sp>
        <p:nvSpPr>
          <p:cNvPr id="6" name="Footer Placeholder 5">
            <a:extLst>
              <a:ext uri="{FF2B5EF4-FFF2-40B4-BE49-F238E27FC236}">
                <a16:creationId xmlns:a16="http://schemas.microsoft.com/office/drawing/2014/main" id="{5F70462E-1C1D-4C5E-9C34-90B0B67A2B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9B5357-B73E-4389-9D0A-0837DEE3CA7F}"/>
              </a:ext>
            </a:extLst>
          </p:cNvPr>
          <p:cNvSpPr>
            <a:spLocks noGrp="1"/>
          </p:cNvSpPr>
          <p:nvPr>
            <p:ph type="sldNum" sz="quarter" idx="12"/>
          </p:nvPr>
        </p:nvSpPr>
        <p:spPr/>
        <p:txBody>
          <a:bodyPr/>
          <a:lstStyle/>
          <a:p>
            <a:fld id="{1F22622E-FA44-467D-B32F-57BF1AE50AD4}" type="slidenum">
              <a:rPr lang="en-GB" smtClean="0"/>
              <a:t>‹#›</a:t>
            </a:fld>
            <a:endParaRPr lang="en-GB"/>
          </a:p>
        </p:txBody>
      </p:sp>
    </p:spTree>
    <p:extLst>
      <p:ext uri="{BB962C8B-B14F-4D97-AF65-F5344CB8AC3E}">
        <p14:creationId xmlns:p14="http://schemas.microsoft.com/office/powerpoint/2010/main" val="3174071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98CB9E-E5BB-49A9-9AD9-F5800D00F9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B53658-9CE5-458A-BC25-4BD83D7B47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3752C2-97EC-462F-A6C7-EBBA7A3464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116DFE-AF83-4E4D-99FF-C5F90B608724}" type="datetimeFigureOut">
              <a:rPr lang="en-GB" smtClean="0"/>
              <a:t>25/08/2020</a:t>
            </a:fld>
            <a:endParaRPr lang="en-GB"/>
          </a:p>
        </p:txBody>
      </p:sp>
      <p:sp>
        <p:nvSpPr>
          <p:cNvPr id="5" name="Footer Placeholder 4">
            <a:extLst>
              <a:ext uri="{FF2B5EF4-FFF2-40B4-BE49-F238E27FC236}">
                <a16:creationId xmlns:a16="http://schemas.microsoft.com/office/drawing/2014/main" id="{2981259A-F819-4DED-86CC-F4EAF7A6A3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02E9834-A96B-4D2C-91C0-097EC04C7B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2622E-FA44-467D-B32F-57BF1AE50AD4}" type="slidenum">
              <a:rPr lang="en-GB" smtClean="0"/>
              <a:t>‹#›</a:t>
            </a:fld>
            <a:endParaRPr lang="en-GB"/>
          </a:p>
        </p:txBody>
      </p:sp>
    </p:spTree>
    <p:extLst>
      <p:ext uri="{BB962C8B-B14F-4D97-AF65-F5344CB8AC3E}">
        <p14:creationId xmlns:p14="http://schemas.microsoft.com/office/powerpoint/2010/main" val="477214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https://vimeo.com/342238544" TargetMode="External"/><Relationship Id="rId4" Type="http://schemas.openxmlformats.org/officeDocument/2006/relationships/hyperlink" Target="https://www.childrenssociety.org.uk/what-we-do/our-work/refugee-and-migrant-childre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s://www.conversationsfromcalais.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hyperlink" Target="https://www.theguardian.com/world/calais" TargetMode="External"/><Relationship Id="rId3" Type="http://schemas.openxmlformats.org/officeDocument/2006/relationships/image" Target="../media/image1.jpg"/><Relationship Id="rId7" Type="http://schemas.openxmlformats.org/officeDocument/2006/relationships/hyperlink" Target="https://www.theguardian.com/world/sudan"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www.theguardian.com/world/darfur" TargetMode="External"/><Relationship Id="rId5" Type="http://schemas.openxmlformats.org/officeDocument/2006/relationships/hyperlink" Target="https://www.theguardian.com/world/france" TargetMode="External"/><Relationship Id="rId4" Type="http://schemas.openxmlformats.org/officeDocument/2006/relationships/hyperlink" Target="https://www.theguardian.com/uk-news/2020/aug/20/drowned-sudanese-teenager-identified-as-abdulfatah-hamdallah-wajdi"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s://www.theguardian.com/world/2020/feb/11/sudan-says-it-will-send-former-dictator-omar-al-bashir-to-icc"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s://www.conversationsfromcalais.com/"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www.theguardian.com/uk-news/2020/jun/29/covid-19-worsening-plight-of-uk-migrants-report-finds" TargetMode="Externa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hyperlink" Target="https://www.kentlive.news/news/kent-news/protest-support-refugees-set-take-4456530" TargetMode="Externa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www.unhcr.org/" TargetMode="External"/><Relationship Id="rId5" Type="http://schemas.openxmlformats.org/officeDocument/2006/relationships/hyperlink" Target="https://en.unesco.org/" TargetMode="External"/><Relationship Id="rId4" Type="http://schemas.openxmlformats.org/officeDocument/2006/relationships/hyperlink" Target="https://www.un.org/coronaviru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hyperlink" Target="http://project-play.org/" TargetMode="External"/><Relationship Id="rId13" Type="http://schemas.openxmlformats.org/officeDocument/2006/relationships/hyperlink" Target="https://helprefugees.org/" TargetMode="External"/><Relationship Id="rId18" Type="http://schemas.openxmlformats.org/officeDocument/2006/relationships/hyperlink" Target="https://nisa.co.nz/" TargetMode="External"/><Relationship Id="rId3" Type="http://schemas.openxmlformats.org/officeDocument/2006/relationships/image" Target="../media/image1.jpg"/><Relationship Id="rId7" Type="http://schemas.openxmlformats.org/officeDocument/2006/relationships/hyperlink" Target="https://www.dunkirkrefugeewomenscentre.com/" TargetMode="External"/><Relationship Id="rId12" Type="http://schemas.openxmlformats.org/officeDocument/2006/relationships/hyperlink" Target="http://www.utopia56.com/en" TargetMode="External"/><Relationship Id="rId17" Type="http://schemas.openxmlformats.org/officeDocument/2006/relationships/hyperlink" Target="https://www.instagram.com/stories_supper/" TargetMode="External"/><Relationship Id="rId2" Type="http://schemas.openxmlformats.org/officeDocument/2006/relationships/notesSlide" Target="../notesSlides/notesSlide28.xml"/><Relationship Id="rId16" Type="http://schemas.openxmlformats.org/officeDocument/2006/relationships/hyperlink" Target="https://www.instagram.com/mos_eggs/" TargetMode="External"/><Relationship Id="rId1" Type="http://schemas.openxmlformats.org/officeDocument/2006/relationships/slideLayout" Target="../slideLayouts/slideLayout1.xml"/><Relationship Id="rId6" Type="http://schemas.openxmlformats.org/officeDocument/2006/relationships/hyperlink" Target="https://www.refugeecommunitykitchen.com/" TargetMode="External"/><Relationship Id="rId11" Type="http://schemas.openxmlformats.org/officeDocument/2006/relationships/hyperlink" Target="https://www.laubergedesmigrants.fr/en/home/" TargetMode="External"/><Relationship Id="rId5" Type="http://schemas.openxmlformats.org/officeDocument/2006/relationships/hyperlink" Target="https://www.safepassage.org.uk/" TargetMode="External"/><Relationship Id="rId15" Type="http://schemas.openxmlformats.org/officeDocument/2006/relationships/hyperlink" Target="https://www.instagram.com/imadssyriankitchen/" TargetMode="External"/><Relationship Id="rId10" Type="http://schemas.openxmlformats.org/officeDocument/2006/relationships/hyperlink" Target="https://www.collectiveaidngo.org/" TargetMode="External"/><Relationship Id="rId19" Type="http://schemas.openxmlformats.org/officeDocument/2006/relationships/hyperlink" Target="https://www.makersunite.eu/pages/about" TargetMode="External"/><Relationship Id="rId4" Type="http://schemas.openxmlformats.org/officeDocument/2006/relationships/hyperlink" Target="https://www.theyworkforyou.com/" TargetMode="External"/><Relationship Id="rId9" Type="http://schemas.openxmlformats.org/officeDocument/2006/relationships/hyperlink" Target="https://www.instagram.com/the_woodyard_calais/" TargetMode="External"/><Relationship Id="rId14" Type="http://schemas.openxmlformats.org/officeDocument/2006/relationships/hyperlink" Target="https://www.instagram.com/migratefuluk/"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hyperlink" Target="https://www.kentlive.new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jpg"/><Relationship Id="rId7" Type="http://schemas.openxmlformats.org/officeDocument/2006/relationships/image" Target="../media/image16.sv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hyperlink" Target="https://reporting.unhcr.org/node/2520" TargetMode="External"/><Relationship Id="rId5" Type="http://schemas.openxmlformats.org/officeDocument/2006/relationships/hyperlink" Target="https://www.unhcr.org/ph/figures-at-a-glance" TargetMode="External"/><Relationship Id="rId4" Type="http://schemas.openxmlformats.org/officeDocument/2006/relationships/hyperlink" Target="https://www.independent.co.uk/news/uk/home-news/migrant-crossings-channel-france-border-ministry-defence-home-office-a9662536.htm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2" Type="http://schemas.openxmlformats.org/officeDocument/2006/relationships/hyperlink" Target="https://interface.org.tw/index.php/if/article/view/52/30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news.un.org/en/news/topic/migrants-and-refugees"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reporting.unhcr.org/node/2520" TargetMode="External"/><Relationship Id="rId5" Type="http://schemas.openxmlformats.org/officeDocument/2006/relationships/hyperlink" Target="https://www.unhcr.org/ph/figures-at-a-glance" TargetMode="External"/><Relationship Id="rId4" Type="http://schemas.openxmlformats.org/officeDocument/2006/relationships/hyperlink" Target="https://www.independent.co.uk/news/uk/home-news/migrant-crossings-channel-france-border-ministry-defence-home-office-a9662536.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p:nvPr/>
        </p:nvSpPr>
        <p:spPr>
          <a:xfrm>
            <a:off x="255810" y="997196"/>
            <a:ext cx="935940" cy="303452"/>
          </a:xfrm>
          <a:prstGeom prst="rect">
            <a:avLst/>
          </a:prstGeom>
          <a:noFill/>
          <a:ln>
            <a:noFill/>
          </a:ln>
        </p:spPr>
        <p:txBody>
          <a:bodyPr spcFirstLastPara="1" wrap="square" lIns="82939" tIns="82939" rIns="82939" bIns="82939" anchor="t" anchorCtr="0">
            <a:noAutofit/>
          </a:bodyPr>
          <a:lstStyle/>
          <a:p>
            <a:pPr>
              <a:buClr>
                <a:srgbClr val="000000"/>
              </a:buClr>
              <a:buSzPts val="1100"/>
            </a:pPr>
            <a:r>
              <a:rPr lang="en-GB" sz="1089" b="1" dirty="0">
                <a:solidFill>
                  <a:srgbClr val="A98278"/>
                </a:solidFill>
                <a:latin typeface="Prompt"/>
                <a:ea typeface="Prompt"/>
                <a:cs typeface="Prompt"/>
                <a:sym typeface="Prompt"/>
              </a:rPr>
              <a:t>LESSON</a:t>
            </a:r>
            <a:endParaRPr sz="1089" dirty="0">
              <a:solidFill>
                <a:srgbClr val="A98278"/>
              </a:solidFill>
              <a:latin typeface="Arial"/>
              <a:ea typeface="Arial"/>
              <a:cs typeface="Arial"/>
              <a:sym typeface="Arial"/>
            </a:endParaRPr>
          </a:p>
          <a:p>
            <a:pPr>
              <a:buClr>
                <a:srgbClr val="000000"/>
              </a:buClr>
              <a:buSzPts val="1400"/>
            </a:pPr>
            <a:endParaRPr sz="1270" b="1" dirty="0">
              <a:solidFill>
                <a:srgbClr val="3174BA"/>
              </a:solidFill>
              <a:latin typeface="Prompt"/>
              <a:ea typeface="Prompt"/>
              <a:cs typeface="Prompt"/>
              <a:sym typeface="Prompt"/>
            </a:endParaRPr>
          </a:p>
        </p:txBody>
      </p:sp>
      <p:sp>
        <p:nvSpPr>
          <p:cNvPr id="66" name="Google Shape;66;p14"/>
          <p:cNvSpPr txBox="1"/>
          <p:nvPr/>
        </p:nvSpPr>
        <p:spPr>
          <a:xfrm>
            <a:off x="2843203" y="1637237"/>
            <a:ext cx="1704504" cy="895661"/>
          </a:xfrm>
          <a:prstGeom prst="rect">
            <a:avLst/>
          </a:prstGeom>
          <a:noFill/>
          <a:ln>
            <a:noFill/>
          </a:ln>
        </p:spPr>
        <p:txBody>
          <a:bodyPr spcFirstLastPara="1" wrap="square" lIns="82939" tIns="82939" rIns="82939" bIns="82939" anchor="t" anchorCtr="0">
            <a:noAutofit/>
          </a:bodyPr>
          <a:lstStyle/>
          <a:p>
            <a:pPr>
              <a:buClr>
                <a:srgbClr val="000000"/>
              </a:buClr>
              <a:buSzPts val="1100"/>
            </a:pPr>
            <a:endParaRPr sz="998">
              <a:solidFill>
                <a:schemeClr val="dk2"/>
              </a:solidFill>
              <a:latin typeface="Raleway ExtraBold"/>
              <a:ea typeface="Raleway ExtraBold"/>
              <a:cs typeface="Raleway ExtraBold"/>
              <a:sym typeface="Raleway ExtraBold"/>
            </a:endParaRPr>
          </a:p>
          <a:p>
            <a:pPr>
              <a:buClr>
                <a:srgbClr val="000000"/>
              </a:buClr>
              <a:buSzPts val="1400"/>
            </a:pPr>
            <a:endParaRPr sz="1270" b="1">
              <a:solidFill>
                <a:srgbClr val="3174BA"/>
              </a:solidFill>
              <a:latin typeface="Prompt"/>
              <a:ea typeface="Prompt"/>
              <a:cs typeface="Prompt"/>
              <a:sym typeface="Prompt"/>
            </a:endParaRPr>
          </a:p>
        </p:txBody>
      </p:sp>
      <p:pic>
        <p:nvPicPr>
          <p:cNvPr id="67" name="Google Shape;67;p14"/>
          <p:cNvPicPr preferRelativeResize="0"/>
          <p:nvPr/>
        </p:nvPicPr>
        <p:blipFill rotWithShape="1">
          <a:blip r:embed="rId3">
            <a:alphaModFix/>
          </a:blip>
          <a:srcRect/>
          <a:stretch/>
        </p:blipFill>
        <p:spPr>
          <a:xfrm>
            <a:off x="9069533" y="292953"/>
            <a:ext cx="1463103" cy="474154"/>
          </a:xfrm>
          <a:prstGeom prst="rect">
            <a:avLst/>
          </a:prstGeom>
          <a:noFill/>
          <a:ln>
            <a:noFill/>
          </a:ln>
        </p:spPr>
      </p:pic>
      <p:sp>
        <p:nvSpPr>
          <p:cNvPr id="68" name="Google Shape;68;p14"/>
          <p:cNvSpPr txBox="1"/>
          <p:nvPr/>
        </p:nvSpPr>
        <p:spPr>
          <a:xfrm>
            <a:off x="195946" y="1641119"/>
            <a:ext cx="935940" cy="303452"/>
          </a:xfrm>
          <a:prstGeom prst="rect">
            <a:avLst/>
          </a:prstGeom>
          <a:noFill/>
          <a:ln>
            <a:noFill/>
          </a:ln>
        </p:spPr>
        <p:txBody>
          <a:bodyPr spcFirstLastPara="1" wrap="square" lIns="82939" tIns="82939" rIns="82939" bIns="82939" anchor="t" anchorCtr="0">
            <a:noAutofit/>
          </a:bodyPr>
          <a:lstStyle/>
          <a:p>
            <a:pPr>
              <a:buClr>
                <a:srgbClr val="000000"/>
              </a:buClr>
              <a:buSzPts val="1100"/>
            </a:pPr>
            <a:r>
              <a:rPr lang="it" sz="1089" b="1" dirty="0">
                <a:solidFill>
                  <a:srgbClr val="A98278"/>
                </a:solidFill>
                <a:latin typeface="Prompt"/>
                <a:ea typeface="Prompt"/>
                <a:cs typeface="Prompt"/>
                <a:sym typeface="Prompt"/>
              </a:rPr>
              <a:t>DURATION</a:t>
            </a:r>
            <a:endParaRPr sz="1089" dirty="0">
              <a:solidFill>
                <a:srgbClr val="A98278"/>
              </a:solidFill>
              <a:latin typeface="Arial"/>
              <a:ea typeface="Arial"/>
              <a:cs typeface="Arial"/>
              <a:sym typeface="Arial"/>
            </a:endParaRPr>
          </a:p>
          <a:p>
            <a:pPr>
              <a:buClr>
                <a:srgbClr val="000000"/>
              </a:buClr>
              <a:buSzPts val="1400"/>
            </a:pPr>
            <a:endParaRPr sz="1270" b="1" dirty="0">
              <a:solidFill>
                <a:srgbClr val="3174BA"/>
              </a:solidFill>
              <a:latin typeface="Prompt"/>
              <a:ea typeface="Prompt"/>
              <a:cs typeface="Prompt"/>
              <a:sym typeface="Prompt"/>
            </a:endParaRPr>
          </a:p>
        </p:txBody>
      </p:sp>
      <p:sp>
        <p:nvSpPr>
          <p:cNvPr id="69" name="Google Shape;69;p14"/>
          <p:cNvSpPr txBox="1"/>
          <p:nvPr/>
        </p:nvSpPr>
        <p:spPr>
          <a:xfrm>
            <a:off x="1684980" y="1041302"/>
            <a:ext cx="3478184" cy="1584549"/>
          </a:xfrm>
          <a:prstGeom prst="rect">
            <a:avLst/>
          </a:prstGeom>
          <a:noFill/>
          <a:ln>
            <a:noFill/>
          </a:ln>
        </p:spPr>
        <p:txBody>
          <a:bodyPr spcFirstLastPara="1" wrap="square" lIns="82939" tIns="82939" rIns="82939" bIns="82939" anchor="t" anchorCtr="0">
            <a:noAutofit/>
          </a:bodyPr>
          <a:lstStyle/>
          <a:p>
            <a:r>
              <a:rPr lang="en-GB" sz="1000" b="1">
                <a:solidFill>
                  <a:srgbClr val="595959"/>
                </a:solidFill>
                <a:latin typeface="Raleway"/>
                <a:cs typeface="Arial" pitchFamily="34" charset="0"/>
              </a:rPr>
              <a:t>Students will be able to:</a:t>
            </a:r>
          </a:p>
          <a:p>
            <a:pPr marL="457200" indent="-457200">
              <a:buFont typeface="Arial" panose="020B0604020202020204" pitchFamily="34" charset="0"/>
              <a:buChar char="•"/>
            </a:pPr>
            <a:r>
              <a:rPr lang="en-GB" sz="1000">
                <a:solidFill>
                  <a:srgbClr val="595959"/>
                </a:solidFill>
                <a:latin typeface="Raleway"/>
                <a:cs typeface="Arial" pitchFamily="34" charset="0"/>
              </a:rPr>
              <a:t>Reflect on the journeys endured by  child refugees  in search of safety </a:t>
            </a:r>
          </a:p>
          <a:p>
            <a:pPr marL="457200" indent="-457200">
              <a:buFont typeface="Arial" panose="020B0604020202020204" pitchFamily="34" charset="0"/>
              <a:buChar char="•"/>
            </a:pPr>
            <a:r>
              <a:rPr lang="en-GB" sz="1000">
                <a:solidFill>
                  <a:srgbClr val="595959"/>
                </a:solidFill>
                <a:latin typeface="Raleway"/>
                <a:cs typeface="Arial" pitchFamily="34" charset="0"/>
              </a:rPr>
              <a:t>Evaluate the misinformation presented in the media on the topic of Migrants and refugees</a:t>
            </a:r>
          </a:p>
          <a:p>
            <a:pPr marL="457200" indent="-457200">
              <a:buFont typeface="Arial" panose="020B0604020202020204" pitchFamily="34" charset="0"/>
              <a:buChar char="•"/>
            </a:pPr>
            <a:r>
              <a:rPr lang="en-GB" sz="1000">
                <a:solidFill>
                  <a:srgbClr val="595959"/>
                </a:solidFill>
                <a:latin typeface="Raleway"/>
                <a:cs typeface="Arial" pitchFamily="34" charset="0"/>
              </a:rPr>
              <a:t>Understand the impact of Covid 19 on child refugees </a:t>
            </a:r>
          </a:p>
          <a:p>
            <a:pPr marL="457200" indent="-457200">
              <a:buFont typeface="Arial" panose="020B0604020202020204" pitchFamily="34" charset="0"/>
              <a:buChar char="•"/>
            </a:pPr>
            <a:r>
              <a:rPr lang="en-GB" sz="1000">
                <a:solidFill>
                  <a:srgbClr val="595959"/>
                </a:solidFill>
                <a:latin typeface="Raleway"/>
                <a:cs typeface="Arial" pitchFamily="34" charset="0"/>
              </a:rPr>
              <a:t>Reflect on the need for understanding and compassion when dealing with refugees.</a:t>
            </a:r>
            <a:endParaRPr lang="en-GB" sz="1000" dirty="0">
              <a:solidFill>
                <a:srgbClr val="595959"/>
              </a:solidFill>
              <a:latin typeface="Raleway"/>
              <a:cs typeface="Arial" pitchFamily="34" charset="0"/>
            </a:endParaRPr>
          </a:p>
        </p:txBody>
      </p:sp>
      <p:sp>
        <p:nvSpPr>
          <p:cNvPr id="70" name="Google Shape;70;p14"/>
          <p:cNvSpPr txBox="1"/>
          <p:nvPr/>
        </p:nvSpPr>
        <p:spPr>
          <a:xfrm>
            <a:off x="5858880" y="887929"/>
            <a:ext cx="2894636" cy="582955"/>
          </a:xfrm>
          <a:prstGeom prst="rect">
            <a:avLst/>
          </a:prstGeom>
          <a:noFill/>
          <a:ln>
            <a:noFill/>
          </a:ln>
        </p:spPr>
        <p:txBody>
          <a:bodyPr spcFirstLastPara="1" wrap="square" lIns="82939" tIns="82939" rIns="82939" bIns="82939" anchor="t" anchorCtr="0">
            <a:noAutofit/>
          </a:bodyPr>
          <a:lstStyle/>
          <a:p>
            <a:pPr>
              <a:buClr>
                <a:srgbClr val="000000"/>
              </a:buClr>
              <a:buSzPts val="1100"/>
            </a:pPr>
            <a:r>
              <a:rPr lang="it" sz="998" b="1" dirty="0">
                <a:solidFill>
                  <a:srgbClr val="A98278"/>
                </a:solidFill>
                <a:latin typeface="Prompt"/>
                <a:ea typeface="Prompt"/>
                <a:cs typeface="Prompt"/>
                <a:sym typeface="Prompt"/>
              </a:rPr>
              <a:t>TO WHICH GCE LEARNING OBJECTIVE DOES THIS PHASE CONTRIBUTE?</a:t>
            </a:r>
          </a:p>
          <a:p>
            <a:pPr lvl="0">
              <a:buSzPts val="1100"/>
            </a:pPr>
            <a:r>
              <a:rPr lang="en-GB" sz="998" dirty="0">
                <a:solidFill>
                  <a:srgbClr val="595959"/>
                </a:solidFill>
                <a:latin typeface="Raleway" panose="020B0604020202020204" charset="0"/>
                <a:ea typeface="Prompt"/>
                <a:cs typeface="Prompt"/>
                <a:sym typeface="Prompt"/>
              </a:rPr>
              <a:t>Key Stage 3  PSHE/Citizenship/ SMSC</a:t>
            </a:r>
            <a:endParaRPr sz="998" dirty="0">
              <a:solidFill>
                <a:srgbClr val="595959"/>
              </a:solidFill>
              <a:latin typeface="Raleway" panose="020B0604020202020204" charset="0"/>
              <a:ea typeface="Prompt"/>
              <a:cs typeface="Prompt"/>
              <a:sym typeface="Prompt"/>
            </a:endParaRPr>
          </a:p>
          <a:p>
            <a:pPr>
              <a:buClr>
                <a:srgbClr val="000000"/>
              </a:buClr>
              <a:buSzPts val="1400"/>
            </a:pPr>
            <a:endParaRPr sz="998" b="1" dirty="0">
              <a:solidFill>
                <a:srgbClr val="3174BA"/>
              </a:solidFill>
              <a:latin typeface="Prompt"/>
              <a:ea typeface="Prompt"/>
              <a:cs typeface="Prompt"/>
              <a:sym typeface="Prompt"/>
            </a:endParaRPr>
          </a:p>
        </p:txBody>
      </p:sp>
      <p:sp>
        <p:nvSpPr>
          <p:cNvPr id="71" name="Google Shape;71;p14"/>
          <p:cNvSpPr txBox="1"/>
          <p:nvPr/>
        </p:nvSpPr>
        <p:spPr>
          <a:xfrm>
            <a:off x="7716380" y="5476091"/>
            <a:ext cx="2894636" cy="237591"/>
          </a:xfrm>
          <a:prstGeom prst="rect">
            <a:avLst/>
          </a:prstGeom>
          <a:noFill/>
          <a:ln>
            <a:noFill/>
          </a:ln>
        </p:spPr>
        <p:txBody>
          <a:bodyPr spcFirstLastPara="1" wrap="square" lIns="82939" tIns="82939" rIns="82939" bIns="82939" anchor="t" anchorCtr="0">
            <a:noAutofit/>
          </a:bodyPr>
          <a:lstStyle/>
          <a:p>
            <a:pPr>
              <a:buClr>
                <a:srgbClr val="000000"/>
              </a:buClr>
              <a:buSzPts val="1100"/>
            </a:pPr>
            <a:r>
              <a:rPr lang="it" sz="998" b="1" dirty="0">
                <a:solidFill>
                  <a:srgbClr val="A98278"/>
                </a:solidFill>
                <a:latin typeface="Prompt"/>
                <a:ea typeface="Prompt"/>
                <a:cs typeface="Prompt"/>
                <a:sym typeface="Prompt"/>
              </a:rPr>
              <a:t>TO WHICH SUBJECT IT IS CONNECTED?</a:t>
            </a:r>
            <a:endParaRPr sz="998" b="1" dirty="0">
              <a:solidFill>
                <a:srgbClr val="A98278"/>
              </a:solidFill>
              <a:latin typeface="Prompt"/>
              <a:ea typeface="Prompt"/>
              <a:cs typeface="Prompt"/>
              <a:sym typeface="Prompt"/>
            </a:endParaRPr>
          </a:p>
          <a:p>
            <a:pPr>
              <a:buClr>
                <a:srgbClr val="000000"/>
              </a:buClr>
              <a:buSzPts val="1400"/>
            </a:pPr>
            <a:r>
              <a:rPr lang="en-GB" sz="1089" dirty="0">
                <a:solidFill>
                  <a:srgbClr val="595959"/>
                </a:solidFill>
                <a:latin typeface="Raleway" panose="020B0604020202020204" charset="0"/>
                <a:ea typeface="Prompt"/>
                <a:cs typeface="Prompt" panose="020B0604020202020204" charset="-34"/>
                <a:sym typeface="Prompt"/>
              </a:rPr>
              <a:t>Humanities – R.E., Geography, History, English</a:t>
            </a:r>
            <a:r>
              <a:rPr lang="en-GB" sz="1089" dirty="0">
                <a:solidFill>
                  <a:srgbClr val="3174BA"/>
                </a:solidFill>
                <a:latin typeface="Raleway" panose="020B0604020202020204" charset="0"/>
                <a:ea typeface="Prompt"/>
                <a:cs typeface="Prompt" panose="020B0604020202020204" charset="-34"/>
                <a:sym typeface="Prompt"/>
              </a:rPr>
              <a:t>.</a:t>
            </a:r>
            <a:endParaRPr sz="1089" dirty="0">
              <a:solidFill>
                <a:srgbClr val="3174BA"/>
              </a:solidFill>
              <a:latin typeface="Raleway" panose="020B0604020202020204" charset="0"/>
              <a:ea typeface="Prompt"/>
              <a:cs typeface="Prompt" panose="020B0604020202020204" charset="-34"/>
              <a:sym typeface="Prompt"/>
            </a:endParaRPr>
          </a:p>
        </p:txBody>
      </p:sp>
      <p:sp>
        <p:nvSpPr>
          <p:cNvPr id="72" name="Google Shape;72;p14"/>
          <p:cNvSpPr txBox="1"/>
          <p:nvPr/>
        </p:nvSpPr>
        <p:spPr>
          <a:xfrm>
            <a:off x="250479" y="2759780"/>
            <a:ext cx="2450207" cy="683108"/>
          </a:xfrm>
          <a:prstGeom prst="rect">
            <a:avLst/>
          </a:prstGeom>
          <a:noFill/>
          <a:ln>
            <a:noFill/>
          </a:ln>
        </p:spPr>
        <p:txBody>
          <a:bodyPr spcFirstLastPara="1" wrap="square" lIns="82939" tIns="82939" rIns="82939" bIns="82939" anchor="t" anchorCtr="0">
            <a:noAutofit/>
          </a:bodyPr>
          <a:lstStyle/>
          <a:p>
            <a:pPr>
              <a:buClr>
                <a:srgbClr val="000000"/>
              </a:buClr>
              <a:buSzPts val="1100"/>
            </a:pPr>
            <a:r>
              <a:rPr lang="it" sz="1633" b="1" dirty="0">
                <a:solidFill>
                  <a:srgbClr val="A98278"/>
                </a:solidFill>
                <a:latin typeface="Prompt"/>
                <a:ea typeface="Prompt"/>
                <a:cs typeface="Prompt"/>
                <a:sym typeface="Prompt"/>
              </a:rPr>
              <a:t>WHAT TEACHER DOES</a:t>
            </a:r>
            <a:endParaRPr sz="1633" b="1" dirty="0">
              <a:solidFill>
                <a:srgbClr val="A98278"/>
              </a:solidFill>
              <a:latin typeface="Prompt"/>
              <a:ea typeface="Prompt"/>
              <a:cs typeface="Prompt"/>
              <a:sym typeface="Prompt"/>
            </a:endParaRPr>
          </a:p>
          <a:p>
            <a:pPr>
              <a:buClr>
                <a:srgbClr val="000000"/>
              </a:buClr>
              <a:buSzPts val="1400"/>
            </a:pPr>
            <a:endParaRPr sz="1270" b="1" dirty="0">
              <a:solidFill>
                <a:srgbClr val="3174BA"/>
              </a:solidFill>
              <a:latin typeface="Prompt"/>
              <a:ea typeface="Prompt"/>
              <a:cs typeface="Prompt"/>
              <a:sym typeface="Prompt"/>
            </a:endParaRPr>
          </a:p>
        </p:txBody>
      </p:sp>
      <p:sp>
        <p:nvSpPr>
          <p:cNvPr id="73" name="Google Shape;73;p14"/>
          <p:cNvSpPr txBox="1"/>
          <p:nvPr/>
        </p:nvSpPr>
        <p:spPr>
          <a:xfrm>
            <a:off x="373979" y="1233837"/>
            <a:ext cx="366320" cy="474093"/>
          </a:xfrm>
          <a:prstGeom prst="rect">
            <a:avLst/>
          </a:prstGeom>
          <a:noFill/>
          <a:ln>
            <a:noFill/>
          </a:ln>
        </p:spPr>
        <p:txBody>
          <a:bodyPr spcFirstLastPara="1" wrap="square" lIns="82939" tIns="82939" rIns="82939" bIns="82939" anchor="t" anchorCtr="0">
            <a:noAutofit/>
          </a:bodyPr>
          <a:lstStyle/>
          <a:p>
            <a:pPr>
              <a:buClr>
                <a:srgbClr val="000000"/>
              </a:buClr>
              <a:buSzPts val="1400"/>
            </a:pPr>
            <a:r>
              <a:rPr lang="it" sz="2177" dirty="0">
                <a:solidFill>
                  <a:srgbClr val="666666"/>
                </a:solidFill>
                <a:latin typeface="Raleway ExtraBold"/>
                <a:ea typeface="Raleway ExtraBold"/>
                <a:cs typeface="Raleway ExtraBold"/>
                <a:sym typeface="Raleway ExtraBold"/>
              </a:rPr>
              <a:t>5</a:t>
            </a:r>
            <a:endParaRPr sz="2177" dirty="0">
              <a:solidFill>
                <a:srgbClr val="3174BA"/>
              </a:solidFill>
              <a:latin typeface="Raleway ExtraBold"/>
              <a:ea typeface="Raleway ExtraBold"/>
              <a:cs typeface="Raleway ExtraBold"/>
              <a:sym typeface="Raleway ExtraBold"/>
            </a:endParaRPr>
          </a:p>
        </p:txBody>
      </p:sp>
      <p:sp>
        <p:nvSpPr>
          <p:cNvPr id="74" name="Google Shape;74;p14"/>
          <p:cNvSpPr txBox="1"/>
          <p:nvPr/>
        </p:nvSpPr>
        <p:spPr>
          <a:xfrm>
            <a:off x="254516" y="1944571"/>
            <a:ext cx="596563" cy="474093"/>
          </a:xfrm>
          <a:prstGeom prst="rect">
            <a:avLst/>
          </a:prstGeom>
          <a:noFill/>
          <a:ln>
            <a:noFill/>
          </a:ln>
        </p:spPr>
        <p:txBody>
          <a:bodyPr spcFirstLastPara="1" wrap="square" lIns="82939" tIns="82939" rIns="82939" bIns="82939" anchor="t" anchorCtr="0">
            <a:noAutofit/>
          </a:bodyPr>
          <a:lstStyle/>
          <a:p>
            <a:pPr>
              <a:buClr>
                <a:srgbClr val="000000"/>
              </a:buClr>
              <a:buSzPts val="1400"/>
            </a:pPr>
            <a:r>
              <a:rPr lang="it" sz="2177" dirty="0">
                <a:solidFill>
                  <a:srgbClr val="666666"/>
                </a:solidFill>
                <a:latin typeface="Raleway ExtraBold"/>
                <a:ea typeface="Raleway ExtraBold"/>
                <a:cs typeface="Raleway ExtraBold"/>
                <a:sym typeface="Raleway ExtraBold"/>
              </a:rPr>
              <a:t>1</a:t>
            </a:r>
            <a:r>
              <a:rPr lang="it" sz="1633" dirty="0">
                <a:solidFill>
                  <a:srgbClr val="666666"/>
                </a:solidFill>
                <a:latin typeface="Raleway ExtraBold"/>
                <a:ea typeface="Raleway ExtraBold"/>
                <a:cs typeface="Raleway ExtraBold"/>
                <a:sym typeface="Raleway ExtraBold"/>
              </a:rPr>
              <a:t>h</a:t>
            </a:r>
            <a:endParaRPr sz="1633" dirty="0">
              <a:solidFill>
                <a:srgbClr val="3174BA"/>
              </a:solidFill>
              <a:latin typeface="Raleway ExtraBold"/>
              <a:ea typeface="Raleway ExtraBold"/>
              <a:cs typeface="Raleway ExtraBold"/>
              <a:sym typeface="Raleway ExtraBold"/>
            </a:endParaRPr>
          </a:p>
        </p:txBody>
      </p:sp>
      <p:sp>
        <p:nvSpPr>
          <p:cNvPr id="75" name="Google Shape;75;p14"/>
          <p:cNvSpPr txBox="1"/>
          <p:nvPr/>
        </p:nvSpPr>
        <p:spPr>
          <a:xfrm>
            <a:off x="290349" y="2966322"/>
            <a:ext cx="5817576" cy="760226"/>
          </a:xfrm>
          <a:prstGeom prst="rect">
            <a:avLst/>
          </a:prstGeom>
          <a:noFill/>
          <a:ln>
            <a:noFill/>
          </a:ln>
        </p:spPr>
        <p:txBody>
          <a:bodyPr spcFirstLastPara="1" wrap="square" lIns="82939" tIns="82939" rIns="82939" bIns="82939" anchor="t" anchorCtr="0">
            <a:noAutofit/>
          </a:bodyPr>
          <a:lstStyle/>
          <a:p>
            <a:pPr lvl="0" eaLnBrk="0" fontAlgn="base" hangingPunct="0">
              <a:spcBef>
                <a:spcPct val="0"/>
              </a:spcBef>
              <a:spcAft>
                <a:spcPct val="0"/>
              </a:spcAft>
              <a:buClrTx/>
            </a:pPr>
            <a:r>
              <a:rPr lang="en-GB" altLang="en-US" sz="1089" dirty="0">
                <a:solidFill>
                  <a:schemeClr val="accent5">
                    <a:lumMod val="50000"/>
                  </a:schemeClr>
                </a:solidFill>
                <a:latin typeface="Raleway" panose="020B0604020202020204" charset="0"/>
              </a:rPr>
              <a:t> Introduce lesson theme, the big ideas and learning outcomes</a:t>
            </a:r>
          </a:p>
        </p:txBody>
      </p:sp>
      <p:sp>
        <p:nvSpPr>
          <p:cNvPr id="76" name="Google Shape;76;p14"/>
          <p:cNvSpPr txBox="1"/>
          <p:nvPr/>
        </p:nvSpPr>
        <p:spPr>
          <a:xfrm>
            <a:off x="1703465" y="4505791"/>
            <a:ext cx="5535896" cy="683108"/>
          </a:xfrm>
          <a:prstGeom prst="rect">
            <a:avLst/>
          </a:prstGeom>
          <a:noFill/>
          <a:ln>
            <a:noFill/>
          </a:ln>
        </p:spPr>
        <p:txBody>
          <a:bodyPr spcFirstLastPara="1" wrap="square" lIns="82939" tIns="82939" rIns="82939" bIns="82939" anchor="t" anchorCtr="0">
            <a:noAutofit/>
          </a:bodyPr>
          <a:lstStyle/>
          <a:p>
            <a:endParaRPr sz="1633"/>
          </a:p>
        </p:txBody>
      </p:sp>
      <p:sp>
        <p:nvSpPr>
          <p:cNvPr id="81" name="Google Shape;81;p14"/>
          <p:cNvSpPr txBox="1"/>
          <p:nvPr/>
        </p:nvSpPr>
        <p:spPr>
          <a:xfrm>
            <a:off x="7886749" y="3052214"/>
            <a:ext cx="2553898" cy="3294703"/>
          </a:xfrm>
          <a:prstGeom prst="rect">
            <a:avLst/>
          </a:prstGeom>
          <a:noFill/>
          <a:ln>
            <a:noFill/>
          </a:ln>
        </p:spPr>
        <p:txBody>
          <a:bodyPr spcFirstLastPara="1" wrap="square" lIns="82939" tIns="82939" rIns="82939" bIns="82939" anchor="t" anchorCtr="0">
            <a:noAutofit/>
          </a:bodyPr>
          <a:lstStyle/>
          <a:p>
            <a:pPr algn="r"/>
            <a:endParaRPr sz="1633"/>
          </a:p>
        </p:txBody>
      </p:sp>
      <p:sp>
        <p:nvSpPr>
          <p:cNvPr id="83" name="Google Shape;83;p14"/>
          <p:cNvSpPr/>
          <p:nvPr/>
        </p:nvSpPr>
        <p:spPr>
          <a:xfrm rot="10800000" flipH="1">
            <a:off x="250479" y="878756"/>
            <a:ext cx="5897317" cy="46538"/>
          </a:xfrm>
          <a:prstGeom prst="rect">
            <a:avLst/>
          </a:prstGeom>
          <a:solidFill>
            <a:srgbClr val="A98278"/>
          </a:solidFill>
          <a:ln>
            <a:noFill/>
          </a:ln>
        </p:spPr>
        <p:txBody>
          <a:bodyPr spcFirstLastPara="1" wrap="square" lIns="82939" tIns="82939" rIns="82939" bIns="82939" anchor="ctr" anchorCtr="0">
            <a:noAutofit/>
          </a:bodyPr>
          <a:lstStyle/>
          <a:p>
            <a:endParaRPr sz="1633"/>
          </a:p>
        </p:txBody>
      </p:sp>
      <p:sp>
        <p:nvSpPr>
          <p:cNvPr id="84" name="Google Shape;84;p14"/>
          <p:cNvSpPr/>
          <p:nvPr/>
        </p:nvSpPr>
        <p:spPr>
          <a:xfrm rot="10800000" flipH="1">
            <a:off x="241795" y="2687987"/>
            <a:ext cx="5897317" cy="46538"/>
          </a:xfrm>
          <a:prstGeom prst="rect">
            <a:avLst/>
          </a:prstGeom>
          <a:solidFill>
            <a:srgbClr val="A98278"/>
          </a:solidFill>
          <a:ln>
            <a:noFill/>
          </a:ln>
        </p:spPr>
        <p:txBody>
          <a:bodyPr spcFirstLastPara="1" wrap="square" lIns="82939" tIns="82939" rIns="82939" bIns="82939" anchor="ctr" anchorCtr="0">
            <a:noAutofit/>
          </a:bodyPr>
          <a:lstStyle/>
          <a:p>
            <a:endParaRPr sz="1633"/>
          </a:p>
        </p:txBody>
      </p:sp>
      <p:sp>
        <p:nvSpPr>
          <p:cNvPr id="85" name="Google Shape;85;p14"/>
          <p:cNvSpPr txBox="1"/>
          <p:nvPr/>
        </p:nvSpPr>
        <p:spPr>
          <a:xfrm>
            <a:off x="3122468" y="106694"/>
            <a:ext cx="5142679" cy="474093"/>
          </a:xfrm>
          <a:prstGeom prst="rect">
            <a:avLst/>
          </a:prstGeom>
          <a:noFill/>
          <a:ln>
            <a:noFill/>
          </a:ln>
        </p:spPr>
        <p:txBody>
          <a:bodyPr spcFirstLastPara="1" wrap="square" lIns="82939" tIns="82939" rIns="82939" bIns="82939" anchor="t" anchorCtr="0">
            <a:noAutofit/>
          </a:bodyPr>
          <a:lstStyle/>
          <a:p>
            <a:pPr algn="ctr"/>
            <a:r>
              <a:rPr lang="en-GB" sz="2000">
                <a:latin typeface="Raleway" panose="020B0604020202020204"/>
              </a:rPr>
              <a:t>Supporting child migrants after the global pandemic </a:t>
            </a:r>
            <a:endParaRPr lang="en-GB" sz="2000" dirty="0">
              <a:latin typeface="Raleway" panose="020B0604020202020204"/>
            </a:endParaRPr>
          </a:p>
        </p:txBody>
      </p:sp>
      <p:sp>
        <p:nvSpPr>
          <p:cNvPr id="86" name="Google Shape;86;p14"/>
          <p:cNvSpPr txBox="1"/>
          <p:nvPr/>
        </p:nvSpPr>
        <p:spPr>
          <a:xfrm>
            <a:off x="8753516" y="1054282"/>
            <a:ext cx="1704504" cy="582955"/>
          </a:xfrm>
          <a:prstGeom prst="rect">
            <a:avLst/>
          </a:prstGeom>
          <a:noFill/>
          <a:ln>
            <a:noFill/>
          </a:ln>
        </p:spPr>
        <p:txBody>
          <a:bodyPr spcFirstLastPara="1" wrap="square" lIns="82939" tIns="82939" rIns="82939" bIns="82939" anchor="t" anchorCtr="0">
            <a:noAutofit/>
          </a:bodyPr>
          <a:lstStyle/>
          <a:p>
            <a:pPr algn="r">
              <a:buClr>
                <a:srgbClr val="000000"/>
              </a:buClr>
              <a:buSzPts val="1100"/>
            </a:pPr>
            <a:r>
              <a:rPr lang="it" sz="1633" b="1" i="1">
                <a:solidFill>
                  <a:srgbClr val="A98278"/>
                </a:solidFill>
                <a:latin typeface="Prompt"/>
                <a:ea typeface="Prompt"/>
                <a:cs typeface="Prompt"/>
                <a:sym typeface="Prompt"/>
              </a:rPr>
              <a:t>FROM THE SAT</a:t>
            </a:r>
            <a:endParaRPr sz="1633" b="1" i="1">
              <a:solidFill>
                <a:srgbClr val="A98278"/>
              </a:solidFill>
              <a:latin typeface="Prompt"/>
              <a:ea typeface="Prompt"/>
              <a:cs typeface="Prompt"/>
              <a:sym typeface="Prompt"/>
            </a:endParaRPr>
          </a:p>
          <a:p>
            <a:pPr>
              <a:buClr>
                <a:srgbClr val="000000"/>
              </a:buClr>
              <a:buSzPts val="1400"/>
            </a:pPr>
            <a:endParaRPr sz="998" b="1">
              <a:solidFill>
                <a:srgbClr val="A98278"/>
              </a:solidFill>
              <a:latin typeface="Prompt"/>
              <a:ea typeface="Prompt"/>
              <a:cs typeface="Prompt"/>
              <a:sym typeface="Prompt"/>
            </a:endParaRPr>
          </a:p>
        </p:txBody>
      </p:sp>
      <p:sp>
        <p:nvSpPr>
          <p:cNvPr id="87" name="Google Shape;87;p14"/>
          <p:cNvSpPr txBox="1"/>
          <p:nvPr/>
        </p:nvSpPr>
        <p:spPr>
          <a:xfrm>
            <a:off x="8269057" y="1676426"/>
            <a:ext cx="3478184" cy="3673150"/>
          </a:xfrm>
          <a:prstGeom prst="rect">
            <a:avLst/>
          </a:prstGeom>
          <a:noFill/>
          <a:ln>
            <a:noFill/>
          </a:ln>
        </p:spPr>
        <p:txBody>
          <a:bodyPr spcFirstLastPara="1" wrap="square" lIns="82939" tIns="82939" rIns="82939" bIns="82939" anchor="t" anchorCtr="0">
            <a:noAutofit/>
          </a:bodyPr>
          <a:lstStyle/>
          <a:p>
            <a:r>
              <a:rPr lang="en-GB" sz="1000" b="1">
                <a:latin typeface="Raleway" panose="020B0604020202020204" charset="0"/>
              </a:rPr>
              <a:t>Big Idea Eight</a:t>
            </a:r>
            <a:r>
              <a:rPr lang="en-GB" sz="1000" b="1">
                <a:solidFill>
                  <a:srgbClr val="FF0000"/>
                </a:solidFill>
                <a:latin typeface="Raleway" panose="020B0604020202020204" charset="0"/>
              </a:rPr>
              <a:t> </a:t>
            </a:r>
          </a:p>
          <a:p>
            <a:pPr marL="342900" indent="-342900">
              <a:buFont typeface="Arial" panose="020B0604020202020204" pitchFamily="34" charset="0"/>
              <a:buChar char="•"/>
            </a:pPr>
            <a:r>
              <a:rPr lang="en-US" sz="1000">
                <a:latin typeface="Raleway" panose="020B0604020202020204" charset="0"/>
              </a:rPr>
              <a:t>Migration raises questions about how we see ‘ourselves’ and ‘the other’. </a:t>
            </a:r>
          </a:p>
          <a:p>
            <a:pPr marL="342900" indent="-342900">
              <a:buFont typeface="Arial" panose="020B0604020202020204" pitchFamily="34" charset="0"/>
              <a:buChar char="•"/>
            </a:pPr>
            <a:r>
              <a:rPr lang="en-US" sz="1000">
                <a:latin typeface="Raleway" panose="020B0604020202020204" charset="0"/>
              </a:rPr>
              <a:t>Migrants often face prejudice and discrimination</a:t>
            </a:r>
          </a:p>
          <a:p>
            <a:endParaRPr lang="en-US" sz="1000">
              <a:latin typeface="Raleway" panose="020B0604020202020204" charset="0"/>
            </a:endParaRPr>
          </a:p>
          <a:p>
            <a:pPr marL="311079" indent="-311079"/>
            <a:r>
              <a:rPr lang="en-US" sz="1000" b="1">
                <a:effectLst/>
                <a:latin typeface="Raleway" panose="020B0604020202020204" charset="0"/>
                <a:ea typeface="Times New Roman" panose="02020603050405020304" pitchFamily="18" charset="0"/>
                <a:cs typeface="Calibri" panose="020F0502020204030204" pitchFamily="34" charset="0"/>
              </a:rPr>
              <a:t>How I Act</a:t>
            </a:r>
            <a:endParaRPr lang="en-US" sz="1000" b="1">
              <a:latin typeface="Raleway" panose="020B0604020202020204" charset="0"/>
              <a:ea typeface="Times New Roman" panose="02020603050405020304" pitchFamily="18" charset="0"/>
              <a:cs typeface="Calibri" panose="020F0502020204030204" pitchFamily="34" charset="0"/>
            </a:endParaRPr>
          </a:p>
          <a:p>
            <a:pPr marL="342900" indent="-342900">
              <a:buFont typeface="Arial" panose="020B0604020202020204" pitchFamily="34" charset="0"/>
              <a:buChar char="•"/>
            </a:pPr>
            <a:r>
              <a:rPr lang="en-GB" sz="1000">
                <a:effectLst/>
                <a:latin typeface="Raleway" panose="020B0604020202020204"/>
                <a:ea typeface="Times New Roman" panose="02020603050405020304" pitchFamily="18" charset="0"/>
                <a:cs typeface="Calibri" panose="020F0502020204030204" pitchFamily="34" charset="0"/>
              </a:rPr>
              <a:t>I question and challenge assumptions and stereotypes (my own and others) about asylum seekers and migrants</a:t>
            </a:r>
          </a:p>
          <a:p>
            <a:pPr marL="342900" indent="-342900">
              <a:buFont typeface="Arial" panose="020B0604020202020204" pitchFamily="34" charset="0"/>
              <a:buChar char="•"/>
            </a:pPr>
            <a:r>
              <a:rPr lang="en-GB" sz="1000">
                <a:effectLst/>
                <a:latin typeface="Raleway" panose="020B0604020202020204"/>
              </a:rPr>
              <a:t>I think about and change the way I live so that people are not negatively affected by my choices</a:t>
            </a:r>
          </a:p>
          <a:p>
            <a:pPr marL="342900" indent="-342900">
              <a:buFont typeface="Arial" panose="020B0604020202020204" pitchFamily="34" charset="0"/>
              <a:buChar char="•"/>
            </a:pPr>
            <a:r>
              <a:rPr lang="en-GB" sz="1000">
                <a:effectLst/>
                <a:latin typeface="Raleway" panose="020B0604020202020204"/>
              </a:rPr>
              <a:t>I participate in campaigns on migration</a:t>
            </a:r>
          </a:p>
          <a:p>
            <a:pPr marL="342900" indent="-342900">
              <a:buFont typeface="Arial" panose="020B0604020202020204" pitchFamily="34" charset="0"/>
              <a:buChar char="•"/>
            </a:pPr>
            <a:r>
              <a:rPr lang="en-GB" sz="1000">
                <a:effectLst/>
                <a:latin typeface="Raleway" panose="020B0604020202020204"/>
              </a:rPr>
              <a:t>I actively try to inspire and engage others to learn about and take action  on migration</a:t>
            </a:r>
          </a:p>
          <a:p>
            <a:endParaRPr lang="en-GB" sz="1000">
              <a:effectLst/>
              <a:latin typeface="Raleway" panose="020B0604020202020204"/>
            </a:endParaRPr>
          </a:p>
          <a:p>
            <a:r>
              <a:rPr lang="en-GB" sz="1000" b="1">
                <a:latin typeface="Raleway" panose="020B0604020202020204"/>
              </a:rPr>
              <a:t>I am developing my global skills by: </a:t>
            </a:r>
          </a:p>
          <a:p>
            <a:pPr marL="342900" indent="-342900">
              <a:buFont typeface="Arial" panose="020B0604020202020204" pitchFamily="34" charset="0"/>
              <a:buChar char="•"/>
            </a:pPr>
            <a:r>
              <a:rPr lang="en-GB" sz="1000">
                <a:effectLst/>
                <a:latin typeface="Raleway" panose="020B0604020202020204"/>
              </a:rPr>
              <a:t>I try to see things from different viewpoints and I respect other peoples ideas</a:t>
            </a:r>
          </a:p>
          <a:p>
            <a:pPr marL="342900" indent="-342900">
              <a:buFont typeface="Arial" panose="020B0604020202020204" pitchFamily="34" charset="0"/>
              <a:buChar char="•"/>
            </a:pPr>
            <a:r>
              <a:rPr lang="en-GB" sz="1000">
                <a:latin typeface="Raleway" panose="020B0604020202020204"/>
              </a:rPr>
              <a:t>I think about how we can all make a better future and what I can do to help.</a:t>
            </a:r>
            <a:endParaRPr lang="en-GB" sz="1000" dirty="0">
              <a:effectLst/>
              <a:latin typeface="Raleway" panose="020B0604020202020204"/>
            </a:endParaRPr>
          </a:p>
        </p:txBody>
      </p:sp>
      <p:sp>
        <p:nvSpPr>
          <p:cNvPr id="88" name="Google Shape;88;p14"/>
          <p:cNvSpPr txBox="1"/>
          <p:nvPr/>
        </p:nvSpPr>
        <p:spPr>
          <a:xfrm>
            <a:off x="8343690" y="4408088"/>
            <a:ext cx="2188939" cy="582955"/>
          </a:xfrm>
          <a:prstGeom prst="rect">
            <a:avLst/>
          </a:prstGeom>
          <a:noFill/>
          <a:ln>
            <a:noFill/>
          </a:ln>
        </p:spPr>
        <p:txBody>
          <a:bodyPr spcFirstLastPara="1" wrap="square" lIns="82939" tIns="82939" rIns="82939" bIns="82939" anchor="t" anchorCtr="0">
            <a:noAutofit/>
          </a:bodyPr>
          <a:lstStyle/>
          <a:p>
            <a:pPr algn="r">
              <a:buClr>
                <a:srgbClr val="000000"/>
              </a:buClr>
              <a:buSzPts val="1100"/>
            </a:pPr>
            <a:r>
              <a:rPr lang="it" sz="998" b="1" i="1" dirty="0">
                <a:solidFill>
                  <a:srgbClr val="A98278"/>
                </a:solidFill>
                <a:latin typeface="Prompt"/>
                <a:ea typeface="Prompt"/>
                <a:cs typeface="Prompt"/>
                <a:sym typeface="Prompt"/>
              </a:rPr>
              <a:t>LEARNING OUTCOME</a:t>
            </a:r>
            <a:endParaRPr sz="998" b="1" i="1" dirty="0">
              <a:solidFill>
                <a:srgbClr val="A98278"/>
              </a:solidFill>
              <a:latin typeface="Prompt"/>
              <a:ea typeface="Prompt"/>
              <a:cs typeface="Prompt"/>
              <a:sym typeface="Prompt"/>
            </a:endParaRPr>
          </a:p>
          <a:p>
            <a:pPr>
              <a:buClr>
                <a:srgbClr val="000000"/>
              </a:buClr>
              <a:buSzPts val="1400"/>
            </a:pPr>
            <a:endParaRPr sz="998" b="1" dirty="0">
              <a:solidFill>
                <a:srgbClr val="3174BA"/>
              </a:solidFill>
              <a:latin typeface="Prompt"/>
              <a:ea typeface="Prompt"/>
              <a:cs typeface="Prompt"/>
              <a:sym typeface="Prompt"/>
            </a:endParaRPr>
          </a:p>
        </p:txBody>
      </p:sp>
      <p:sp>
        <p:nvSpPr>
          <p:cNvPr id="90" name="Google Shape;90;p14"/>
          <p:cNvSpPr txBox="1"/>
          <p:nvPr/>
        </p:nvSpPr>
        <p:spPr>
          <a:xfrm>
            <a:off x="277580" y="190536"/>
            <a:ext cx="3944064" cy="582955"/>
          </a:xfrm>
          <a:prstGeom prst="rect">
            <a:avLst/>
          </a:prstGeom>
          <a:noFill/>
          <a:ln>
            <a:noFill/>
          </a:ln>
        </p:spPr>
        <p:txBody>
          <a:bodyPr spcFirstLastPara="1" wrap="square" lIns="82939" tIns="82939" rIns="82939" bIns="82939" anchor="t" anchorCtr="0">
            <a:noAutofit/>
          </a:bodyPr>
          <a:lstStyle/>
          <a:p>
            <a:pPr>
              <a:buClr>
                <a:srgbClr val="000000"/>
              </a:buClr>
              <a:buSzPts val="1400"/>
            </a:pPr>
            <a:r>
              <a:rPr lang="it" sz="1270" b="1" dirty="0">
                <a:solidFill>
                  <a:srgbClr val="A98278"/>
                </a:solidFill>
                <a:latin typeface="Prompt"/>
                <a:ea typeface="Prompt"/>
                <a:cs typeface="Prompt"/>
                <a:sym typeface="Prompt"/>
              </a:rPr>
              <a:t>// </a:t>
            </a:r>
            <a:r>
              <a:rPr lang="it" sz="1633" b="1" dirty="0">
                <a:solidFill>
                  <a:srgbClr val="A98278"/>
                </a:solidFill>
                <a:latin typeface="Prompt"/>
                <a:ea typeface="Prompt"/>
                <a:cs typeface="Prompt"/>
                <a:sym typeface="Prompt"/>
              </a:rPr>
              <a:t>MIGRATION</a:t>
            </a:r>
            <a:r>
              <a:rPr lang="it" sz="1270" b="1" dirty="0">
                <a:solidFill>
                  <a:srgbClr val="A98278"/>
                </a:solidFill>
                <a:latin typeface="Prompt"/>
                <a:ea typeface="Prompt"/>
                <a:cs typeface="Prompt"/>
                <a:sym typeface="Prompt"/>
              </a:rPr>
              <a:t> //</a:t>
            </a:r>
            <a:endParaRPr sz="1270" dirty="0">
              <a:solidFill>
                <a:srgbClr val="A98278"/>
              </a:solidFill>
              <a:latin typeface="Arial"/>
              <a:ea typeface="Arial"/>
              <a:cs typeface="Arial"/>
              <a:sym typeface="Arial"/>
            </a:endParaRPr>
          </a:p>
          <a:p>
            <a:pPr>
              <a:buClr>
                <a:srgbClr val="000000"/>
              </a:buClr>
              <a:buSzPts val="1100"/>
            </a:pPr>
            <a:r>
              <a:rPr lang="it" sz="1633" b="1" dirty="0">
                <a:solidFill>
                  <a:srgbClr val="A98278"/>
                </a:solidFill>
                <a:latin typeface="Prompt"/>
                <a:ea typeface="Prompt"/>
                <a:cs typeface="Prompt"/>
                <a:sym typeface="Prompt"/>
              </a:rPr>
              <a:t>Teaching Learning Unit</a:t>
            </a:r>
            <a:endParaRPr sz="1270" dirty="0">
              <a:solidFill>
                <a:srgbClr val="A98278"/>
              </a:solidFill>
              <a:latin typeface="Arial"/>
              <a:ea typeface="Arial"/>
              <a:cs typeface="Arial"/>
              <a:sym typeface="Arial"/>
            </a:endParaRPr>
          </a:p>
        </p:txBody>
      </p:sp>
      <p:pic>
        <p:nvPicPr>
          <p:cNvPr id="91" name="Google Shape;91;p14"/>
          <p:cNvPicPr preferRelativeResize="0"/>
          <p:nvPr/>
        </p:nvPicPr>
        <p:blipFill>
          <a:blip r:embed="rId4">
            <a:alphaModFix/>
          </a:blip>
          <a:stretch>
            <a:fillRect/>
          </a:stretch>
        </p:blipFill>
        <p:spPr>
          <a:xfrm>
            <a:off x="9665619" y="6093971"/>
            <a:ext cx="867010" cy="303453"/>
          </a:xfrm>
          <a:prstGeom prst="rect">
            <a:avLst/>
          </a:prstGeom>
          <a:noFill/>
          <a:ln>
            <a:noFill/>
          </a:ln>
        </p:spPr>
      </p:pic>
      <p:grpSp>
        <p:nvGrpSpPr>
          <p:cNvPr id="3" name="Group 2"/>
          <p:cNvGrpSpPr/>
          <p:nvPr/>
        </p:nvGrpSpPr>
        <p:grpSpPr>
          <a:xfrm>
            <a:off x="115336" y="3248722"/>
            <a:ext cx="5881795" cy="617311"/>
            <a:chOff x="462099" y="4524007"/>
            <a:chExt cx="6594081" cy="382793"/>
          </a:xfrm>
        </p:grpSpPr>
        <p:sp>
          <p:nvSpPr>
            <p:cNvPr id="77" name="Google Shape;77;p14"/>
            <p:cNvSpPr/>
            <p:nvPr/>
          </p:nvSpPr>
          <p:spPr>
            <a:xfrm>
              <a:off x="462100" y="4530000"/>
              <a:ext cx="6500700" cy="376800"/>
            </a:xfrm>
            <a:prstGeom prst="rect">
              <a:avLst/>
            </a:prstGeom>
            <a:solidFill>
              <a:srgbClr val="A98278"/>
            </a:solidFill>
            <a:ln>
              <a:noFill/>
            </a:ln>
          </p:spPr>
          <p:txBody>
            <a:bodyPr spcFirstLastPara="1" wrap="square" lIns="82939" tIns="82939" rIns="82939" bIns="82939" anchor="ctr" anchorCtr="0">
              <a:noAutofit/>
            </a:bodyPr>
            <a:lstStyle/>
            <a:p>
              <a:endParaRPr sz="1633"/>
            </a:p>
          </p:txBody>
        </p:sp>
        <p:sp>
          <p:nvSpPr>
            <p:cNvPr id="92" name="Google Shape;92;p14"/>
            <p:cNvSpPr txBox="1"/>
            <p:nvPr/>
          </p:nvSpPr>
          <p:spPr>
            <a:xfrm>
              <a:off x="462099" y="4524007"/>
              <a:ext cx="6594081" cy="315600"/>
            </a:xfrm>
            <a:prstGeom prst="rect">
              <a:avLst/>
            </a:prstGeom>
            <a:noFill/>
            <a:ln>
              <a:noFill/>
            </a:ln>
          </p:spPr>
          <p:txBody>
            <a:bodyPr spcFirstLastPara="1" wrap="square" lIns="82939" tIns="82939" rIns="82939" bIns="82939" anchor="t" anchorCtr="0">
              <a:noAutofit/>
            </a:bodyPr>
            <a:lstStyle/>
            <a:p>
              <a:pPr>
                <a:buClr>
                  <a:srgbClr val="000000"/>
                </a:buClr>
                <a:buSzPts val="1100"/>
              </a:pPr>
              <a:r>
                <a:rPr lang="it" sz="1633" b="1" dirty="0">
                  <a:solidFill>
                    <a:srgbClr val="FFFFFF"/>
                  </a:solidFill>
                  <a:latin typeface="Prompt"/>
                  <a:ea typeface="Prompt"/>
                  <a:cs typeface="Prompt"/>
                  <a:sym typeface="Prompt"/>
                </a:rPr>
                <a:t>ACTIVITY 1 Think – Pair- Share – 5 minutes </a:t>
              </a:r>
              <a:endParaRPr sz="1633" i="1" dirty="0">
                <a:solidFill>
                  <a:srgbClr val="FFFFFF"/>
                </a:solidFill>
                <a:latin typeface="Prompt SemiBold"/>
                <a:ea typeface="Prompt SemiBold"/>
                <a:cs typeface="Prompt SemiBold"/>
                <a:sym typeface="Prompt SemiBold"/>
              </a:endParaRPr>
            </a:p>
          </p:txBody>
        </p:sp>
      </p:grpSp>
      <p:sp>
        <p:nvSpPr>
          <p:cNvPr id="28" name="TextBox 27">
            <a:extLst>
              <a:ext uri="{FF2B5EF4-FFF2-40B4-BE49-F238E27FC236}">
                <a16:creationId xmlns:a16="http://schemas.microsoft.com/office/drawing/2014/main" id="{44D64063-34A0-4F8C-B524-8707166CCB2F}"/>
              </a:ext>
            </a:extLst>
          </p:cNvPr>
          <p:cNvSpPr txBox="1"/>
          <p:nvPr/>
        </p:nvSpPr>
        <p:spPr>
          <a:xfrm>
            <a:off x="53994" y="3837049"/>
            <a:ext cx="7509061" cy="3483518"/>
          </a:xfrm>
          <a:prstGeom prst="rect">
            <a:avLst/>
          </a:prstGeom>
          <a:noFill/>
        </p:spPr>
        <p:txBody>
          <a:bodyPr wrap="square">
            <a:spAutoFit/>
          </a:bodyPr>
          <a:lstStyle/>
          <a:p>
            <a:r>
              <a:rPr lang="en-GB" sz="1400" dirty="0">
                <a:latin typeface="Raleway" panose="020B0604020202020204"/>
              </a:rPr>
              <a:t>Show information on slide 9 as stimulus</a:t>
            </a:r>
          </a:p>
          <a:p>
            <a:r>
              <a:rPr lang="en-GB" sz="1400" dirty="0">
                <a:latin typeface="Raleway" panose="020B0604020202020204"/>
              </a:rPr>
              <a:t> Should all countries in the world share the responsibility for refugees? </a:t>
            </a:r>
          </a:p>
          <a:p>
            <a:endParaRPr lang="en-GB" sz="1400" dirty="0">
              <a:latin typeface="Raleway" panose="020B0604020202020204"/>
            </a:endParaRPr>
          </a:p>
          <a:p>
            <a:r>
              <a:rPr lang="en-GB" sz="1400" b="1" dirty="0">
                <a:latin typeface="Raleway" panose="020B0604020202020204"/>
              </a:rPr>
              <a:t>Activity Two- </a:t>
            </a:r>
            <a:r>
              <a:rPr lang="en-GB" sz="1400" dirty="0">
                <a:latin typeface="Raleway" panose="020B0604020202020204"/>
              </a:rPr>
              <a:t>Teacher shares information with pupils from slides 10 to 32, pick out those images or bits of information that will work for your pupils.  Use these to develop class discussions and lead up to the last activity. </a:t>
            </a:r>
          </a:p>
          <a:p>
            <a:r>
              <a:rPr lang="en-GB" sz="1400" dirty="0">
                <a:latin typeface="Raleway" panose="020B0604020202020204"/>
              </a:rPr>
              <a:t>Clips also included on slide  13 </a:t>
            </a:r>
          </a:p>
          <a:p>
            <a:endParaRPr lang="en-GB" sz="1400" dirty="0">
              <a:latin typeface="Raleway" panose="020B0604020202020204"/>
            </a:endParaRPr>
          </a:p>
          <a:p>
            <a:r>
              <a:rPr lang="en-GB" sz="1400" dirty="0">
                <a:latin typeface="Raleway" panose="020B0604020202020204"/>
              </a:rPr>
              <a:t>Activity Three – We Stand with you  slide 31 T</a:t>
            </a:r>
            <a:r>
              <a:rPr lang="en-GB" sz="1400" b="1" dirty="0">
                <a:solidFill>
                  <a:srgbClr val="141414"/>
                </a:solidFill>
                <a:latin typeface="Raleway ExtraBold"/>
                <a:ea typeface="Times New Roman" panose="02020603050405020304" pitchFamily="18" charset="0"/>
                <a:cs typeface="Times New Roman" panose="02020603050405020304" pitchFamily="18" charset="0"/>
              </a:rPr>
              <a:t>ASK    </a:t>
            </a:r>
            <a:r>
              <a:rPr lang="en-GB" sz="1400" b="1" dirty="0">
                <a:solidFill>
                  <a:srgbClr val="141414"/>
                </a:solidFill>
                <a:effectLst/>
                <a:latin typeface="Raleway ExtraBold"/>
                <a:ea typeface="Times New Roman" panose="02020603050405020304" pitchFamily="18" charset="0"/>
                <a:cs typeface="Times New Roman" panose="02020603050405020304" pitchFamily="18" charset="0"/>
              </a:rPr>
              <a:t>How will you show welcome?</a:t>
            </a:r>
          </a:p>
          <a:p>
            <a:pPr fontAlgn="base">
              <a:lnSpc>
                <a:spcPct val="107000"/>
              </a:lnSpc>
              <a:spcAft>
                <a:spcPts val="900"/>
              </a:spcAft>
            </a:pPr>
            <a:r>
              <a:rPr lang="en-GB" sz="1200" dirty="0">
                <a:solidFill>
                  <a:srgbClr val="141414"/>
                </a:solidFill>
                <a:latin typeface="Arial" panose="020B0604020202020204" pitchFamily="34" charset="0"/>
                <a:ea typeface="Times New Roman" panose="02020603050405020304" pitchFamily="18" charset="0"/>
                <a:cs typeface="Times New Roman" panose="02020603050405020304" pitchFamily="18" charset="0"/>
              </a:rPr>
              <a:t>1] Design a slogan for the stand or a piece of welcoming art work   0r 2] Write a letter  to a child refugee showing welcome and compassion. Show that you have an :Understanding of the difficult journey they have faced /Understanding why they have left their home and family</a:t>
            </a:r>
          </a:p>
          <a:p>
            <a:pPr fontAlgn="base">
              <a:lnSpc>
                <a:spcPct val="107000"/>
              </a:lnSpc>
              <a:spcAft>
                <a:spcPts val="900"/>
              </a:spcAft>
            </a:pPr>
            <a:r>
              <a:rPr lang="en-GB" sz="1200" dirty="0">
                <a:solidFill>
                  <a:srgbClr val="141414"/>
                </a:solidFill>
                <a:latin typeface="Arial" panose="020B0604020202020204" pitchFamily="34" charset="0"/>
                <a:ea typeface="Times New Roman" panose="02020603050405020304" pitchFamily="18" charset="0"/>
                <a:cs typeface="Times New Roman" panose="02020603050405020304" pitchFamily="18" charset="0"/>
              </a:rPr>
              <a:t>Include three bits of positive advice that will help them settle in to the UK and have a great future. </a:t>
            </a:r>
          </a:p>
          <a:p>
            <a:endParaRPr lang="en-GB" sz="1400" dirty="0">
              <a:latin typeface="Raleway" panose="020B0604020202020204"/>
            </a:endParaRPr>
          </a:p>
          <a:p>
            <a:endParaRPr lang="en-GB" sz="1400" dirty="0">
              <a:latin typeface="Raleway" panose="020B060402020202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16"/>
          <p:cNvPicPr preferRelativeResize="0"/>
          <p:nvPr/>
        </p:nvPicPr>
        <p:blipFill rotWithShape="1">
          <a:blip r:embed="rId3">
            <a:alphaModFix/>
          </a:blip>
          <a:srcRect/>
          <a:stretch/>
        </p:blipFill>
        <p:spPr>
          <a:xfrm>
            <a:off x="9069533" y="292953"/>
            <a:ext cx="1463103" cy="474154"/>
          </a:xfrm>
          <a:prstGeom prst="rect">
            <a:avLst/>
          </a:prstGeom>
          <a:noFill/>
          <a:ln>
            <a:noFill/>
          </a:ln>
        </p:spPr>
      </p:pic>
      <p:sp>
        <p:nvSpPr>
          <p:cNvPr id="119" name="Google Shape;119;p16"/>
          <p:cNvSpPr txBox="1"/>
          <p:nvPr/>
        </p:nvSpPr>
        <p:spPr>
          <a:xfrm>
            <a:off x="7690109" y="3742906"/>
            <a:ext cx="2553898" cy="3294703"/>
          </a:xfrm>
          <a:prstGeom prst="rect">
            <a:avLst/>
          </a:prstGeom>
          <a:noFill/>
          <a:ln>
            <a:noFill/>
          </a:ln>
        </p:spPr>
        <p:txBody>
          <a:bodyPr spcFirstLastPara="1" wrap="square" lIns="82939" tIns="82939" rIns="82939" bIns="82939" anchor="t" anchorCtr="0">
            <a:noAutofit/>
          </a:bodyPr>
          <a:lstStyle/>
          <a:p>
            <a:pPr algn="r"/>
            <a:endParaRPr sz="1633"/>
          </a:p>
        </p:txBody>
      </p:sp>
      <p:sp>
        <p:nvSpPr>
          <p:cNvPr id="124" name="Google Shape;124;p16"/>
          <p:cNvSpPr txBox="1"/>
          <p:nvPr/>
        </p:nvSpPr>
        <p:spPr>
          <a:xfrm>
            <a:off x="219953" y="184152"/>
            <a:ext cx="8622206" cy="582955"/>
          </a:xfrm>
          <a:prstGeom prst="rect">
            <a:avLst/>
          </a:prstGeom>
          <a:noFill/>
          <a:ln>
            <a:noFill/>
          </a:ln>
        </p:spPr>
        <p:txBody>
          <a:bodyPr spcFirstLastPara="1" wrap="square" lIns="82939" tIns="82939" rIns="82939" bIns="82939" anchor="t" anchorCtr="0">
            <a:noAutofit/>
          </a:bodyPr>
          <a:lstStyle/>
          <a:p>
            <a:pPr>
              <a:buClr>
                <a:srgbClr val="000000"/>
              </a:buClr>
              <a:buSzPts val="1400"/>
            </a:pPr>
            <a:r>
              <a:rPr lang="it" sz="1400" b="1" dirty="0">
                <a:solidFill>
                  <a:srgbClr val="4FA0C1"/>
                </a:solidFill>
                <a:latin typeface="Raleway ExtraBold"/>
                <a:ea typeface="Prompt"/>
                <a:cs typeface="Prompt"/>
                <a:sym typeface="Prompt"/>
              </a:rPr>
              <a:t>// Migration </a:t>
            </a:r>
            <a:r>
              <a:rPr lang="it" sz="1400" b="1" dirty="0">
                <a:solidFill>
                  <a:schemeClr val="accent5"/>
                </a:solidFill>
                <a:latin typeface="Raleway ExtraBold"/>
                <a:ea typeface="Prompt"/>
                <a:cs typeface="Prompt"/>
                <a:sym typeface="Prompt"/>
              </a:rPr>
              <a:t>//</a:t>
            </a:r>
            <a:r>
              <a:rPr lang="it" sz="1400" dirty="0">
                <a:solidFill>
                  <a:schemeClr val="accent5"/>
                </a:solidFill>
                <a:latin typeface="Raleway ExtraBold"/>
                <a:ea typeface="Prompt"/>
                <a:cs typeface="Arial"/>
                <a:sym typeface="Arial"/>
              </a:rPr>
              <a:t>  </a:t>
            </a:r>
            <a:r>
              <a:rPr lang="it" sz="1400" b="1" dirty="0">
                <a:solidFill>
                  <a:schemeClr val="accent5"/>
                </a:solidFill>
                <a:latin typeface="Raleway ExtraBold"/>
                <a:ea typeface="Prompt"/>
                <a:cs typeface="Prompt"/>
                <a:sym typeface="Prompt"/>
              </a:rPr>
              <a:t>Teaching Learning Uni</a:t>
            </a:r>
            <a:r>
              <a:rPr lang="en-GB" sz="1400" b="1" dirty="0">
                <a:solidFill>
                  <a:schemeClr val="accent5"/>
                </a:solidFill>
                <a:latin typeface="Raleway ExtraBold"/>
                <a:ea typeface="Prompt"/>
                <a:cs typeface="Prompt"/>
                <a:sym typeface="Prompt"/>
              </a:rPr>
              <a:t>t   </a:t>
            </a:r>
            <a:r>
              <a:rPr lang="en-GB" sz="1400" b="1" dirty="0">
                <a:solidFill>
                  <a:schemeClr val="tx2"/>
                </a:solidFill>
                <a:latin typeface="Raleway ExtraBold"/>
                <a:ea typeface="Prompt"/>
                <a:cs typeface="Prompt"/>
                <a:sym typeface="Prompt"/>
              </a:rPr>
              <a:t>Responding to  the Global Pandemic</a:t>
            </a:r>
          </a:p>
          <a:p>
            <a:pPr>
              <a:buClr>
                <a:srgbClr val="000000"/>
              </a:buClr>
              <a:buSzPts val="1400"/>
            </a:pPr>
            <a:r>
              <a:rPr lang="en-GB" sz="1400" b="1" dirty="0">
                <a:solidFill>
                  <a:schemeClr val="tx2"/>
                </a:solidFill>
                <a:latin typeface="Raleway ExtraBold"/>
                <a:ea typeface="Prompt"/>
                <a:cs typeface="Prompt"/>
                <a:sym typeface="Prompt"/>
              </a:rPr>
              <a:t>Lesson 5 Supporting Child Migrants </a:t>
            </a:r>
            <a:r>
              <a:rPr lang="en-GB" sz="1400" dirty="0">
                <a:solidFill>
                  <a:schemeClr val="tx2"/>
                </a:solidFill>
                <a:latin typeface="Raleway" panose="020B0604020202020204"/>
              </a:rPr>
              <a:t>’</a:t>
            </a:r>
          </a:p>
        </p:txBody>
      </p:sp>
      <p:sp>
        <p:nvSpPr>
          <p:cNvPr id="18" name="Rectangle 17"/>
          <p:cNvSpPr/>
          <p:nvPr/>
        </p:nvSpPr>
        <p:spPr>
          <a:xfrm>
            <a:off x="2191985" y="2253716"/>
            <a:ext cx="7381652" cy="390362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t"/>
          <a:lstStyle/>
          <a:p>
            <a:endParaRPr lang="en-GB" sz="2540" b="1" dirty="0">
              <a:solidFill>
                <a:srgbClr val="595959"/>
              </a:solidFill>
              <a:latin typeface="Raleway"/>
              <a:cs typeface="Arial" pitchFamily="34" charset="0"/>
            </a:endParaRPr>
          </a:p>
        </p:txBody>
      </p:sp>
      <p:sp>
        <p:nvSpPr>
          <p:cNvPr id="13" name="Google Shape;102;p15"/>
          <p:cNvSpPr/>
          <p:nvPr/>
        </p:nvSpPr>
        <p:spPr>
          <a:xfrm>
            <a:off x="492967" y="861371"/>
            <a:ext cx="11206065" cy="543594"/>
          </a:xfrm>
          <a:prstGeom prst="rect">
            <a:avLst/>
          </a:prstGeom>
          <a:solidFill>
            <a:schemeClr val="accent4">
              <a:lumMod val="50000"/>
            </a:schemeClr>
          </a:solidFill>
          <a:ln>
            <a:noFill/>
          </a:ln>
        </p:spPr>
        <p:txBody>
          <a:bodyPr spcFirstLastPara="1" wrap="square" lIns="82939" tIns="82939" rIns="82939" bIns="82939" anchor="ctr" anchorCtr="0">
            <a:noAutofit/>
          </a:bodyPr>
          <a:lstStyle/>
          <a:p>
            <a:pPr algn="ctr"/>
            <a:endParaRPr lang="en-GB" sz="3629" b="1" dirty="0">
              <a:solidFill>
                <a:schemeClr val="bg1"/>
              </a:solidFill>
              <a:latin typeface="Raleway"/>
            </a:endParaRPr>
          </a:p>
        </p:txBody>
      </p:sp>
      <p:sp>
        <p:nvSpPr>
          <p:cNvPr id="11" name="TextBox 10">
            <a:extLst>
              <a:ext uri="{FF2B5EF4-FFF2-40B4-BE49-F238E27FC236}">
                <a16:creationId xmlns:a16="http://schemas.microsoft.com/office/drawing/2014/main" id="{06BF1059-0259-4F65-B51A-1E1C75F05D1A}"/>
              </a:ext>
            </a:extLst>
          </p:cNvPr>
          <p:cNvSpPr txBox="1"/>
          <p:nvPr/>
        </p:nvSpPr>
        <p:spPr>
          <a:xfrm>
            <a:off x="625151" y="962297"/>
            <a:ext cx="10608901" cy="369332"/>
          </a:xfrm>
          <a:prstGeom prst="rect">
            <a:avLst/>
          </a:prstGeom>
          <a:noFill/>
        </p:spPr>
        <p:txBody>
          <a:bodyPr wrap="square">
            <a:spAutoFit/>
          </a:bodyPr>
          <a:lstStyle/>
          <a:p>
            <a:r>
              <a:rPr lang="en-GB" dirty="0">
                <a:solidFill>
                  <a:schemeClr val="bg1"/>
                </a:solidFill>
                <a:latin typeface="Raleway"/>
                <a:cs typeface="Arial" pitchFamily="34" charset="0"/>
              </a:rPr>
              <a:t> A child refugees journey </a:t>
            </a:r>
            <a:r>
              <a:rPr lang="en-GB" b="0" i="0" dirty="0">
                <a:solidFill>
                  <a:srgbClr val="1E1E1E"/>
                </a:solidFill>
                <a:effectLst/>
                <a:latin typeface="Roboto"/>
              </a:rPr>
              <a:t>They make these journeys in the hope of finding safety in Europe.</a:t>
            </a:r>
            <a:endParaRPr lang="en-GB" dirty="0">
              <a:solidFill>
                <a:schemeClr val="bg1"/>
              </a:solidFill>
              <a:latin typeface="Raleway"/>
              <a:cs typeface="Arial" pitchFamily="34" charset="0"/>
            </a:endParaRPr>
          </a:p>
        </p:txBody>
      </p:sp>
      <p:sp>
        <p:nvSpPr>
          <p:cNvPr id="7" name="Rectangle: Rounded Corners 6">
            <a:extLst>
              <a:ext uri="{FF2B5EF4-FFF2-40B4-BE49-F238E27FC236}">
                <a16:creationId xmlns:a16="http://schemas.microsoft.com/office/drawing/2014/main" id="{7E1B7703-1B57-4B78-89C3-7CF324539766}"/>
              </a:ext>
            </a:extLst>
          </p:cNvPr>
          <p:cNvSpPr/>
          <p:nvPr/>
        </p:nvSpPr>
        <p:spPr>
          <a:xfrm>
            <a:off x="219953" y="1505021"/>
            <a:ext cx="2398410" cy="1366743"/>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Raleway" panose="020B0604020202020204"/>
              </a:rPr>
              <a:t>Why is the UK a popular destination? </a:t>
            </a:r>
          </a:p>
        </p:txBody>
      </p:sp>
      <p:cxnSp>
        <p:nvCxnSpPr>
          <p:cNvPr id="9" name="Straight Arrow Connector 8">
            <a:extLst>
              <a:ext uri="{FF2B5EF4-FFF2-40B4-BE49-F238E27FC236}">
                <a16:creationId xmlns:a16="http://schemas.microsoft.com/office/drawing/2014/main" id="{B196CB9F-65EE-4CF2-8A82-0BC11BBBCA92}"/>
              </a:ext>
            </a:extLst>
          </p:cNvPr>
          <p:cNvCxnSpPr>
            <a:cxnSpLocks/>
          </p:cNvCxnSpPr>
          <p:nvPr/>
        </p:nvCxnSpPr>
        <p:spPr>
          <a:xfrm>
            <a:off x="643812" y="2928176"/>
            <a:ext cx="690466" cy="692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4FE7D7D-2976-4CE0-B4CF-57C7D17DA622}"/>
              </a:ext>
            </a:extLst>
          </p:cNvPr>
          <p:cNvCxnSpPr>
            <a:cxnSpLocks/>
          </p:cNvCxnSpPr>
          <p:nvPr/>
        </p:nvCxnSpPr>
        <p:spPr>
          <a:xfrm>
            <a:off x="6344108" y="2188393"/>
            <a:ext cx="0" cy="1277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F52B7410-55D8-45C5-8FB6-B5E27935CA81}"/>
              </a:ext>
            </a:extLst>
          </p:cNvPr>
          <p:cNvSpPr/>
          <p:nvPr/>
        </p:nvSpPr>
        <p:spPr>
          <a:xfrm>
            <a:off x="6344108" y="1499229"/>
            <a:ext cx="3653020" cy="861416"/>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Raleway ExtraBold"/>
              </a:rPr>
              <a:t>The Reality </a:t>
            </a:r>
          </a:p>
        </p:txBody>
      </p:sp>
      <p:sp>
        <p:nvSpPr>
          <p:cNvPr id="26" name="Rectangle: Rounded Corners 25">
            <a:extLst>
              <a:ext uri="{FF2B5EF4-FFF2-40B4-BE49-F238E27FC236}">
                <a16:creationId xmlns:a16="http://schemas.microsoft.com/office/drawing/2014/main" id="{0CFC8711-FB7F-4635-8B7B-A32D667AE31D}"/>
              </a:ext>
            </a:extLst>
          </p:cNvPr>
          <p:cNvSpPr/>
          <p:nvPr/>
        </p:nvSpPr>
        <p:spPr>
          <a:xfrm>
            <a:off x="219953" y="3609678"/>
            <a:ext cx="4506686" cy="298187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r>
              <a:rPr lang="en-GB" sz="2400" dirty="0">
                <a:solidFill>
                  <a:schemeClr val="tx1"/>
                </a:solidFill>
                <a:latin typeface="Raleway" panose="020B0604020202020204"/>
              </a:rPr>
              <a:t>Asylum seekers may have other family members in the UK.</a:t>
            </a:r>
          </a:p>
          <a:p>
            <a:pPr algn="ctr"/>
            <a:r>
              <a:rPr lang="en-GB" sz="2400" dirty="0">
                <a:solidFill>
                  <a:schemeClr val="tx1"/>
                </a:solidFill>
                <a:latin typeface="Raleway" panose="020B0604020202020204"/>
              </a:rPr>
              <a:t>They may speak English.</a:t>
            </a:r>
          </a:p>
          <a:p>
            <a:pPr algn="ctr"/>
            <a:r>
              <a:rPr lang="en-GB" sz="2400" dirty="0">
                <a:solidFill>
                  <a:schemeClr val="tx1"/>
                </a:solidFill>
                <a:latin typeface="Raleway" panose="020B0604020202020204"/>
              </a:rPr>
              <a:t>We have a reputation as a fair and democratic society that respects peoples human rights  </a:t>
            </a:r>
          </a:p>
        </p:txBody>
      </p:sp>
      <p:sp>
        <p:nvSpPr>
          <p:cNvPr id="35" name="TextBox 34">
            <a:extLst>
              <a:ext uri="{FF2B5EF4-FFF2-40B4-BE49-F238E27FC236}">
                <a16:creationId xmlns:a16="http://schemas.microsoft.com/office/drawing/2014/main" id="{7FC23E30-AAAB-44AD-95FA-36F2FDFED6F0}"/>
              </a:ext>
            </a:extLst>
          </p:cNvPr>
          <p:cNvSpPr txBox="1"/>
          <p:nvPr/>
        </p:nvSpPr>
        <p:spPr>
          <a:xfrm>
            <a:off x="6408360" y="2621239"/>
            <a:ext cx="2334417" cy="3416320"/>
          </a:xfrm>
          <a:prstGeom prst="rect">
            <a:avLst/>
          </a:prstGeom>
          <a:solidFill>
            <a:schemeClr val="accent6">
              <a:lumMod val="20000"/>
              <a:lumOff val="80000"/>
            </a:schemeClr>
          </a:solidFill>
        </p:spPr>
        <p:txBody>
          <a:bodyPr wrap="square">
            <a:spAutoFit/>
          </a:bodyPr>
          <a:lstStyle/>
          <a:p>
            <a:pPr algn="l"/>
            <a:r>
              <a:rPr lang="en-GB" b="0" i="0" dirty="0">
                <a:solidFill>
                  <a:srgbClr val="000000"/>
                </a:solidFill>
                <a:effectLst/>
                <a:latin typeface=" "/>
              </a:rPr>
              <a:t>Children who arrive without an adult, meanwhile, tend to be taken into the care of Kent County Council, and allocated a foster home or care home.</a:t>
            </a:r>
          </a:p>
          <a:p>
            <a:pPr algn="l"/>
            <a:r>
              <a:rPr lang="en-GB" b="0" i="0" dirty="0">
                <a:solidFill>
                  <a:srgbClr val="000000"/>
                </a:solidFill>
                <a:effectLst/>
                <a:latin typeface=" "/>
              </a:rPr>
              <a:t>Those who have claimed asylum are given £37.75 per week to live on until they receive their decision.</a:t>
            </a:r>
          </a:p>
        </p:txBody>
      </p:sp>
    </p:spTree>
    <p:extLst>
      <p:ext uri="{BB962C8B-B14F-4D97-AF65-F5344CB8AC3E}">
        <p14:creationId xmlns:p14="http://schemas.microsoft.com/office/powerpoint/2010/main" val="1524590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16"/>
          <p:cNvPicPr preferRelativeResize="0"/>
          <p:nvPr/>
        </p:nvPicPr>
        <p:blipFill rotWithShape="1">
          <a:blip r:embed="rId3">
            <a:alphaModFix/>
          </a:blip>
          <a:srcRect/>
          <a:stretch/>
        </p:blipFill>
        <p:spPr>
          <a:xfrm>
            <a:off x="9069533" y="292953"/>
            <a:ext cx="1463103" cy="474154"/>
          </a:xfrm>
          <a:prstGeom prst="rect">
            <a:avLst/>
          </a:prstGeom>
          <a:noFill/>
          <a:ln>
            <a:noFill/>
          </a:ln>
        </p:spPr>
      </p:pic>
      <p:sp>
        <p:nvSpPr>
          <p:cNvPr id="119" name="Google Shape;119;p16"/>
          <p:cNvSpPr txBox="1"/>
          <p:nvPr/>
        </p:nvSpPr>
        <p:spPr>
          <a:xfrm>
            <a:off x="7690109" y="3742906"/>
            <a:ext cx="2553898" cy="3294703"/>
          </a:xfrm>
          <a:prstGeom prst="rect">
            <a:avLst/>
          </a:prstGeom>
          <a:noFill/>
          <a:ln>
            <a:noFill/>
          </a:ln>
        </p:spPr>
        <p:txBody>
          <a:bodyPr spcFirstLastPara="1" wrap="square" lIns="82939" tIns="82939" rIns="82939" bIns="82939" anchor="t" anchorCtr="0">
            <a:noAutofit/>
          </a:bodyPr>
          <a:lstStyle/>
          <a:p>
            <a:pPr algn="r"/>
            <a:endParaRPr sz="1633"/>
          </a:p>
        </p:txBody>
      </p:sp>
      <p:sp>
        <p:nvSpPr>
          <p:cNvPr id="124" name="Google Shape;124;p16"/>
          <p:cNvSpPr txBox="1"/>
          <p:nvPr/>
        </p:nvSpPr>
        <p:spPr>
          <a:xfrm>
            <a:off x="219953" y="184152"/>
            <a:ext cx="8622206" cy="582955"/>
          </a:xfrm>
          <a:prstGeom prst="rect">
            <a:avLst/>
          </a:prstGeom>
          <a:noFill/>
          <a:ln>
            <a:noFill/>
          </a:ln>
        </p:spPr>
        <p:txBody>
          <a:bodyPr spcFirstLastPara="1" wrap="square" lIns="82939" tIns="82939" rIns="82939" bIns="82939" anchor="t" anchorCtr="0">
            <a:noAutofit/>
          </a:bodyPr>
          <a:lstStyle/>
          <a:p>
            <a:pPr>
              <a:buClr>
                <a:srgbClr val="000000"/>
              </a:buClr>
              <a:buSzPts val="1400"/>
            </a:pPr>
            <a:r>
              <a:rPr lang="it" sz="1400" b="1" dirty="0">
                <a:solidFill>
                  <a:srgbClr val="4FA0C1"/>
                </a:solidFill>
                <a:latin typeface="Raleway ExtraBold"/>
                <a:ea typeface="Prompt"/>
                <a:cs typeface="Prompt"/>
                <a:sym typeface="Prompt"/>
              </a:rPr>
              <a:t>// Migration </a:t>
            </a:r>
            <a:r>
              <a:rPr lang="it" sz="1400" b="1" dirty="0">
                <a:solidFill>
                  <a:schemeClr val="accent5"/>
                </a:solidFill>
                <a:latin typeface="Raleway ExtraBold"/>
                <a:ea typeface="Prompt"/>
                <a:cs typeface="Prompt"/>
                <a:sym typeface="Prompt"/>
              </a:rPr>
              <a:t>//</a:t>
            </a:r>
            <a:r>
              <a:rPr lang="it" sz="1400" dirty="0">
                <a:solidFill>
                  <a:schemeClr val="accent5"/>
                </a:solidFill>
                <a:latin typeface="Raleway ExtraBold"/>
                <a:ea typeface="Prompt"/>
                <a:cs typeface="Arial"/>
                <a:sym typeface="Arial"/>
              </a:rPr>
              <a:t>  </a:t>
            </a:r>
            <a:r>
              <a:rPr lang="it" sz="1400" b="1" dirty="0">
                <a:solidFill>
                  <a:schemeClr val="accent5"/>
                </a:solidFill>
                <a:latin typeface="Raleway ExtraBold"/>
                <a:ea typeface="Prompt"/>
                <a:cs typeface="Prompt"/>
                <a:sym typeface="Prompt"/>
              </a:rPr>
              <a:t>Teaching Learning Uni</a:t>
            </a:r>
            <a:r>
              <a:rPr lang="en-GB" sz="1400" b="1" dirty="0">
                <a:solidFill>
                  <a:schemeClr val="accent5"/>
                </a:solidFill>
                <a:latin typeface="Raleway ExtraBold"/>
                <a:ea typeface="Prompt"/>
                <a:cs typeface="Prompt"/>
                <a:sym typeface="Prompt"/>
              </a:rPr>
              <a:t>t   </a:t>
            </a:r>
            <a:r>
              <a:rPr lang="en-GB" sz="1400" b="1" dirty="0">
                <a:solidFill>
                  <a:schemeClr val="tx2"/>
                </a:solidFill>
                <a:latin typeface="Raleway ExtraBold"/>
                <a:ea typeface="Prompt"/>
                <a:cs typeface="Prompt"/>
                <a:sym typeface="Prompt"/>
              </a:rPr>
              <a:t>Responding to  the Global Pandemic</a:t>
            </a:r>
          </a:p>
          <a:p>
            <a:pPr>
              <a:buClr>
                <a:srgbClr val="000000"/>
              </a:buClr>
              <a:buSzPts val="1400"/>
            </a:pPr>
            <a:r>
              <a:rPr lang="en-GB" sz="1400" b="1" dirty="0">
                <a:solidFill>
                  <a:schemeClr val="tx2"/>
                </a:solidFill>
                <a:latin typeface="Raleway ExtraBold"/>
                <a:ea typeface="Prompt"/>
                <a:cs typeface="Prompt"/>
                <a:sym typeface="Prompt"/>
              </a:rPr>
              <a:t>Lesson 5 Supporting Child Migrants </a:t>
            </a:r>
            <a:r>
              <a:rPr lang="en-GB" sz="1400" dirty="0">
                <a:solidFill>
                  <a:schemeClr val="tx2"/>
                </a:solidFill>
                <a:latin typeface="Raleway" panose="020B0604020202020204"/>
              </a:rPr>
              <a:t>’</a:t>
            </a:r>
          </a:p>
        </p:txBody>
      </p:sp>
      <p:sp>
        <p:nvSpPr>
          <p:cNvPr id="18" name="Rectangle 17"/>
          <p:cNvSpPr/>
          <p:nvPr/>
        </p:nvSpPr>
        <p:spPr>
          <a:xfrm>
            <a:off x="2191985" y="2253716"/>
            <a:ext cx="7381652" cy="390362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t"/>
          <a:lstStyle/>
          <a:p>
            <a:endParaRPr lang="en-GB" sz="2540" b="1" dirty="0">
              <a:solidFill>
                <a:srgbClr val="595959"/>
              </a:solidFill>
              <a:latin typeface="Raleway"/>
              <a:cs typeface="Arial" pitchFamily="34" charset="0"/>
            </a:endParaRPr>
          </a:p>
        </p:txBody>
      </p:sp>
      <p:sp>
        <p:nvSpPr>
          <p:cNvPr id="13" name="Google Shape;102;p15"/>
          <p:cNvSpPr/>
          <p:nvPr/>
        </p:nvSpPr>
        <p:spPr>
          <a:xfrm>
            <a:off x="492967" y="861371"/>
            <a:ext cx="11206065" cy="543594"/>
          </a:xfrm>
          <a:prstGeom prst="rect">
            <a:avLst/>
          </a:prstGeom>
          <a:solidFill>
            <a:schemeClr val="accent4">
              <a:lumMod val="50000"/>
            </a:schemeClr>
          </a:solidFill>
          <a:ln>
            <a:noFill/>
          </a:ln>
        </p:spPr>
        <p:txBody>
          <a:bodyPr spcFirstLastPara="1" wrap="square" lIns="82939" tIns="82939" rIns="82939" bIns="82939" anchor="ctr" anchorCtr="0">
            <a:noAutofit/>
          </a:bodyPr>
          <a:lstStyle/>
          <a:p>
            <a:pPr algn="ctr"/>
            <a:endParaRPr lang="en-GB" sz="3629" b="1" dirty="0">
              <a:solidFill>
                <a:schemeClr val="bg1"/>
              </a:solidFill>
              <a:latin typeface="Raleway"/>
            </a:endParaRPr>
          </a:p>
        </p:txBody>
      </p:sp>
      <p:sp>
        <p:nvSpPr>
          <p:cNvPr id="11" name="TextBox 10">
            <a:extLst>
              <a:ext uri="{FF2B5EF4-FFF2-40B4-BE49-F238E27FC236}">
                <a16:creationId xmlns:a16="http://schemas.microsoft.com/office/drawing/2014/main" id="{06BF1059-0259-4F65-B51A-1E1C75F05D1A}"/>
              </a:ext>
            </a:extLst>
          </p:cNvPr>
          <p:cNvSpPr txBox="1"/>
          <p:nvPr/>
        </p:nvSpPr>
        <p:spPr>
          <a:xfrm>
            <a:off x="625151" y="962297"/>
            <a:ext cx="10608901" cy="369332"/>
          </a:xfrm>
          <a:prstGeom prst="rect">
            <a:avLst/>
          </a:prstGeom>
          <a:noFill/>
        </p:spPr>
        <p:txBody>
          <a:bodyPr wrap="square">
            <a:spAutoFit/>
          </a:bodyPr>
          <a:lstStyle/>
          <a:p>
            <a:r>
              <a:rPr lang="en-GB" dirty="0">
                <a:solidFill>
                  <a:schemeClr val="bg1"/>
                </a:solidFill>
                <a:latin typeface="Raleway"/>
                <a:cs typeface="Arial" pitchFamily="34" charset="0"/>
              </a:rPr>
              <a:t> A child refugees journey </a:t>
            </a:r>
            <a:r>
              <a:rPr lang="en-GB" b="0" i="0" dirty="0">
                <a:solidFill>
                  <a:srgbClr val="1E1E1E"/>
                </a:solidFill>
                <a:effectLst/>
                <a:latin typeface="Roboto"/>
              </a:rPr>
              <a:t>They make these journeys in the hope of finding safety in Europe.</a:t>
            </a:r>
            <a:endParaRPr lang="en-GB" dirty="0">
              <a:solidFill>
                <a:schemeClr val="bg1"/>
              </a:solidFill>
              <a:latin typeface="Raleway"/>
              <a:cs typeface="Arial" pitchFamily="34" charset="0"/>
            </a:endParaRPr>
          </a:p>
        </p:txBody>
      </p:sp>
      <p:sp>
        <p:nvSpPr>
          <p:cNvPr id="15" name="TextBox 14">
            <a:extLst>
              <a:ext uri="{FF2B5EF4-FFF2-40B4-BE49-F238E27FC236}">
                <a16:creationId xmlns:a16="http://schemas.microsoft.com/office/drawing/2014/main" id="{A4532080-FBA1-4066-9B21-ED2C94546984}"/>
              </a:ext>
            </a:extLst>
          </p:cNvPr>
          <p:cNvSpPr txBox="1"/>
          <p:nvPr/>
        </p:nvSpPr>
        <p:spPr>
          <a:xfrm>
            <a:off x="762491" y="3559198"/>
            <a:ext cx="6097554" cy="646331"/>
          </a:xfrm>
          <a:prstGeom prst="rect">
            <a:avLst/>
          </a:prstGeom>
          <a:noFill/>
        </p:spPr>
        <p:txBody>
          <a:bodyPr wrap="square">
            <a:spAutoFit/>
          </a:bodyPr>
          <a:lstStyle/>
          <a:p>
            <a:r>
              <a:rPr lang="en-GB" dirty="0">
                <a:hlinkClick r:id="rId4"/>
              </a:rPr>
              <a:t>https://www.childrenssociety.org.uk/what-we-do/our-work/refugee-and-migrant-children</a:t>
            </a:r>
            <a:endParaRPr lang="en-GB" dirty="0"/>
          </a:p>
        </p:txBody>
      </p:sp>
      <p:sp>
        <p:nvSpPr>
          <p:cNvPr id="17" name="TextBox 16">
            <a:extLst>
              <a:ext uri="{FF2B5EF4-FFF2-40B4-BE49-F238E27FC236}">
                <a16:creationId xmlns:a16="http://schemas.microsoft.com/office/drawing/2014/main" id="{52331140-D283-40D1-B269-3F9A6B3A1F90}"/>
              </a:ext>
            </a:extLst>
          </p:cNvPr>
          <p:cNvSpPr txBox="1"/>
          <p:nvPr/>
        </p:nvSpPr>
        <p:spPr>
          <a:xfrm>
            <a:off x="762490" y="1995714"/>
            <a:ext cx="9137289" cy="1200329"/>
          </a:xfrm>
          <a:prstGeom prst="rect">
            <a:avLst/>
          </a:prstGeom>
          <a:noFill/>
        </p:spPr>
        <p:txBody>
          <a:bodyPr wrap="square">
            <a:spAutoFit/>
          </a:bodyPr>
          <a:lstStyle/>
          <a:p>
            <a:pPr algn="l"/>
            <a:r>
              <a:rPr lang="en-GB" b="0" i="0" dirty="0">
                <a:solidFill>
                  <a:srgbClr val="1A2E3B"/>
                </a:solidFill>
                <a:effectLst/>
                <a:latin typeface="Helvetica Neue"/>
              </a:rPr>
              <a:t>A Refugee’s Journey</a:t>
            </a:r>
          </a:p>
          <a:p>
            <a:pPr algn="l"/>
            <a:r>
              <a:rPr lang="en-GB" dirty="0">
                <a:solidFill>
                  <a:srgbClr val="1A2E3B"/>
                </a:solidFill>
                <a:latin typeface="Helvetica Neue"/>
              </a:rPr>
              <a:t>A young refugee's journey doesn't stop when they arrive in the UK</a:t>
            </a:r>
          </a:p>
          <a:p>
            <a:pPr algn="l"/>
            <a:endParaRPr lang="en-GB" b="0" i="0" dirty="0">
              <a:solidFill>
                <a:srgbClr val="1A2E3B"/>
              </a:solidFill>
              <a:effectLst/>
              <a:latin typeface="Helvetica Neue"/>
            </a:endParaRPr>
          </a:p>
          <a:p>
            <a:pPr algn="l"/>
            <a:endParaRPr lang="en-GB" b="0" i="0" dirty="0">
              <a:solidFill>
                <a:srgbClr val="1A2E3B"/>
              </a:solidFill>
              <a:effectLst/>
              <a:latin typeface="Helvetica Neue"/>
            </a:endParaRPr>
          </a:p>
        </p:txBody>
      </p:sp>
      <p:sp>
        <p:nvSpPr>
          <p:cNvPr id="19" name="TextBox 18">
            <a:extLst>
              <a:ext uri="{FF2B5EF4-FFF2-40B4-BE49-F238E27FC236}">
                <a16:creationId xmlns:a16="http://schemas.microsoft.com/office/drawing/2014/main" id="{3109DB83-838F-47EB-9ACB-074E589CAB9A}"/>
              </a:ext>
            </a:extLst>
          </p:cNvPr>
          <p:cNvSpPr txBox="1"/>
          <p:nvPr/>
        </p:nvSpPr>
        <p:spPr>
          <a:xfrm>
            <a:off x="762491" y="2936592"/>
            <a:ext cx="6097554" cy="369332"/>
          </a:xfrm>
          <a:prstGeom prst="rect">
            <a:avLst/>
          </a:prstGeom>
          <a:noFill/>
        </p:spPr>
        <p:txBody>
          <a:bodyPr wrap="square">
            <a:spAutoFit/>
          </a:bodyPr>
          <a:lstStyle/>
          <a:p>
            <a:r>
              <a:rPr lang="en-GB" dirty="0">
                <a:hlinkClick r:id="rId5"/>
              </a:rPr>
              <a:t>https://vimeo.com/342238544</a:t>
            </a:r>
            <a:endParaRPr lang="en-GB" dirty="0"/>
          </a:p>
        </p:txBody>
      </p:sp>
    </p:spTree>
    <p:extLst>
      <p:ext uri="{BB962C8B-B14F-4D97-AF65-F5344CB8AC3E}">
        <p14:creationId xmlns:p14="http://schemas.microsoft.com/office/powerpoint/2010/main" val="2182676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16"/>
          <p:cNvPicPr preferRelativeResize="0"/>
          <p:nvPr/>
        </p:nvPicPr>
        <p:blipFill rotWithShape="1">
          <a:blip r:embed="rId3">
            <a:alphaModFix/>
          </a:blip>
          <a:srcRect/>
          <a:stretch/>
        </p:blipFill>
        <p:spPr>
          <a:xfrm>
            <a:off x="9069533" y="292953"/>
            <a:ext cx="1463103" cy="474154"/>
          </a:xfrm>
          <a:prstGeom prst="rect">
            <a:avLst/>
          </a:prstGeom>
          <a:noFill/>
          <a:ln>
            <a:noFill/>
          </a:ln>
        </p:spPr>
      </p:pic>
      <p:sp>
        <p:nvSpPr>
          <p:cNvPr id="119" name="Google Shape;119;p16"/>
          <p:cNvSpPr txBox="1"/>
          <p:nvPr/>
        </p:nvSpPr>
        <p:spPr>
          <a:xfrm>
            <a:off x="7690109" y="3742906"/>
            <a:ext cx="2553898" cy="3294703"/>
          </a:xfrm>
          <a:prstGeom prst="rect">
            <a:avLst/>
          </a:prstGeom>
          <a:noFill/>
          <a:ln>
            <a:noFill/>
          </a:ln>
        </p:spPr>
        <p:txBody>
          <a:bodyPr spcFirstLastPara="1" wrap="square" lIns="82939" tIns="82939" rIns="82939" bIns="82939" anchor="t" anchorCtr="0">
            <a:noAutofit/>
          </a:bodyPr>
          <a:lstStyle/>
          <a:p>
            <a:pPr algn="r"/>
            <a:endParaRPr sz="1633"/>
          </a:p>
        </p:txBody>
      </p:sp>
      <p:sp>
        <p:nvSpPr>
          <p:cNvPr id="124" name="Google Shape;124;p16"/>
          <p:cNvSpPr txBox="1"/>
          <p:nvPr/>
        </p:nvSpPr>
        <p:spPr>
          <a:xfrm>
            <a:off x="219953" y="184152"/>
            <a:ext cx="8622206" cy="582955"/>
          </a:xfrm>
          <a:prstGeom prst="rect">
            <a:avLst/>
          </a:prstGeom>
          <a:noFill/>
          <a:ln>
            <a:noFill/>
          </a:ln>
        </p:spPr>
        <p:txBody>
          <a:bodyPr spcFirstLastPara="1" wrap="square" lIns="82939" tIns="82939" rIns="82939" bIns="82939" anchor="t" anchorCtr="0">
            <a:noAutofit/>
          </a:bodyPr>
          <a:lstStyle/>
          <a:p>
            <a:pPr>
              <a:buClr>
                <a:srgbClr val="000000"/>
              </a:buClr>
              <a:buSzPts val="1400"/>
            </a:pPr>
            <a:r>
              <a:rPr lang="it" sz="1400" b="1" dirty="0">
                <a:solidFill>
                  <a:srgbClr val="4FA0C1"/>
                </a:solidFill>
                <a:latin typeface="Raleway ExtraBold"/>
                <a:ea typeface="Prompt"/>
                <a:cs typeface="Prompt"/>
                <a:sym typeface="Prompt"/>
              </a:rPr>
              <a:t>// Migration </a:t>
            </a:r>
            <a:r>
              <a:rPr lang="it" sz="1400" b="1" dirty="0">
                <a:solidFill>
                  <a:schemeClr val="accent5"/>
                </a:solidFill>
                <a:latin typeface="Raleway ExtraBold"/>
                <a:ea typeface="Prompt"/>
                <a:cs typeface="Prompt"/>
                <a:sym typeface="Prompt"/>
              </a:rPr>
              <a:t>//</a:t>
            </a:r>
            <a:r>
              <a:rPr lang="it" sz="1400" dirty="0">
                <a:solidFill>
                  <a:schemeClr val="accent5"/>
                </a:solidFill>
                <a:latin typeface="Raleway ExtraBold"/>
                <a:ea typeface="Prompt"/>
                <a:cs typeface="Arial"/>
                <a:sym typeface="Arial"/>
              </a:rPr>
              <a:t>  </a:t>
            </a:r>
            <a:r>
              <a:rPr lang="it" sz="1400" b="1" dirty="0">
                <a:solidFill>
                  <a:schemeClr val="accent5"/>
                </a:solidFill>
                <a:latin typeface="Raleway ExtraBold"/>
                <a:ea typeface="Prompt"/>
                <a:cs typeface="Prompt"/>
                <a:sym typeface="Prompt"/>
              </a:rPr>
              <a:t>Teaching Learning Uni</a:t>
            </a:r>
            <a:r>
              <a:rPr lang="en-GB" sz="1400" b="1" dirty="0">
                <a:solidFill>
                  <a:schemeClr val="accent5"/>
                </a:solidFill>
                <a:latin typeface="Raleway ExtraBold"/>
                <a:ea typeface="Prompt"/>
                <a:cs typeface="Prompt"/>
                <a:sym typeface="Prompt"/>
              </a:rPr>
              <a:t>t   </a:t>
            </a:r>
            <a:r>
              <a:rPr lang="en-GB" sz="1400" b="1" dirty="0">
                <a:solidFill>
                  <a:schemeClr val="tx2"/>
                </a:solidFill>
                <a:latin typeface="Raleway ExtraBold"/>
                <a:ea typeface="Prompt"/>
                <a:cs typeface="Prompt"/>
                <a:sym typeface="Prompt"/>
              </a:rPr>
              <a:t>Responding to  the Global Pandemic</a:t>
            </a:r>
          </a:p>
          <a:p>
            <a:pPr>
              <a:buClr>
                <a:srgbClr val="000000"/>
              </a:buClr>
              <a:buSzPts val="1400"/>
            </a:pPr>
            <a:r>
              <a:rPr lang="en-GB" sz="1400" b="1" dirty="0">
                <a:solidFill>
                  <a:schemeClr val="tx2"/>
                </a:solidFill>
                <a:latin typeface="Raleway ExtraBold"/>
                <a:ea typeface="Prompt"/>
                <a:cs typeface="Prompt"/>
                <a:sym typeface="Prompt"/>
              </a:rPr>
              <a:t>Lesson 5 Supporting Child Migrants </a:t>
            </a:r>
            <a:r>
              <a:rPr lang="en-GB" sz="1400" dirty="0">
                <a:solidFill>
                  <a:schemeClr val="tx2"/>
                </a:solidFill>
                <a:latin typeface="Raleway" panose="020B0604020202020204"/>
              </a:rPr>
              <a:t>’</a:t>
            </a:r>
          </a:p>
        </p:txBody>
      </p:sp>
      <p:sp>
        <p:nvSpPr>
          <p:cNvPr id="18" name="Rectangle 17"/>
          <p:cNvSpPr/>
          <p:nvPr/>
        </p:nvSpPr>
        <p:spPr>
          <a:xfrm>
            <a:off x="2191985" y="2253716"/>
            <a:ext cx="7381652" cy="390362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t"/>
          <a:lstStyle/>
          <a:p>
            <a:endParaRPr lang="en-GB" sz="2540" b="1" dirty="0">
              <a:solidFill>
                <a:srgbClr val="595959"/>
              </a:solidFill>
              <a:latin typeface="Raleway"/>
              <a:cs typeface="Arial" pitchFamily="34" charset="0"/>
            </a:endParaRPr>
          </a:p>
        </p:txBody>
      </p:sp>
      <p:sp>
        <p:nvSpPr>
          <p:cNvPr id="13" name="Google Shape;102;p15"/>
          <p:cNvSpPr/>
          <p:nvPr/>
        </p:nvSpPr>
        <p:spPr>
          <a:xfrm>
            <a:off x="492967" y="861371"/>
            <a:ext cx="11206065" cy="543594"/>
          </a:xfrm>
          <a:prstGeom prst="rect">
            <a:avLst/>
          </a:prstGeom>
          <a:solidFill>
            <a:schemeClr val="accent4">
              <a:lumMod val="50000"/>
            </a:schemeClr>
          </a:solidFill>
          <a:ln>
            <a:noFill/>
          </a:ln>
        </p:spPr>
        <p:txBody>
          <a:bodyPr spcFirstLastPara="1" wrap="square" lIns="82939" tIns="82939" rIns="82939" bIns="82939" anchor="ctr" anchorCtr="0">
            <a:noAutofit/>
          </a:bodyPr>
          <a:lstStyle/>
          <a:p>
            <a:pPr algn="ctr"/>
            <a:endParaRPr lang="en-GB" sz="3629" b="1" dirty="0">
              <a:solidFill>
                <a:schemeClr val="bg1"/>
              </a:solidFill>
              <a:latin typeface="Raleway"/>
            </a:endParaRPr>
          </a:p>
        </p:txBody>
      </p:sp>
      <p:sp>
        <p:nvSpPr>
          <p:cNvPr id="11" name="TextBox 10">
            <a:extLst>
              <a:ext uri="{FF2B5EF4-FFF2-40B4-BE49-F238E27FC236}">
                <a16:creationId xmlns:a16="http://schemas.microsoft.com/office/drawing/2014/main" id="{06BF1059-0259-4F65-B51A-1E1C75F05D1A}"/>
              </a:ext>
            </a:extLst>
          </p:cNvPr>
          <p:cNvSpPr txBox="1"/>
          <p:nvPr/>
        </p:nvSpPr>
        <p:spPr>
          <a:xfrm>
            <a:off x="625151" y="962297"/>
            <a:ext cx="10608901" cy="369332"/>
          </a:xfrm>
          <a:prstGeom prst="rect">
            <a:avLst/>
          </a:prstGeom>
          <a:noFill/>
        </p:spPr>
        <p:txBody>
          <a:bodyPr wrap="square">
            <a:spAutoFit/>
          </a:bodyPr>
          <a:lstStyle/>
          <a:p>
            <a:r>
              <a:rPr lang="en-GB" b="0" i="0" dirty="0">
                <a:solidFill>
                  <a:srgbClr val="1E1E1E"/>
                </a:solidFill>
                <a:effectLst/>
                <a:latin typeface="Roboto"/>
              </a:rPr>
              <a:t>.</a:t>
            </a:r>
            <a:endParaRPr lang="en-GB" dirty="0">
              <a:solidFill>
                <a:schemeClr val="bg1"/>
              </a:solidFill>
              <a:latin typeface="Raleway"/>
              <a:cs typeface="Arial" pitchFamily="34" charset="0"/>
            </a:endParaRPr>
          </a:p>
        </p:txBody>
      </p:sp>
      <p:sp>
        <p:nvSpPr>
          <p:cNvPr id="14" name="TextBox 13">
            <a:extLst>
              <a:ext uri="{FF2B5EF4-FFF2-40B4-BE49-F238E27FC236}">
                <a16:creationId xmlns:a16="http://schemas.microsoft.com/office/drawing/2014/main" id="{0F3F9867-5C99-43DA-BAA2-E03476A4ABF0}"/>
              </a:ext>
            </a:extLst>
          </p:cNvPr>
          <p:cNvSpPr txBox="1"/>
          <p:nvPr/>
        </p:nvSpPr>
        <p:spPr>
          <a:xfrm>
            <a:off x="3048778" y="3332975"/>
            <a:ext cx="3767655" cy="369332"/>
          </a:xfrm>
          <a:prstGeom prst="rect">
            <a:avLst/>
          </a:prstGeom>
          <a:noFill/>
        </p:spPr>
        <p:txBody>
          <a:bodyPr wrap="square">
            <a:spAutoFit/>
          </a:bodyPr>
          <a:lstStyle/>
          <a:p>
            <a:r>
              <a:rPr lang="en-GB" sz="1800" b="1" dirty="0">
                <a:latin typeface="Helvetica Neue"/>
              </a:rPr>
              <a:t>W</a:t>
            </a:r>
            <a:r>
              <a:rPr lang="en-GB" sz="1800" b="1" i="0" dirty="0">
                <a:effectLst/>
                <a:latin typeface="Helvetica Neue"/>
              </a:rPr>
              <a:t>hat is happening in Calais? </a:t>
            </a:r>
            <a:endParaRPr lang="en-GB" dirty="0"/>
          </a:p>
        </p:txBody>
      </p:sp>
      <p:pic>
        <p:nvPicPr>
          <p:cNvPr id="4" name="Picture 3">
            <a:extLst>
              <a:ext uri="{FF2B5EF4-FFF2-40B4-BE49-F238E27FC236}">
                <a16:creationId xmlns:a16="http://schemas.microsoft.com/office/drawing/2014/main" id="{BD97616A-F1A1-4E47-9694-12C6ED6A8773}"/>
              </a:ext>
            </a:extLst>
          </p:cNvPr>
          <p:cNvPicPr>
            <a:picLocks noChangeAspect="1"/>
          </p:cNvPicPr>
          <p:nvPr/>
        </p:nvPicPr>
        <p:blipFill>
          <a:blip r:embed="rId4"/>
          <a:stretch>
            <a:fillRect/>
          </a:stretch>
        </p:blipFill>
        <p:spPr>
          <a:xfrm>
            <a:off x="8024995" y="2820819"/>
            <a:ext cx="3767655" cy="2828789"/>
          </a:xfrm>
          <a:prstGeom prst="rect">
            <a:avLst/>
          </a:prstGeom>
        </p:spPr>
      </p:pic>
    </p:spTree>
    <p:extLst>
      <p:ext uri="{BB962C8B-B14F-4D97-AF65-F5344CB8AC3E}">
        <p14:creationId xmlns:p14="http://schemas.microsoft.com/office/powerpoint/2010/main" val="4093125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16"/>
          <p:cNvPicPr preferRelativeResize="0"/>
          <p:nvPr/>
        </p:nvPicPr>
        <p:blipFill rotWithShape="1">
          <a:blip r:embed="rId3">
            <a:alphaModFix/>
          </a:blip>
          <a:srcRect/>
          <a:stretch/>
        </p:blipFill>
        <p:spPr>
          <a:xfrm>
            <a:off x="9069533" y="292953"/>
            <a:ext cx="1463103" cy="474154"/>
          </a:xfrm>
          <a:prstGeom prst="rect">
            <a:avLst/>
          </a:prstGeom>
          <a:noFill/>
          <a:ln>
            <a:noFill/>
          </a:ln>
        </p:spPr>
      </p:pic>
      <p:sp>
        <p:nvSpPr>
          <p:cNvPr id="119" name="Google Shape;119;p16"/>
          <p:cNvSpPr txBox="1"/>
          <p:nvPr/>
        </p:nvSpPr>
        <p:spPr>
          <a:xfrm>
            <a:off x="7886749" y="3052214"/>
            <a:ext cx="2553898" cy="3294703"/>
          </a:xfrm>
          <a:prstGeom prst="rect">
            <a:avLst/>
          </a:prstGeom>
          <a:noFill/>
          <a:ln>
            <a:noFill/>
          </a:ln>
        </p:spPr>
        <p:txBody>
          <a:bodyPr spcFirstLastPara="1" wrap="square" lIns="82939" tIns="82939" rIns="82939" bIns="82939" anchor="t" anchorCtr="0">
            <a:noAutofit/>
          </a:bodyPr>
          <a:lstStyle/>
          <a:p>
            <a:pPr algn="r"/>
            <a:endParaRPr sz="1633"/>
          </a:p>
        </p:txBody>
      </p:sp>
      <p:sp>
        <p:nvSpPr>
          <p:cNvPr id="124" name="Google Shape;124;p16"/>
          <p:cNvSpPr txBox="1"/>
          <p:nvPr/>
        </p:nvSpPr>
        <p:spPr>
          <a:xfrm>
            <a:off x="219953" y="184152"/>
            <a:ext cx="8622206" cy="582955"/>
          </a:xfrm>
          <a:prstGeom prst="rect">
            <a:avLst/>
          </a:prstGeom>
          <a:noFill/>
          <a:ln>
            <a:noFill/>
          </a:ln>
        </p:spPr>
        <p:txBody>
          <a:bodyPr spcFirstLastPara="1" wrap="square" lIns="82939" tIns="82939" rIns="82939" bIns="82939" anchor="t" anchorCtr="0">
            <a:noAutofit/>
          </a:bodyPr>
          <a:lstStyle/>
          <a:p>
            <a:pPr>
              <a:buClr>
                <a:srgbClr val="000000"/>
              </a:buClr>
              <a:buSzPts val="1400"/>
            </a:pPr>
            <a:r>
              <a:rPr lang="it" sz="1400" b="1" dirty="0">
                <a:solidFill>
                  <a:srgbClr val="4FA0C1"/>
                </a:solidFill>
                <a:latin typeface="Raleway ExtraBold"/>
                <a:ea typeface="Prompt"/>
                <a:cs typeface="Prompt"/>
                <a:sym typeface="Prompt"/>
              </a:rPr>
              <a:t>// Migration </a:t>
            </a:r>
            <a:r>
              <a:rPr lang="it" sz="1400" b="1" dirty="0">
                <a:solidFill>
                  <a:schemeClr val="accent5"/>
                </a:solidFill>
                <a:latin typeface="Raleway ExtraBold"/>
                <a:ea typeface="Prompt"/>
                <a:cs typeface="Prompt"/>
                <a:sym typeface="Prompt"/>
              </a:rPr>
              <a:t>//</a:t>
            </a:r>
            <a:r>
              <a:rPr lang="it" sz="1400" dirty="0">
                <a:solidFill>
                  <a:schemeClr val="accent5"/>
                </a:solidFill>
                <a:latin typeface="Raleway ExtraBold"/>
                <a:ea typeface="Prompt"/>
                <a:cs typeface="Arial"/>
                <a:sym typeface="Arial"/>
              </a:rPr>
              <a:t>  </a:t>
            </a:r>
            <a:r>
              <a:rPr lang="it" sz="1400" b="1" dirty="0">
                <a:solidFill>
                  <a:schemeClr val="accent5"/>
                </a:solidFill>
                <a:latin typeface="Raleway ExtraBold"/>
                <a:ea typeface="Prompt"/>
                <a:cs typeface="Prompt"/>
                <a:sym typeface="Prompt"/>
              </a:rPr>
              <a:t>Teaching Learning Uni</a:t>
            </a:r>
            <a:r>
              <a:rPr lang="en-GB" sz="1400" b="1" dirty="0">
                <a:solidFill>
                  <a:schemeClr val="accent5"/>
                </a:solidFill>
                <a:latin typeface="Raleway ExtraBold"/>
                <a:ea typeface="Prompt"/>
                <a:cs typeface="Prompt"/>
                <a:sym typeface="Prompt"/>
              </a:rPr>
              <a:t>t   </a:t>
            </a:r>
            <a:r>
              <a:rPr lang="en-GB" sz="1400" b="1" dirty="0">
                <a:solidFill>
                  <a:schemeClr val="tx2"/>
                </a:solidFill>
                <a:latin typeface="Raleway ExtraBold"/>
                <a:ea typeface="Prompt"/>
                <a:cs typeface="Prompt"/>
                <a:sym typeface="Prompt"/>
              </a:rPr>
              <a:t>Responding to  the Global Pandemic</a:t>
            </a:r>
          </a:p>
          <a:p>
            <a:pPr>
              <a:buClr>
                <a:srgbClr val="000000"/>
              </a:buClr>
              <a:buSzPts val="1400"/>
            </a:pPr>
            <a:r>
              <a:rPr lang="en-GB" sz="1400" b="1" dirty="0">
                <a:solidFill>
                  <a:schemeClr val="tx2"/>
                </a:solidFill>
                <a:latin typeface="Raleway ExtraBold"/>
                <a:ea typeface="Prompt"/>
                <a:cs typeface="Prompt"/>
                <a:sym typeface="Prompt"/>
              </a:rPr>
              <a:t>Lesson 5 Supporting Child Migrants </a:t>
            </a:r>
            <a:r>
              <a:rPr lang="en-GB" sz="1400" dirty="0">
                <a:solidFill>
                  <a:schemeClr val="tx2"/>
                </a:solidFill>
                <a:latin typeface="Raleway" panose="020B0604020202020204"/>
              </a:rPr>
              <a:t>’</a:t>
            </a:r>
          </a:p>
        </p:txBody>
      </p:sp>
      <p:sp>
        <p:nvSpPr>
          <p:cNvPr id="18" name="Rectangle 17"/>
          <p:cNvSpPr/>
          <p:nvPr/>
        </p:nvSpPr>
        <p:spPr>
          <a:xfrm>
            <a:off x="2191985" y="2253716"/>
            <a:ext cx="7381652" cy="390362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t"/>
          <a:lstStyle/>
          <a:p>
            <a:endParaRPr lang="en-GB" sz="2540" b="1" dirty="0">
              <a:solidFill>
                <a:srgbClr val="595959"/>
              </a:solidFill>
              <a:latin typeface="Raleway"/>
              <a:cs typeface="Arial" pitchFamily="34" charset="0"/>
            </a:endParaRPr>
          </a:p>
        </p:txBody>
      </p:sp>
      <p:sp>
        <p:nvSpPr>
          <p:cNvPr id="13" name="Google Shape;102;p15"/>
          <p:cNvSpPr/>
          <p:nvPr/>
        </p:nvSpPr>
        <p:spPr>
          <a:xfrm>
            <a:off x="219954" y="767107"/>
            <a:ext cx="11592602" cy="157649"/>
          </a:xfrm>
          <a:prstGeom prst="rect">
            <a:avLst/>
          </a:prstGeom>
          <a:solidFill>
            <a:schemeClr val="accent4">
              <a:lumMod val="50000"/>
            </a:schemeClr>
          </a:solidFill>
          <a:ln>
            <a:noFill/>
          </a:ln>
        </p:spPr>
        <p:txBody>
          <a:bodyPr spcFirstLastPara="1" wrap="square" lIns="82939" tIns="82939" rIns="82939" bIns="82939" anchor="ctr" anchorCtr="0">
            <a:noAutofit/>
          </a:bodyPr>
          <a:lstStyle/>
          <a:p>
            <a:pPr algn="l"/>
            <a:endParaRPr lang="en-GB" sz="3200" b="1" i="0" dirty="0">
              <a:solidFill>
                <a:srgbClr val="FFFFFF"/>
              </a:solidFill>
              <a:effectLst/>
              <a:latin typeface="Helvetica Neue"/>
            </a:endParaRPr>
          </a:p>
        </p:txBody>
      </p:sp>
      <p:sp>
        <p:nvSpPr>
          <p:cNvPr id="10" name="Google Shape;102;p15">
            <a:extLst>
              <a:ext uri="{FF2B5EF4-FFF2-40B4-BE49-F238E27FC236}">
                <a16:creationId xmlns:a16="http://schemas.microsoft.com/office/drawing/2014/main" id="{414289A5-4A4F-4D64-A495-E14DBEEC0500}"/>
              </a:ext>
            </a:extLst>
          </p:cNvPr>
          <p:cNvSpPr/>
          <p:nvPr/>
        </p:nvSpPr>
        <p:spPr>
          <a:xfrm>
            <a:off x="367004" y="6314991"/>
            <a:ext cx="11206065" cy="171280"/>
          </a:xfrm>
          <a:prstGeom prst="rect">
            <a:avLst/>
          </a:prstGeom>
          <a:solidFill>
            <a:schemeClr val="accent4">
              <a:lumMod val="50000"/>
            </a:schemeClr>
          </a:solidFill>
          <a:ln>
            <a:noFill/>
          </a:ln>
        </p:spPr>
        <p:txBody>
          <a:bodyPr spcFirstLastPara="1" wrap="square" lIns="82939" tIns="82939" rIns="82939" bIns="82939" anchor="ctr" anchorCtr="0">
            <a:noAutofit/>
          </a:bodyPr>
          <a:lstStyle/>
          <a:p>
            <a:pPr algn="ctr"/>
            <a:endParaRPr sz="3629" b="1" dirty="0">
              <a:solidFill>
                <a:schemeClr val="bg1"/>
              </a:solidFill>
              <a:latin typeface="Raleway"/>
            </a:endParaRPr>
          </a:p>
        </p:txBody>
      </p:sp>
      <p:sp>
        <p:nvSpPr>
          <p:cNvPr id="16" name="TextBox 15">
            <a:extLst>
              <a:ext uri="{FF2B5EF4-FFF2-40B4-BE49-F238E27FC236}">
                <a16:creationId xmlns:a16="http://schemas.microsoft.com/office/drawing/2014/main" id="{0ED752D8-9921-453F-B6E4-995DBC98E594}"/>
              </a:ext>
            </a:extLst>
          </p:cNvPr>
          <p:cNvSpPr txBox="1"/>
          <p:nvPr/>
        </p:nvSpPr>
        <p:spPr>
          <a:xfrm>
            <a:off x="525802" y="1058103"/>
            <a:ext cx="10980905" cy="3416320"/>
          </a:xfrm>
          <a:prstGeom prst="rect">
            <a:avLst/>
          </a:prstGeom>
          <a:solidFill>
            <a:schemeClr val="accent6">
              <a:lumMod val="60000"/>
              <a:lumOff val="40000"/>
            </a:schemeClr>
          </a:solidFill>
        </p:spPr>
        <p:txBody>
          <a:bodyPr wrap="square">
            <a:spAutoFit/>
          </a:bodyPr>
          <a:lstStyle/>
          <a:p>
            <a:pPr algn="l"/>
            <a:r>
              <a:rPr lang="en-GB" b="1" i="0" dirty="0">
                <a:solidFill>
                  <a:srgbClr val="FFFFFF"/>
                </a:solidFill>
                <a:effectLst/>
                <a:latin typeface="Helvetica Neue"/>
              </a:rPr>
              <a:t>Calais is a port city in the north of France, right across from Dover in the south of England. It is where the ‘Refugee Jungle’ used to be until it was torn down by French authorities in 2016. However, there are still a constant of about 1,500 displaced people living there, trying to get to the UK to seek asylum.</a:t>
            </a:r>
          </a:p>
          <a:p>
            <a:pPr algn="l"/>
            <a:endParaRPr lang="en-GB" b="1" i="0" dirty="0">
              <a:solidFill>
                <a:srgbClr val="FFFFFF"/>
              </a:solidFill>
              <a:effectLst/>
              <a:latin typeface="Helvetica Neue"/>
            </a:endParaRPr>
          </a:p>
          <a:p>
            <a:pPr algn="l"/>
            <a:r>
              <a:rPr lang="en-GB" b="1" i="0" dirty="0">
                <a:solidFill>
                  <a:srgbClr val="FFFFFF"/>
                </a:solidFill>
                <a:effectLst/>
                <a:latin typeface="Helvetica Neue"/>
              </a:rPr>
              <a:t>Many refugees try the sea crossing in small and dangerous dinghies risking their lives to the sea.</a:t>
            </a:r>
          </a:p>
          <a:p>
            <a:pPr algn="l"/>
            <a:r>
              <a:rPr lang="en-GB" b="1" dirty="0">
                <a:solidFill>
                  <a:srgbClr val="FFFFFF"/>
                </a:solidFill>
                <a:latin typeface="Helvetica Neue"/>
              </a:rPr>
              <a:t> In August 2020 a young migrant died making the crossing in a small dingy, </a:t>
            </a:r>
            <a:endParaRPr lang="en-GB" b="1" i="0" dirty="0">
              <a:solidFill>
                <a:srgbClr val="FFFFFF"/>
              </a:solidFill>
              <a:effectLst/>
              <a:latin typeface="Helvetica Neue"/>
            </a:endParaRPr>
          </a:p>
          <a:p>
            <a:endParaRPr lang="en-GB" b="1" i="0" dirty="0">
              <a:solidFill>
                <a:srgbClr val="000000"/>
              </a:solidFill>
              <a:effectLst/>
              <a:latin typeface="graphik"/>
            </a:endParaRPr>
          </a:p>
          <a:p>
            <a:endParaRPr lang="en-GB" b="1" dirty="0">
              <a:solidFill>
                <a:srgbClr val="000000"/>
              </a:solidFill>
              <a:latin typeface="graphik"/>
            </a:endParaRPr>
          </a:p>
          <a:p>
            <a:r>
              <a:rPr lang="en-GB" b="1" i="0" dirty="0">
                <a:solidFill>
                  <a:srgbClr val="000000"/>
                </a:solidFill>
                <a:effectLst/>
                <a:latin typeface="graphik"/>
              </a:rPr>
              <a:t>‘Sudanese migrant, 16, drowned in Channel after shovel he was using as an oar PUNCTURED his blow-up boat, reveals survivor’ Daily Mail newspaper heading </a:t>
            </a:r>
          </a:p>
          <a:p>
            <a:pPr algn="l"/>
            <a:endParaRPr lang="en-GB" b="1" i="0" dirty="0">
              <a:solidFill>
                <a:srgbClr val="FFFFFF"/>
              </a:solidFill>
              <a:effectLst/>
              <a:latin typeface="Helvetica Neue"/>
            </a:endParaRPr>
          </a:p>
        </p:txBody>
      </p:sp>
      <p:sp>
        <p:nvSpPr>
          <p:cNvPr id="19" name="TextBox 18">
            <a:extLst>
              <a:ext uri="{FF2B5EF4-FFF2-40B4-BE49-F238E27FC236}">
                <a16:creationId xmlns:a16="http://schemas.microsoft.com/office/drawing/2014/main" id="{C2021A4D-E520-4427-A732-223797406DC7}"/>
              </a:ext>
            </a:extLst>
          </p:cNvPr>
          <p:cNvSpPr txBox="1"/>
          <p:nvPr/>
        </p:nvSpPr>
        <p:spPr>
          <a:xfrm>
            <a:off x="417713" y="5721561"/>
            <a:ext cx="6097554" cy="369332"/>
          </a:xfrm>
          <a:prstGeom prst="rect">
            <a:avLst/>
          </a:prstGeom>
          <a:noFill/>
        </p:spPr>
        <p:txBody>
          <a:bodyPr wrap="square">
            <a:spAutoFit/>
          </a:bodyPr>
          <a:lstStyle/>
          <a:p>
            <a:r>
              <a:rPr lang="en-GB" dirty="0">
                <a:hlinkClick r:id="rId4"/>
              </a:rPr>
              <a:t>https://www.conversationsfromcalais.com/</a:t>
            </a:r>
            <a:endParaRPr lang="en-GB" dirty="0"/>
          </a:p>
        </p:txBody>
      </p:sp>
    </p:spTree>
    <p:extLst>
      <p:ext uri="{BB962C8B-B14F-4D97-AF65-F5344CB8AC3E}">
        <p14:creationId xmlns:p14="http://schemas.microsoft.com/office/powerpoint/2010/main" val="646893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16"/>
          <p:cNvPicPr preferRelativeResize="0"/>
          <p:nvPr/>
        </p:nvPicPr>
        <p:blipFill rotWithShape="1">
          <a:blip r:embed="rId3">
            <a:alphaModFix/>
          </a:blip>
          <a:srcRect/>
          <a:stretch/>
        </p:blipFill>
        <p:spPr>
          <a:xfrm>
            <a:off x="9069533" y="292953"/>
            <a:ext cx="1463103" cy="474154"/>
          </a:xfrm>
          <a:prstGeom prst="rect">
            <a:avLst/>
          </a:prstGeom>
          <a:noFill/>
          <a:ln>
            <a:noFill/>
          </a:ln>
        </p:spPr>
      </p:pic>
      <p:sp>
        <p:nvSpPr>
          <p:cNvPr id="119" name="Google Shape;119;p16"/>
          <p:cNvSpPr txBox="1"/>
          <p:nvPr/>
        </p:nvSpPr>
        <p:spPr>
          <a:xfrm>
            <a:off x="7886749" y="3052214"/>
            <a:ext cx="2553898" cy="3294703"/>
          </a:xfrm>
          <a:prstGeom prst="rect">
            <a:avLst/>
          </a:prstGeom>
          <a:noFill/>
          <a:ln>
            <a:noFill/>
          </a:ln>
        </p:spPr>
        <p:txBody>
          <a:bodyPr spcFirstLastPara="1" wrap="square" lIns="82939" tIns="82939" rIns="82939" bIns="82939" anchor="t" anchorCtr="0">
            <a:noAutofit/>
          </a:bodyPr>
          <a:lstStyle/>
          <a:p>
            <a:pPr algn="r"/>
            <a:endParaRPr sz="1633"/>
          </a:p>
        </p:txBody>
      </p:sp>
      <p:sp>
        <p:nvSpPr>
          <p:cNvPr id="124" name="Google Shape;124;p16"/>
          <p:cNvSpPr txBox="1"/>
          <p:nvPr/>
        </p:nvSpPr>
        <p:spPr>
          <a:xfrm>
            <a:off x="219953" y="184152"/>
            <a:ext cx="8622206" cy="582955"/>
          </a:xfrm>
          <a:prstGeom prst="rect">
            <a:avLst/>
          </a:prstGeom>
          <a:noFill/>
          <a:ln>
            <a:noFill/>
          </a:ln>
        </p:spPr>
        <p:txBody>
          <a:bodyPr spcFirstLastPara="1" wrap="square" lIns="82939" tIns="82939" rIns="82939" bIns="82939" anchor="t" anchorCtr="0">
            <a:noAutofit/>
          </a:bodyPr>
          <a:lstStyle/>
          <a:p>
            <a:pPr>
              <a:buClr>
                <a:srgbClr val="000000"/>
              </a:buClr>
              <a:buSzPts val="1400"/>
            </a:pPr>
            <a:r>
              <a:rPr lang="it" sz="1400" b="1" dirty="0">
                <a:solidFill>
                  <a:srgbClr val="4FA0C1"/>
                </a:solidFill>
                <a:latin typeface="Raleway ExtraBold"/>
                <a:ea typeface="Prompt"/>
                <a:cs typeface="Prompt"/>
                <a:sym typeface="Prompt"/>
              </a:rPr>
              <a:t>// Migration </a:t>
            </a:r>
            <a:r>
              <a:rPr lang="it" sz="1400" b="1" dirty="0">
                <a:solidFill>
                  <a:schemeClr val="accent5"/>
                </a:solidFill>
                <a:latin typeface="Raleway ExtraBold"/>
                <a:ea typeface="Prompt"/>
                <a:cs typeface="Prompt"/>
                <a:sym typeface="Prompt"/>
              </a:rPr>
              <a:t>//</a:t>
            </a:r>
            <a:r>
              <a:rPr lang="it" sz="1400" dirty="0">
                <a:solidFill>
                  <a:schemeClr val="accent5"/>
                </a:solidFill>
                <a:latin typeface="Raleway ExtraBold"/>
                <a:ea typeface="Prompt"/>
                <a:cs typeface="Arial"/>
                <a:sym typeface="Arial"/>
              </a:rPr>
              <a:t>  </a:t>
            </a:r>
            <a:r>
              <a:rPr lang="it" sz="1400" b="1" dirty="0">
                <a:solidFill>
                  <a:schemeClr val="accent5"/>
                </a:solidFill>
                <a:latin typeface="Raleway ExtraBold"/>
                <a:ea typeface="Prompt"/>
                <a:cs typeface="Prompt"/>
                <a:sym typeface="Prompt"/>
              </a:rPr>
              <a:t>Teaching Learning Uni</a:t>
            </a:r>
            <a:r>
              <a:rPr lang="en-GB" sz="1400" b="1" dirty="0">
                <a:solidFill>
                  <a:schemeClr val="accent5"/>
                </a:solidFill>
                <a:latin typeface="Raleway ExtraBold"/>
                <a:ea typeface="Prompt"/>
                <a:cs typeface="Prompt"/>
                <a:sym typeface="Prompt"/>
              </a:rPr>
              <a:t>t   </a:t>
            </a:r>
            <a:r>
              <a:rPr lang="en-GB" sz="1400" b="1" dirty="0">
                <a:solidFill>
                  <a:schemeClr val="tx2"/>
                </a:solidFill>
                <a:latin typeface="Raleway ExtraBold"/>
                <a:ea typeface="Prompt"/>
                <a:cs typeface="Prompt"/>
                <a:sym typeface="Prompt"/>
              </a:rPr>
              <a:t>Responding to  the Global Pandemic</a:t>
            </a:r>
          </a:p>
          <a:p>
            <a:pPr>
              <a:buClr>
                <a:srgbClr val="000000"/>
              </a:buClr>
              <a:buSzPts val="1400"/>
            </a:pPr>
            <a:r>
              <a:rPr lang="en-GB" sz="1400" b="1" dirty="0">
                <a:solidFill>
                  <a:schemeClr val="tx2"/>
                </a:solidFill>
                <a:latin typeface="Raleway ExtraBold"/>
                <a:ea typeface="Prompt"/>
                <a:cs typeface="Prompt"/>
                <a:sym typeface="Prompt"/>
              </a:rPr>
              <a:t>Lesson 5 Supporting Child Migrants </a:t>
            </a:r>
            <a:r>
              <a:rPr lang="en-GB" sz="1400" dirty="0">
                <a:solidFill>
                  <a:schemeClr val="tx2"/>
                </a:solidFill>
                <a:latin typeface="Raleway" panose="020B0604020202020204"/>
              </a:rPr>
              <a:t>’</a:t>
            </a:r>
          </a:p>
        </p:txBody>
      </p:sp>
      <p:sp>
        <p:nvSpPr>
          <p:cNvPr id="18" name="Rectangle 17"/>
          <p:cNvSpPr/>
          <p:nvPr/>
        </p:nvSpPr>
        <p:spPr>
          <a:xfrm>
            <a:off x="2191985" y="2253716"/>
            <a:ext cx="7381652" cy="390362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t"/>
          <a:lstStyle/>
          <a:p>
            <a:endParaRPr lang="en-GB" sz="2540" b="1" dirty="0">
              <a:solidFill>
                <a:srgbClr val="595959"/>
              </a:solidFill>
              <a:latin typeface="Raleway"/>
              <a:cs typeface="Arial" pitchFamily="34" charset="0"/>
            </a:endParaRPr>
          </a:p>
        </p:txBody>
      </p:sp>
      <p:sp>
        <p:nvSpPr>
          <p:cNvPr id="13" name="Google Shape;102;p15"/>
          <p:cNvSpPr/>
          <p:nvPr/>
        </p:nvSpPr>
        <p:spPr>
          <a:xfrm>
            <a:off x="219954" y="767107"/>
            <a:ext cx="11592602" cy="1033701"/>
          </a:xfrm>
          <a:prstGeom prst="rect">
            <a:avLst/>
          </a:prstGeom>
          <a:solidFill>
            <a:schemeClr val="accent4">
              <a:lumMod val="50000"/>
            </a:schemeClr>
          </a:solidFill>
          <a:ln>
            <a:noFill/>
          </a:ln>
        </p:spPr>
        <p:txBody>
          <a:bodyPr spcFirstLastPara="1" wrap="square" lIns="82939" tIns="82939" rIns="82939" bIns="82939" anchor="ctr" anchorCtr="0">
            <a:noAutofit/>
          </a:bodyPr>
          <a:lstStyle/>
          <a:p>
            <a:pPr algn="l"/>
            <a:r>
              <a:rPr lang="en-GB" sz="3200" b="1" i="0" dirty="0">
                <a:solidFill>
                  <a:srgbClr val="FFFFFF"/>
                </a:solidFill>
                <a:effectLst/>
                <a:latin typeface="Helvetica Neue"/>
              </a:rPr>
              <a:t> Charities that support refugees- Care4Calais?</a:t>
            </a:r>
          </a:p>
        </p:txBody>
      </p:sp>
      <p:sp>
        <p:nvSpPr>
          <p:cNvPr id="10" name="Google Shape;102;p15">
            <a:extLst>
              <a:ext uri="{FF2B5EF4-FFF2-40B4-BE49-F238E27FC236}">
                <a16:creationId xmlns:a16="http://schemas.microsoft.com/office/drawing/2014/main" id="{414289A5-4A4F-4D64-A495-E14DBEEC0500}"/>
              </a:ext>
            </a:extLst>
          </p:cNvPr>
          <p:cNvSpPr/>
          <p:nvPr/>
        </p:nvSpPr>
        <p:spPr>
          <a:xfrm>
            <a:off x="367004" y="6314991"/>
            <a:ext cx="11206065" cy="171280"/>
          </a:xfrm>
          <a:prstGeom prst="rect">
            <a:avLst/>
          </a:prstGeom>
          <a:solidFill>
            <a:schemeClr val="accent4">
              <a:lumMod val="50000"/>
            </a:schemeClr>
          </a:solidFill>
          <a:ln>
            <a:noFill/>
          </a:ln>
        </p:spPr>
        <p:txBody>
          <a:bodyPr spcFirstLastPara="1" wrap="square" lIns="82939" tIns="82939" rIns="82939" bIns="82939" anchor="ctr" anchorCtr="0">
            <a:noAutofit/>
          </a:bodyPr>
          <a:lstStyle/>
          <a:p>
            <a:pPr algn="ctr"/>
            <a:endParaRPr sz="3629" b="1" dirty="0">
              <a:solidFill>
                <a:schemeClr val="bg1"/>
              </a:solidFill>
              <a:latin typeface="Raleway"/>
            </a:endParaRPr>
          </a:p>
        </p:txBody>
      </p:sp>
      <p:sp>
        <p:nvSpPr>
          <p:cNvPr id="16" name="TextBox 15">
            <a:extLst>
              <a:ext uri="{FF2B5EF4-FFF2-40B4-BE49-F238E27FC236}">
                <a16:creationId xmlns:a16="http://schemas.microsoft.com/office/drawing/2014/main" id="{0ED752D8-9921-453F-B6E4-995DBC98E594}"/>
              </a:ext>
            </a:extLst>
          </p:cNvPr>
          <p:cNvSpPr txBox="1"/>
          <p:nvPr/>
        </p:nvSpPr>
        <p:spPr>
          <a:xfrm>
            <a:off x="367004" y="1961956"/>
            <a:ext cx="10980905" cy="1754326"/>
          </a:xfrm>
          <a:prstGeom prst="rect">
            <a:avLst/>
          </a:prstGeom>
          <a:solidFill>
            <a:schemeClr val="accent6">
              <a:lumMod val="60000"/>
              <a:lumOff val="40000"/>
            </a:schemeClr>
          </a:solidFill>
        </p:spPr>
        <p:txBody>
          <a:bodyPr wrap="square">
            <a:spAutoFit/>
          </a:bodyPr>
          <a:lstStyle/>
          <a:p>
            <a:pPr algn="l"/>
            <a:r>
              <a:rPr lang="en-GB" b="0" i="0">
                <a:solidFill>
                  <a:srgbClr val="000000"/>
                </a:solidFill>
                <a:effectLst/>
                <a:latin typeface="graphik"/>
              </a:rPr>
              <a:t>lare Moseley, founder of migrant charity Care4Calais, said the young man 'did not deserve to die alone at sea'. </a:t>
            </a:r>
          </a:p>
          <a:p>
            <a:pPr algn="l"/>
            <a:r>
              <a:rPr lang="en-GB" b="0" i="0">
                <a:solidFill>
                  <a:srgbClr val="000000"/>
                </a:solidFill>
                <a:effectLst/>
                <a:latin typeface="graphik"/>
              </a:rPr>
              <a:t>'We are absolutely devastated by the unnecessary death,' she said. 'We can only imagine the fear he felt and our hearts go out to his family. This death starkly demonstrates the total failure of our government to do anything to help those who are in such desperate straits. </a:t>
            </a:r>
          </a:p>
          <a:p>
            <a:pPr algn="l"/>
            <a:r>
              <a:rPr lang="en-GB" b="0" i="0">
                <a:solidFill>
                  <a:srgbClr val="000000"/>
                </a:solidFill>
                <a:effectLst/>
                <a:latin typeface="graphik"/>
              </a:rPr>
              <a:t>'We need a way for people's asylum claims to be fairly heard without them having to risk their lives. We need this before someone else dies.' </a:t>
            </a:r>
          </a:p>
        </p:txBody>
      </p:sp>
    </p:spTree>
    <p:extLst>
      <p:ext uri="{BB962C8B-B14F-4D97-AF65-F5344CB8AC3E}">
        <p14:creationId xmlns:p14="http://schemas.microsoft.com/office/powerpoint/2010/main" val="2184697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16"/>
          <p:cNvPicPr preferRelativeResize="0"/>
          <p:nvPr/>
        </p:nvPicPr>
        <p:blipFill rotWithShape="1">
          <a:blip r:embed="rId3">
            <a:alphaModFix/>
          </a:blip>
          <a:srcRect/>
          <a:stretch/>
        </p:blipFill>
        <p:spPr>
          <a:xfrm>
            <a:off x="10497060" y="179477"/>
            <a:ext cx="1463103" cy="474154"/>
          </a:xfrm>
          <a:prstGeom prst="rect">
            <a:avLst/>
          </a:prstGeom>
          <a:noFill/>
          <a:ln>
            <a:noFill/>
          </a:ln>
        </p:spPr>
      </p:pic>
      <p:sp>
        <p:nvSpPr>
          <p:cNvPr id="119" name="Google Shape;119;p16"/>
          <p:cNvSpPr txBox="1"/>
          <p:nvPr/>
        </p:nvSpPr>
        <p:spPr>
          <a:xfrm>
            <a:off x="7886749" y="3052214"/>
            <a:ext cx="2553898" cy="3294703"/>
          </a:xfrm>
          <a:prstGeom prst="rect">
            <a:avLst/>
          </a:prstGeom>
          <a:noFill/>
          <a:ln>
            <a:noFill/>
          </a:ln>
        </p:spPr>
        <p:txBody>
          <a:bodyPr spcFirstLastPara="1" wrap="square" lIns="82939" tIns="82939" rIns="82939" bIns="82939" anchor="t" anchorCtr="0">
            <a:noAutofit/>
          </a:bodyPr>
          <a:lstStyle/>
          <a:p>
            <a:pPr algn="r"/>
            <a:endParaRPr sz="1633"/>
          </a:p>
        </p:txBody>
      </p:sp>
      <p:sp>
        <p:nvSpPr>
          <p:cNvPr id="124" name="Google Shape;124;p16"/>
          <p:cNvSpPr txBox="1"/>
          <p:nvPr/>
        </p:nvSpPr>
        <p:spPr>
          <a:xfrm>
            <a:off x="231837" y="67395"/>
            <a:ext cx="3733673" cy="582955"/>
          </a:xfrm>
          <a:prstGeom prst="rect">
            <a:avLst/>
          </a:prstGeom>
          <a:noFill/>
          <a:ln>
            <a:noFill/>
          </a:ln>
        </p:spPr>
        <p:txBody>
          <a:bodyPr spcFirstLastPara="1" wrap="square" lIns="82939" tIns="82939" rIns="82939" bIns="82939" anchor="t" anchorCtr="0">
            <a:noAutofit/>
          </a:bodyPr>
          <a:lstStyle/>
          <a:p>
            <a:pPr>
              <a:buClr>
                <a:srgbClr val="000000"/>
              </a:buClr>
              <a:buSzPts val="1400"/>
            </a:pPr>
            <a:r>
              <a:rPr lang="it" sz="1000" b="1" dirty="0">
                <a:solidFill>
                  <a:srgbClr val="4FA0C1"/>
                </a:solidFill>
                <a:latin typeface="Raleway ExtraBold"/>
                <a:ea typeface="Prompt"/>
                <a:cs typeface="Prompt"/>
                <a:sym typeface="Prompt"/>
              </a:rPr>
              <a:t>// Migration </a:t>
            </a:r>
            <a:r>
              <a:rPr lang="it" sz="1000" b="1" dirty="0">
                <a:solidFill>
                  <a:schemeClr val="accent5"/>
                </a:solidFill>
                <a:latin typeface="Raleway ExtraBold"/>
                <a:ea typeface="Prompt"/>
                <a:cs typeface="Prompt"/>
                <a:sym typeface="Prompt"/>
              </a:rPr>
              <a:t>//</a:t>
            </a:r>
            <a:r>
              <a:rPr lang="it" sz="1000" dirty="0">
                <a:solidFill>
                  <a:schemeClr val="accent5"/>
                </a:solidFill>
                <a:latin typeface="Raleway ExtraBold"/>
                <a:ea typeface="Prompt"/>
                <a:cs typeface="Arial"/>
                <a:sym typeface="Arial"/>
              </a:rPr>
              <a:t>  </a:t>
            </a:r>
            <a:r>
              <a:rPr lang="it" sz="1000" b="1" dirty="0">
                <a:solidFill>
                  <a:schemeClr val="accent5"/>
                </a:solidFill>
                <a:latin typeface="Raleway ExtraBold"/>
                <a:ea typeface="Prompt"/>
                <a:cs typeface="Prompt"/>
                <a:sym typeface="Prompt"/>
              </a:rPr>
              <a:t>Teaching Learning Uni</a:t>
            </a:r>
            <a:r>
              <a:rPr lang="en-GB" sz="1000" b="1" dirty="0">
                <a:solidFill>
                  <a:schemeClr val="accent5"/>
                </a:solidFill>
                <a:latin typeface="Raleway ExtraBold"/>
                <a:ea typeface="Prompt"/>
                <a:cs typeface="Prompt"/>
                <a:sym typeface="Prompt"/>
              </a:rPr>
              <a:t>t   </a:t>
            </a:r>
            <a:r>
              <a:rPr lang="en-GB" sz="1000" b="1" dirty="0">
                <a:solidFill>
                  <a:schemeClr val="tx2"/>
                </a:solidFill>
                <a:latin typeface="Raleway ExtraBold"/>
                <a:ea typeface="Prompt"/>
                <a:cs typeface="Prompt"/>
                <a:sym typeface="Prompt"/>
              </a:rPr>
              <a:t>Responding to  the Global Pandemic</a:t>
            </a:r>
          </a:p>
          <a:p>
            <a:pPr>
              <a:buClr>
                <a:srgbClr val="000000"/>
              </a:buClr>
              <a:buSzPts val="1400"/>
            </a:pPr>
            <a:r>
              <a:rPr lang="en-GB" sz="1000" b="1" dirty="0">
                <a:solidFill>
                  <a:schemeClr val="tx2"/>
                </a:solidFill>
                <a:latin typeface="Raleway ExtraBold"/>
                <a:ea typeface="Prompt"/>
                <a:cs typeface="Prompt"/>
                <a:sym typeface="Prompt"/>
              </a:rPr>
              <a:t>Lesson 5 Supporting Child Migrants </a:t>
            </a:r>
            <a:r>
              <a:rPr lang="en-GB" sz="1000" dirty="0">
                <a:solidFill>
                  <a:schemeClr val="tx2"/>
                </a:solidFill>
                <a:latin typeface="Raleway" panose="020B0604020202020204"/>
              </a:rPr>
              <a:t>’</a:t>
            </a:r>
          </a:p>
        </p:txBody>
      </p:sp>
      <p:sp>
        <p:nvSpPr>
          <p:cNvPr id="18" name="Rectangle 17"/>
          <p:cNvSpPr/>
          <p:nvPr/>
        </p:nvSpPr>
        <p:spPr>
          <a:xfrm>
            <a:off x="2191985" y="2253716"/>
            <a:ext cx="7381652" cy="390362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t"/>
          <a:lstStyle/>
          <a:p>
            <a:endParaRPr lang="en-GB" sz="2540" b="1" dirty="0">
              <a:solidFill>
                <a:srgbClr val="595959"/>
              </a:solidFill>
              <a:latin typeface="Raleway"/>
              <a:cs typeface="Arial" pitchFamily="34" charset="0"/>
            </a:endParaRPr>
          </a:p>
        </p:txBody>
      </p:sp>
      <p:sp>
        <p:nvSpPr>
          <p:cNvPr id="13" name="Google Shape;102;p15"/>
          <p:cNvSpPr/>
          <p:nvPr/>
        </p:nvSpPr>
        <p:spPr>
          <a:xfrm>
            <a:off x="677153" y="776718"/>
            <a:ext cx="9980643" cy="1033701"/>
          </a:xfrm>
          <a:prstGeom prst="rect">
            <a:avLst/>
          </a:prstGeom>
          <a:solidFill>
            <a:schemeClr val="bg1"/>
          </a:solidFill>
          <a:ln w="50800">
            <a:solidFill>
              <a:schemeClr val="tx1"/>
            </a:solidFill>
          </a:ln>
        </p:spPr>
        <p:txBody>
          <a:bodyPr spcFirstLastPara="1" wrap="square" lIns="82939" tIns="82939" rIns="82939" bIns="82939" anchor="ctr" anchorCtr="0">
            <a:noAutofit/>
          </a:bodyPr>
          <a:lstStyle/>
          <a:p>
            <a:pPr algn="l"/>
            <a:r>
              <a:rPr lang="en-GB" sz="2000" b="1" i="0" dirty="0">
                <a:effectLst/>
                <a:latin typeface="Guardian Egyptian Web"/>
              </a:rPr>
              <a:t>Behind the Channel crossings: migrant stories of life or death in tiny inflatables The Guardian</a:t>
            </a:r>
          </a:p>
          <a:p>
            <a:pPr algn="l"/>
            <a:endParaRPr lang="en-GB" sz="2000" b="1" dirty="0">
              <a:latin typeface="Guardian Egyptian Web"/>
            </a:endParaRPr>
          </a:p>
          <a:p>
            <a:pPr algn="l"/>
            <a:r>
              <a:rPr lang="en-GB" sz="2000" b="1" i="0" dirty="0">
                <a:effectLst/>
                <a:latin typeface="Guardian Egyptian Web"/>
              </a:rPr>
              <a:t> </a:t>
            </a:r>
          </a:p>
        </p:txBody>
      </p:sp>
      <p:sp>
        <p:nvSpPr>
          <p:cNvPr id="17" name="TextBox 16">
            <a:extLst>
              <a:ext uri="{FF2B5EF4-FFF2-40B4-BE49-F238E27FC236}">
                <a16:creationId xmlns:a16="http://schemas.microsoft.com/office/drawing/2014/main" id="{05D32978-9750-41CC-8262-91CB1320D5C3}"/>
              </a:ext>
            </a:extLst>
          </p:cNvPr>
          <p:cNvSpPr txBox="1"/>
          <p:nvPr/>
        </p:nvSpPr>
        <p:spPr>
          <a:xfrm>
            <a:off x="892489" y="1084034"/>
            <a:ext cx="8251511" cy="646331"/>
          </a:xfrm>
          <a:prstGeom prst="rect">
            <a:avLst/>
          </a:prstGeom>
          <a:solidFill>
            <a:schemeClr val="bg1"/>
          </a:solidFill>
        </p:spPr>
        <p:txBody>
          <a:bodyPr wrap="square">
            <a:spAutoFit/>
          </a:bodyPr>
          <a:lstStyle/>
          <a:p>
            <a:r>
              <a:rPr lang="en-GB" b="0" i="0" dirty="0">
                <a:effectLst/>
                <a:latin typeface="Guardian Egyptian Web"/>
              </a:rPr>
              <a:t>Two refugees’ efforts to reach Dover reflect persecution </a:t>
            </a:r>
            <a:r>
              <a:rPr lang="en-GB" b="0" i="0" dirty="0">
                <a:solidFill>
                  <a:schemeClr val="bg1"/>
                </a:solidFill>
                <a:effectLst/>
                <a:latin typeface="Guardian Egyptian Web"/>
              </a:rPr>
              <a:t>in Sudan and rising tensions over migrants in Europe</a:t>
            </a:r>
            <a:endParaRPr lang="en-GB" dirty="0">
              <a:solidFill>
                <a:schemeClr val="bg1"/>
              </a:solidFill>
            </a:endParaRPr>
          </a:p>
        </p:txBody>
      </p:sp>
      <p:sp>
        <p:nvSpPr>
          <p:cNvPr id="19" name="TextBox 18">
            <a:extLst>
              <a:ext uri="{FF2B5EF4-FFF2-40B4-BE49-F238E27FC236}">
                <a16:creationId xmlns:a16="http://schemas.microsoft.com/office/drawing/2014/main" id="{25007A36-AAE9-4523-A326-A04259D264FC}"/>
              </a:ext>
            </a:extLst>
          </p:cNvPr>
          <p:cNvSpPr txBox="1"/>
          <p:nvPr/>
        </p:nvSpPr>
        <p:spPr>
          <a:xfrm>
            <a:off x="219953" y="1849989"/>
            <a:ext cx="5771895" cy="3785652"/>
          </a:xfrm>
          <a:prstGeom prst="rect">
            <a:avLst/>
          </a:prstGeom>
          <a:noFill/>
        </p:spPr>
        <p:txBody>
          <a:bodyPr wrap="square">
            <a:spAutoFit/>
          </a:bodyPr>
          <a:lstStyle/>
          <a:p>
            <a:pPr algn="l"/>
            <a:r>
              <a:rPr lang="en-GB" sz="1600" b="0" i="0" dirty="0">
                <a:solidFill>
                  <a:srgbClr val="121212"/>
                </a:solidFill>
                <a:effectLst/>
                <a:latin typeface="Raleway ExtraBold"/>
              </a:rPr>
              <a:t>From The Guardian :</a:t>
            </a:r>
          </a:p>
          <a:p>
            <a:pPr algn="l"/>
            <a:r>
              <a:rPr lang="en-GB" sz="1600" b="0" i="0" dirty="0">
                <a:solidFill>
                  <a:srgbClr val="121212"/>
                </a:solidFill>
                <a:effectLst/>
                <a:latin typeface="Raleway ExtraBold"/>
              </a:rPr>
              <a:t>On the night he attempted to cross the Channel, </a:t>
            </a:r>
            <a:r>
              <a:rPr lang="en-GB" sz="1600" b="0" i="0" u="none" strike="noStrike" dirty="0" err="1">
                <a:solidFill>
                  <a:srgbClr val="AB0613"/>
                </a:solidFill>
                <a:effectLst/>
                <a:latin typeface="Raleway ExtraBold"/>
                <a:hlinkClick r:id="rId4"/>
              </a:rPr>
              <a:t>Abdulfatah</a:t>
            </a:r>
            <a:r>
              <a:rPr lang="en-GB" sz="1600" b="0" i="0" u="none" strike="noStrike" dirty="0">
                <a:solidFill>
                  <a:srgbClr val="AB0613"/>
                </a:solidFill>
                <a:effectLst/>
                <a:latin typeface="Raleway ExtraBold"/>
                <a:hlinkClick r:id="rId4"/>
              </a:rPr>
              <a:t> </a:t>
            </a:r>
            <a:r>
              <a:rPr lang="en-GB" sz="1600" b="0" i="0" u="none" strike="noStrike" dirty="0" err="1">
                <a:solidFill>
                  <a:srgbClr val="AB0613"/>
                </a:solidFill>
                <a:effectLst/>
                <a:latin typeface="Raleway ExtraBold"/>
                <a:hlinkClick r:id="rId4"/>
              </a:rPr>
              <a:t>Hamdallah</a:t>
            </a:r>
            <a:r>
              <a:rPr lang="en-GB" sz="1600" b="0" i="0" dirty="0">
                <a:solidFill>
                  <a:srgbClr val="121212"/>
                </a:solidFill>
                <a:effectLst/>
                <a:latin typeface="Raleway ExtraBold"/>
              </a:rPr>
              <a:t> left his blanket and bicycle behind at the camp in Calais.</a:t>
            </a:r>
          </a:p>
          <a:p>
            <a:pPr algn="l"/>
            <a:r>
              <a:rPr lang="en-GB" sz="1600" b="0" i="0" dirty="0">
                <a:solidFill>
                  <a:srgbClr val="121212"/>
                </a:solidFill>
                <a:effectLst/>
                <a:latin typeface="Raleway ExtraBold"/>
              </a:rPr>
              <a:t>They were the only possessions he would leave behind: his backpack was lost at sea when he drowned attempting to make the perilous crossing over the Dover Strait to England in a dinghy, with shovels for oars.</a:t>
            </a:r>
          </a:p>
          <a:p>
            <a:pPr algn="l"/>
            <a:r>
              <a:rPr lang="en-GB" sz="1600" b="0" i="0" dirty="0">
                <a:solidFill>
                  <a:srgbClr val="121212"/>
                </a:solidFill>
                <a:effectLst/>
                <a:latin typeface="Raleway ExtraBold"/>
              </a:rPr>
              <a:t>His body was found at </a:t>
            </a:r>
            <a:r>
              <a:rPr lang="en-GB" sz="1600" b="0" i="0" dirty="0" err="1">
                <a:solidFill>
                  <a:srgbClr val="121212"/>
                </a:solidFill>
                <a:effectLst/>
                <a:latin typeface="Raleway ExtraBold"/>
              </a:rPr>
              <a:t>Sangatte</a:t>
            </a:r>
            <a:r>
              <a:rPr lang="en-GB" sz="1600" b="0" i="0" dirty="0">
                <a:solidFill>
                  <a:srgbClr val="121212"/>
                </a:solidFill>
                <a:effectLst/>
                <a:latin typeface="Raleway ExtraBold"/>
              </a:rPr>
              <a:t> beach in France. He was not the first asylum seeker to make the journey and he will not be the last. But he died as tensions mount over the increasing numbers of small-boat crossings in the Channel and amid a war of words between Britain and </a:t>
            </a:r>
            <a:r>
              <a:rPr lang="en-GB" sz="1600" b="0" i="0" u="none" strike="noStrike" dirty="0">
                <a:solidFill>
                  <a:srgbClr val="AB0613"/>
                </a:solidFill>
                <a:effectLst/>
                <a:latin typeface="Raleway ExtraBold"/>
                <a:hlinkClick r:id="rId5"/>
              </a:rPr>
              <a:t>France</a:t>
            </a:r>
            <a:r>
              <a:rPr lang="en-GB" sz="1600" b="0" i="0" dirty="0">
                <a:solidFill>
                  <a:srgbClr val="121212"/>
                </a:solidFill>
                <a:effectLst/>
                <a:latin typeface="Raleway ExtraBold"/>
              </a:rPr>
              <a:t>.</a:t>
            </a:r>
          </a:p>
          <a:p>
            <a:pPr algn="l"/>
            <a:r>
              <a:rPr lang="en-GB" sz="1600" b="0" i="0" dirty="0">
                <a:solidFill>
                  <a:srgbClr val="121212"/>
                </a:solidFill>
                <a:effectLst/>
                <a:latin typeface="Raleway ExtraBold"/>
              </a:rPr>
              <a:t>So far this year more than 4,900 people have arrived to enter the UK via small boats, dwarfing the total for 2019.</a:t>
            </a:r>
          </a:p>
        </p:txBody>
      </p:sp>
      <p:sp>
        <p:nvSpPr>
          <p:cNvPr id="20" name="TextBox 19">
            <a:extLst>
              <a:ext uri="{FF2B5EF4-FFF2-40B4-BE49-F238E27FC236}">
                <a16:creationId xmlns:a16="http://schemas.microsoft.com/office/drawing/2014/main" id="{69A017E1-14AF-437A-9D35-FD8FDF3D33E7}"/>
              </a:ext>
            </a:extLst>
          </p:cNvPr>
          <p:cNvSpPr txBox="1"/>
          <p:nvPr/>
        </p:nvSpPr>
        <p:spPr>
          <a:xfrm>
            <a:off x="6237994" y="1987729"/>
            <a:ext cx="6097554" cy="4031873"/>
          </a:xfrm>
          <a:prstGeom prst="rect">
            <a:avLst/>
          </a:prstGeom>
          <a:noFill/>
        </p:spPr>
        <p:txBody>
          <a:bodyPr wrap="square">
            <a:spAutoFit/>
          </a:bodyPr>
          <a:lstStyle/>
          <a:p>
            <a:pPr algn="l"/>
            <a:r>
              <a:rPr lang="en-GB" sz="1600" b="0" i="0" dirty="0" err="1">
                <a:solidFill>
                  <a:srgbClr val="121212"/>
                </a:solidFill>
                <a:effectLst/>
                <a:latin typeface="ralewayText Egyptian Web"/>
              </a:rPr>
              <a:t>Hamdallah’s</a:t>
            </a:r>
            <a:r>
              <a:rPr lang="en-GB" sz="1600" b="0" i="0" dirty="0">
                <a:solidFill>
                  <a:srgbClr val="121212"/>
                </a:solidFill>
                <a:effectLst/>
                <a:latin typeface="ralewayText Egyptian Web"/>
              </a:rPr>
              <a:t> death underlines the risks migrants are willing to take to find a better life. He is understood to have left his village in West Kordofan, Sudan, near the </a:t>
            </a:r>
            <a:r>
              <a:rPr lang="en-GB" sz="1600" b="0" i="0" u="none" strike="noStrike" dirty="0">
                <a:solidFill>
                  <a:srgbClr val="AB0613"/>
                </a:solidFill>
                <a:effectLst/>
                <a:latin typeface="ralewayText Egyptian Web"/>
                <a:hlinkClick r:id="rId6"/>
              </a:rPr>
              <a:t>Darfur</a:t>
            </a:r>
            <a:r>
              <a:rPr lang="en-GB" sz="1600" b="0" i="0" dirty="0">
                <a:solidFill>
                  <a:srgbClr val="121212"/>
                </a:solidFill>
                <a:effectLst/>
                <a:latin typeface="ralewayText Egyptian Web"/>
              </a:rPr>
              <a:t> border, in 2015.</a:t>
            </a:r>
          </a:p>
          <a:p>
            <a:pPr algn="l"/>
            <a:r>
              <a:rPr lang="en-GB" sz="1600" b="0" i="0" dirty="0">
                <a:solidFill>
                  <a:srgbClr val="121212"/>
                </a:solidFill>
                <a:effectLst/>
                <a:latin typeface="ralewayText Egyptian Web"/>
              </a:rPr>
              <a:t>His brother, Al-</a:t>
            </a:r>
            <a:r>
              <a:rPr lang="en-GB" sz="1600" b="0" i="0" dirty="0" err="1">
                <a:solidFill>
                  <a:srgbClr val="121212"/>
                </a:solidFill>
                <a:effectLst/>
                <a:latin typeface="ralewayText Egyptian Web"/>
              </a:rPr>
              <a:t>Fatih</a:t>
            </a:r>
            <a:r>
              <a:rPr lang="en-GB" sz="1600" b="0" i="0" dirty="0">
                <a:solidFill>
                  <a:srgbClr val="121212"/>
                </a:solidFill>
                <a:effectLst/>
                <a:latin typeface="ralewayText Egyptian Web"/>
              </a:rPr>
              <a:t> </a:t>
            </a:r>
            <a:r>
              <a:rPr lang="en-GB" sz="1600" b="0" i="0" dirty="0" err="1">
                <a:solidFill>
                  <a:srgbClr val="121212"/>
                </a:solidFill>
                <a:effectLst/>
                <a:latin typeface="ralewayText Egyptian Web"/>
              </a:rPr>
              <a:t>Hamdallah</a:t>
            </a:r>
            <a:r>
              <a:rPr lang="en-GB" sz="1600" b="0" i="0" dirty="0">
                <a:solidFill>
                  <a:srgbClr val="121212"/>
                </a:solidFill>
                <a:effectLst/>
                <a:latin typeface="ralewayText Egyptian Web"/>
              </a:rPr>
              <a:t>, told the Guardian that life was so “tough” in </a:t>
            </a:r>
            <a:r>
              <a:rPr lang="en-GB" sz="1600" b="0" i="0" u="none" strike="noStrike" dirty="0">
                <a:solidFill>
                  <a:srgbClr val="AB0613"/>
                </a:solidFill>
                <a:effectLst/>
                <a:latin typeface="ralewayText Egyptian Web"/>
                <a:hlinkClick r:id="rId7"/>
              </a:rPr>
              <a:t>Sudan</a:t>
            </a:r>
            <a:r>
              <a:rPr lang="en-GB" sz="1600" b="0" i="0" dirty="0">
                <a:solidFill>
                  <a:srgbClr val="121212"/>
                </a:solidFill>
                <a:effectLst/>
                <a:latin typeface="ralewayText Egyptian Web"/>
              </a:rPr>
              <a:t> they had had no choice but to leave. He first travelled from his home near </a:t>
            </a:r>
            <a:r>
              <a:rPr lang="en-GB" sz="1600" b="0" i="0" dirty="0" err="1">
                <a:solidFill>
                  <a:srgbClr val="121212"/>
                </a:solidFill>
                <a:effectLst/>
                <a:latin typeface="ralewayText Egyptian Web"/>
              </a:rPr>
              <a:t>En</a:t>
            </a:r>
            <a:r>
              <a:rPr lang="en-GB" sz="1600" b="0" i="0" dirty="0">
                <a:solidFill>
                  <a:srgbClr val="121212"/>
                </a:solidFill>
                <a:effectLst/>
                <a:latin typeface="ralewayText Egyptian Web"/>
              </a:rPr>
              <a:t> </a:t>
            </a:r>
            <a:r>
              <a:rPr lang="en-GB" sz="1600" b="0" i="0" dirty="0" err="1">
                <a:solidFill>
                  <a:srgbClr val="121212"/>
                </a:solidFill>
                <a:effectLst/>
                <a:latin typeface="ralewayText Egyptian Web"/>
              </a:rPr>
              <a:t>Nahud</a:t>
            </a:r>
            <a:r>
              <a:rPr lang="en-GB" sz="1600" b="0" i="0" dirty="0">
                <a:solidFill>
                  <a:srgbClr val="121212"/>
                </a:solidFill>
                <a:effectLst/>
                <a:latin typeface="ralewayText Egyptian Web"/>
              </a:rPr>
              <a:t> across the Sahara with the help of smugglers to Tripoli, Libya, to join his brothers. While in Libya they worked at a car wash. They were in Tripoli for two years when </a:t>
            </a:r>
            <a:r>
              <a:rPr lang="en-GB" sz="1600" b="0" i="0" dirty="0" err="1">
                <a:solidFill>
                  <a:srgbClr val="121212"/>
                </a:solidFill>
                <a:effectLst/>
                <a:latin typeface="ralewayText Egyptian Web"/>
              </a:rPr>
              <a:t>Abdulfatah</a:t>
            </a:r>
            <a:r>
              <a:rPr lang="en-GB" sz="1600" b="0" i="0" dirty="0">
                <a:solidFill>
                  <a:srgbClr val="121212"/>
                </a:solidFill>
                <a:effectLst/>
                <a:latin typeface="ralewayText Egyptian Web"/>
              </a:rPr>
              <a:t> left without telling his brother where he was going.</a:t>
            </a:r>
          </a:p>
          <a:p>
            <a:pPr algn="l"/>
            <a:r>
              <a:rPr lang="en-GB" sz="1600" b="0" i="0" dirty="0">
                <a:solidFill>
                  <a:srgbClr val="121212"/>
                </a:solidFill>
                <a:effectLst/>
                <a:latin typeface="ralewayText Egyptian Web"/>
              </a:rPr>
              <a:t>His cousin, Al-Noor Mohammed, 16, who is in </a:t>
            </a:r>
            <a:r>
              <a:rPr lang="en-GB" sz="1600" b="0" i="0" u="none" strike="noStrike" dirty="0">
                <a:solidFill>
                  <a:srgbClr val="AB0613"/>
                </a:solidFill>
                <a:effectLst/>
                <a:latin typeface="ralewayText Egyptian Web"/>
                <a:hlinkClick r:id="rId8"/>
              </a:rPr>
              <a:t>Calais</a:t>
            </a:r>
            <a:r>
              <a:rPr lang="en-GB" sz="1600" b="0" i="0" dirty="0">
                <a:solidFill>
                  <a:srgbClr val="121212"/>
                </a:solidFill>
                <a:effectLst/>
                <a:latin typeface="ralewayText Egyptian Web"/>
              </a:rPr>
              <a:t>, said </a:t>
            </a:r>
            <a:r>
              <a:rPr lang="en-GB" sz="1600" b="0" i="0" dirty="0" err="1">
                <a:solidFill>
                  <a:srgbClr val="121212"/>
                </a:solidFill>
                <a:effectLst/>
                <a:latin typeface="ralewayText Egyptian Web"/>
              </a:rPr>
              <a:t>Abdulfatah</a:t>
            </a:r>
            <a:r>
              <a:rPr lang="en-GB" sz="1600" b="0" i="0" dirty="0">
                <a:solidFill>
                  <a:srgbClr val="121212"/>
                </a:solidFill>
                <a:effectLst/>
                <a:latin typeface="ralewayText Egyptian Web"/>
              </a:rPr>
              <a:t> made the journey from Libya three years ago from the coastal city of </a:t>
            </a:r>
            <a:r>
              <a:rPr lang="en-GB" sz="1600" b="0" i="0" dirty="0" err="1">
                <a:solidFill>
                  <a:srgbClr val="121212"/>
                </a:solidFill>
                <a:effectLst/>
                <a:latin typeface="ralewayText Egyptian Web"/>
              </a:rPr>
              <a:t>Zuwara</a:t>
            </a:r>
            <a:r>
              <a:rPr lang="en-GB" sz="1600" b="0" i="0" dirty="0">
                <a:solidFill>
                  <a:srgbClr val="121212"/>
                </a:solidFill>
                <a:effectLst/>
                <a:latin typeface="ralewayText Egyptian Web"/>
              </a:rPr>
              <a:t> with the aid of people smugglers. He got to Italy but did not stay for long, and set off for France on foot.</a:t>
            </a:r>
          </a:p>
        </p:txBody>
      </p:sp>
      <p:sp>
        <p:nvSpPr>
          <p:cNvPr id="7" name="Rectangle 6">
            <a:extLst>
              <a:ext uri="{FF2B5EF4-FFF2-40B4-BE49-F238E27FC236}">
                <a16:creationId xmlns:a16="http://schemas.microsoft.com/office/drawing/2014/main" id="{CB2B08A0-AE4D-439C-B89B-DC93B93F9432}"/>
              </a:ext>
            </a:extLst>
          </p:cNvPr>
          <p:cNvSpPr/>
          <p:nvPr/>
        </p:nvSpPr>
        <p:spPr>
          <a:xfrm>
            <a:off x="5019869" y="179477"/>
            <a:ext cx="3918858" cy="269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Resource 1 </a:t>
            </a:r>
          </a:p>
        </p:txBody>
      </p:sp>
    </p:spTree>
    <p:extLst>
      <p:ext uri="{BB962C8B-B14F-4D97-AF65-F5344CB8AC3E}">
        <p14:creationId xmlns:p14="http://schemas.microsoft.com/office/powerpoint/2010/main" val="2306939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16"/>
          <p:cNvPicPr preferRelativeResize="0"/>
          <p:nvPr/>
        </p:nvPicPr>
        <p:blipFill rotWithShape="1">
          <a:blip r:embed="rId3">
            <a:alphaModFix/>
          </a:blip>
          <a:srcRect/>
          <a:stretch/>
        </p:blipFill>
        <p:spPr>
          <a:xfrm>
            <a:off x="9069533" y="292953"/>
            <a:ext cx="1463103" cy="474154"/>
          </a:xfrm>
          <a:prstGeom prst="rect">
            <a:avLst/>
          </a:prstGeom>
          <a:noFill/>
          <a:ln>
            <a:noFill/>
          </a:ln>
        </p:spPr>
      </p:pic>
      <p:sp>
        <p:nvSpPr>
          <p:cNvPr id="119" name="Google Shape;119;p16"/>
          <p:cNvSpPr txBox="1"/>
          <p:nvPr/>
        </p:nvSpPr>
        <p:spPr>
          <a:xfrm>
            <a:off x="7886749" y="3052214"/>
            <a:ext cx="2553898" cy="3294703"/>
          </a:xfrm>
          <a:prstGeom prst="rect">
            <a:avLst/>
          </a:prstGeom>
          <a:noFill/>
          <a:ln>
            <a:noFill/>
          </a:ln>
        </p:spPr>
        <p:txBody>
          <a:bodyPr spcFirstLastPara="1" wrap="square" lIns="82939" tIns="82939" rIns="82939" bIns="82939" anchor="t" anchorCtr="0">
            <a:noAutofit/>
          </a:bodyPr>
          <a:lstStyle/>
          <a:p>
            <a:pPr algn="r"/>
            <a:endParaRPr sz="1633"/>
          </a:p>
        </p:txBody>
      </p:sp>
      <p:sp>
        <p:nvSpPr>
          <p:cNvPr id="124" name="Google Shape;124;p16"/>
          <p:cNvSpPr txBox="1"/>
          <p:nvPr/>
        </p:nvSpPr>
        <p:spPr>
          <a:xfrm>
            <a:off x="219954" y="111608"/>
            <a:ext cx="8622206" cy="582955"/>
          </a:xfrm>
          <a:prstGeom prst="rect">
            <a:avLst/>
          </a:prstGeom>
          <a:noFill/>
          <a:ln>
            <a:noFill/>
          </a:ln>
        </p:spPr>
        <p:txBody>
          <a:bodyPr spcFirstLastPara="1" wrap="square" lIns="82939" tIns="82939" rIns="82939" bIns="82939" anchor="t" anchorCtr="0">
            <a:noAutofit/>
          </a:bodyPr>
          <a:lstStyle/>
          <a:p>
            <a:pPr>
              <a:buClr>
                <a:srgbClr val="000000"/>
              </a:buClr>
              <a:buSzPts val="1400"/>
            </a:pPr>
            <a:r>
              <a:rPr lang="it" sz="1200" b="1" dirty="0">
                <a:solidFill>
                  <a:srgbClr val="4FA0C1"/>
                </a:solidFill>
                <a:latin typeface="Raleway ExtraBold"/>
                <a:ea typeface="Prompt"/>
                <a:cs typeface="Prompt"/>
                <a:sym typeface="Prompt"/>
              </a:rPr>
              <a:t>// Migration </a:t>
            </a:r>
            <a:r>
              <a:rPr lang="it" sz="1200" b="1" dirty="0">
                <a:solidFill>
                  <a:schemeClr val="accent5"/>
                </a:solidFill>
                <a:latin typeface="Raleway ExtraBold"/>
                <a:ea typeface="Prompt"/>
                <a:cs typeface="Prompt"/>
                <a:sym typeface="Prompt"/>
              </a:rPr>
              <a:t>//</a:t>
            </a:r>
            <a:r>
              <a:rPr lang="it" sz="1200" dirty="0">
                <a:solidFill>
                  <a:schemeClr val="accent5"/>
                </a:solidFill>
                <a:latin typeface="Raleway ExtraBold"/>
                <a:ea typeface="Prompt"/>
                <a:cs typeface="Arial"/>
                <a:sym typeface="Arial"/>
              </a:rPr>
              <a:t>  </a:t>
            </a:r>
            <a:r>
              <a:rPr lang="it" sz="1200" b="1" dirty="0">
                <a:solidFill>
                  <a:schemeClr val="accent5"/>
                </a:solidFill>
                <a:latin typeface="Raleway ExtraBold"/>
                <a:ea typeface="Prompt"/>
                <a:cs typeface="Prompt"/>
                <a:sym typeface="Prompt"/>
              </a:rPr>
              <a:t>Teaching Learning Uni</a:t>
            </a:r>
            <a:r>
              <a:rPr lang="en-GB" sz="1200" b="1" dirty="0">
                <a:solidFill>
                  <a:schemeClr val="accent5"/>
                </a:solidFill>
                <a:latin typeface="Raleway ExtraBold"/>
                <a:ea typeface="Prompt"/>
                <a:cs typeface="Prompt"/>
                <a:sym typeface="Prompt"/>
              </a:rPr>
              <a:t>t   </a:t>
            </a:r>
            <a:r>
              <a:rPr lang="en-GB" sz="1200" b="1" dirty="0">
                <a:solidFill>
                  <a:schemeClr val="tx2"/>
                </a:solidFill>
                <a:latin typeface="Raleway ExtraBold"/>
                <a:ea typeface="Prompt"/>
                <a:cs typeface="Prompt"/>
                <a:sym typeface="Prompt"/>
              </a:rPr>
              <a:t>Responding to  the Global Pandemic</a:t>
            </a:r>
          </a:p>
          <a:p>
            <a:pPr>
              <a:buClr>
                <a:srgbClr val="000000"/>
              </a:buClr>
              <a:buSzPts val="1400"/>
            </a:pPr>
            <a:r>
              <a:rPr lang="en-GB" sz="1200" b="1" dirty="0">
                <a:solidFill>
                  <a:schemeClr val="tx2"/>
                </a:solidFill>
                <a:latin typeface="Raleway ExtraBold"/>
                <a:ea typeface="Prompt"/>
                <a:cs typeface="Prompt"/>
                <a:sym typeface="Prompt"/>
              </a:rPr>
              <a:t>Lesson 5 Supporting Child Migrants </a:t>
            </a:r>
            <a:r>
              <a:rPr lang="en-GB" sz="1200" dirty="0">
                <a:solidFill>
                  <a:schemeClr val="tx2"/>
                </a:solidFill>
                <a:latin typeface="Raleway" panose="020B0604020202020204"/>
              </a:rPr>
              <a:t>’</a:t>
            </a:r>
          </a:p>
        </p:txBody>
      </p:sp>
      <p:sp>
        <p:nvSpPr>
          <p:cNvPr id="18" name="Rectangle 17"/>
          <p:cNvSpPr/>
          <p:nvPr/>
        </p:nvSpPr>
        <p:spPr>
          <a:xfrm>
            <a:off x="2191985" y="2253716"/>
            <a:ext cx="7381652" cy="390362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t"/>
          <a:lstStyle/>
          <a:p>
            <a:endParaRPr lang="en-GB" sz="2540" b="1" dirty="0">
              <a:solidFill>
                <a:srgbClr val="595959"/>
              </a:solidFill>
              <a:latin typeface="Raleway"/>
              <a:cs typeface="Arial" pitchFamily="34" charset="0"/>
            </a:endParaRPr>
          </a:p>
        </p:txBody>
      </p:sp>
      <p:sp>
        <p:nvSpPr>
          <p:cNvPr id="13" name="Google Shape;102;p15"/>
          <p:cNvSpPr/>
          <p:nvPr/>
        </p:nvSpPr>
        <p:spPr>
          <a:xfrm>
            <a:off x="219954" y="767107"/>
            <a:ext cx="11592602" cy="175611"/>
          </a:xfrm>
          <a:prstGeom prst="rect">
            <a:avLst/>
          </a:prstGeom>
          <a:solidFill>
            <a:schemeClr val="accent4">
              <a:lumMod val="50000"/>
            </a:schemeClr>
          </a:solidFill>
          <a:ln>
            <a:noFill/>
          </a:ln>
        </p:spPr>
        <p:txBody>
          <a:bodyPr spcFirstLastPara="1" wrap="square" lIns="82939" tIns="82939" rIns="82939" bIns="82939" anchor="ctr" anchorCtr="0">
            <a:noAutofit/>
          </a:bodyPr>
          <a:lstStyle/>
          <a:p>
            <a:pPr algn="l"/>
            <a:endParaRPr lang="en-GB" sz="3200" b="1" i="0" dirty="0">
              <a:effectLst/>
              <a:latin typeface="Guardian Egyptian Web"/>
            </a:endParaRPr>
          </a:p>
        </p:txBody>
      </p:sp>
      <p:sp>
        <p:nvSpPr>
          <p:cNvPr id="14" name="TextBox 13">
            <a:extLst>
              <a:ext uri="{FF2B5EF4-FFF2-40B4-BE49-F238E27FC236}">
                <a16:creationId xmlns:a16="http://schemas.microsoft.com/office/drawing/2014/main" id="{463219DB-D515-48E5-8C61-A9A704FD8F23}"/>
              </a:ext>
            </a:extLst>
          </p:cNvPr>
          <p:cNvSpPr txBox="1"/>
          <p:nvPr/>
        </p:nvSpPr>
        <p:spPr>
          <a:xfrm>
            <a:off x="180152" y="1525673"/>
            <a:ext cx="6097554" cy="4462760"/>
          </a:xfrm>
          <a:prstGeom prst="rect">
            <a:avLst/>
          </a:prstGeom>
          <a:noFill/>
        </p:spPr>
        <p:txBody>
          <a:bodyPr wrap="square">
            <a:spAutoFit/>
          </a:bodyPr>
          <a:lstStyle/>
          <a:p>
            <a:pPr algn="l"/>
            <a:r>
              <a:rPr lang="en-GB" sz="1400" b="0" i="0" dirty="0">
                <a:solidFill>
                  <a:srgbClr val="121212"/>
                </a:solidFill>
                <a:effectLst/>
                <a:latin typeface="Raleway ExtraBold"/>
              </a:rPr>
              <a:t>Article continued</a:t>
            </a:r>
          </a:p>
          <a:p>
            <a:pPr algn="l"/>
            <a:r>
              <a:rPr lang="en-GB" sz="1400" b="0" i="0" dirty="0">
                <a:solidFill>
                  <a:srgbClr val="121212"/>
                </a:solidFill>
                <a:effectLst/>
                <a:latin typeface="Raleway ExtraBold"/>
              </a:rPr>
              <a:t>Mohammed regularly saw his cousin in the Calais camp. “We are all staying and sleeping together in the same area, he was a sociable person and had a lot of friends,” he said.</a:t>
            </a:r>
          </a:p>
          <a:p>
            <a:pPr algn="l"/>
            <a:r>
              <a:rPr lang="en-GB" sz="1400" b="0" i="0" dirty="0">
                <a:solidFill>
                  <a:srgbClr val="121212"/>
                </a:solidFill>
                <a:effectLst/>
                <a:latin typeface="Raleway ExtraBold"/>
              </a:rPr>
              <a:t>His brother, who remains in Libya, said that </a:t>
            </a:r>
            <a:r>
              <a:rPr lang="en-GB" sz="1400" b="0" i="0" dirty="0" err="1">
                <a:solidFill>
                  <a:srgbClr val="121212"/>
                </a:solidFill>
                <a:effectLst/>
                <a:latin typeface="Raleway ExtraBold"/>
              </a:rPr>
              <a:t>Abdulfatah</a:t>
            </a:r>
            <a:r>
              <a:rPr lang="en-GB" sz="1400" b="0" i="0" dirty="0">
                <a:solidFill>
                  <a:srgbClr val="121212"/>
                </a:solidFill>
                <a:effectLst/>
                <a:latin typeface="Raleway ExtraBold"/>
              </a:rPr>
              <a:t> was ambitious and wanted to have a better life. “He wanted to build his future, so he couldn’t stay in Sudan,” he said.</a:t>
            </a:r>
          </a:p>
          <a:p>
            <a:pPr algn="l"/>
            <a:r>
              <a:rPr lang="en-GB" sz="1400" b="0" i="0" dirty="0">
                <a:solidFill>
                  <a:srgbClr val="121212"/>
                </a:solidFill>
                <a:effectLst/>
                <a:latin typeface="Raleway ExtraBold"/>
              </a:rPr>
              <a:t>After </a:t>
            </a:r>
            <a:r>
              <a:rPr lang="en-GB" sz="1400" b="0" i="0" dirty="0" err="1">
                <a:solidFill>
                  <a:srgbClr val="121212"/>
                </a:solidFill>
                <a:effectLst/>
                <a:latin typeface="Raleway ExtraBold"/>
              </a:rPr>
              <a:t>Abdulfatah</a:t>
            </a:r>
            <a:r>
              <a:rPr lang="en-GB" sz="1400" b="0" i="0" dirty="0">
                <a:solidFill>
                  <a:srgbClr val="121212"/>
                </a:solidFill>
                <a:effectLst/>
                <a:latin typeface="Raleway ExtraBold"/>
              </a:rPr>
              <a:t> had his request for asylum in France turned down he decided to cross the Channel to the UK. He acquired a dinghy, similar to a pool inflatable in size and quality, and two shovels for oars. He and a friend failed in their attempt, and were thrown into the water. The friend survived and was taken to hospital but </a:t>
            </a:r>
            <a:r>
              <a:rPr lang="en-GB" sz="1400" b="0" i="0" dirty="0" err="1">
                <a:solidFill>
                  <a:srgbClr val="121212"/>
                </a:solidFill>
                <a:effectLst/>
                <a:latin typeface="Raleway ExtraBold"/>
              </a:rPr>
              <a:t>Abdulfatah</a:t>
            </a:r>
            <a:r>
              <a:rPr lang="en-GB" sz="1400" b="0" i="0" dirty="0">
                <a:solidFill>
                  <a:srgbClr val="121212"/>
                </a:solidFill>
                <a:effectLst/>
                <a:latin typeface="Raleway ExtraBold"/>
              </a:rPr>
              <a:t>, who could not swim, drowned.</a:t>
            </a:r>
          </a:p>
          <a:p>
            <a:pPr algn="l"/>
            <a:endParaRPr lang="en-GB" sz="1400" b="0" i="0" dirty="0">
              <a:solidFill>
                <a:srgbClr val="121212"/>
              </a:solidFill>
              <a:effectLst/>
              <a:latin typeface="Raleway ExtraBold"/>
            </a:endParaRPr>
          </a:p>
          <a:p>
            <a:r>
              <a:rPr lang="en-GB" sz="1400" b="0" i="0" dirty="0">
                <a:solidFill>
                  <a:srgbClr val="121212"/>
                </a:solidFill>
                <a:effectLst/>
                <a:latin typeface="Raleway ExtraBold"/>
              </a:rPr>
              <a:t>Thousands of Sudanese nationals have applied for asylum in the UK in the last five years, with as many as 2,900 in 2015 </a:t>
            </a:r>
            <a:r>
              <a:rPr lang="en-GB" sz="1400" b="0" i="0" dirty="0" err="1">
                <a:solidFill>
                  <a:srgbClr val="121212"/>
                </a:solidFill>
                <a:effectLst/>
                <a:latin typeface="Raleway ExtraBold"/>
              </a:rPr>
              <a:t>alone.The</a:t>
            </a:r>
            <a:r>
              <a:rPr lang="en-GB" sz="1400" b="0" i="0" dirty="0">
                <a:solidFill>
                  <a:srgbClr val="121212"/>
                </a:solidFill>
                <a:effectLst/>
                <a:latin typeface="Raleway ExtraBold"/>
              </a:rPr>
              <a:t> conflict in Darfur, western Sudan, erupted in 2003 when the government armed Arab militias to suppress an insurgency by non-Arab rebel groups complaining about political and economic marginalisation.</a:t>
            </a:r>
          </a:p>
          <a:p>
            <a:pPr algn="l"/>
            <a:endParaRPr lang="en-GB" b="0" i="0" dirty="0">
              <a:solidFill>
                <a:srgbClr val="121212"/>
              </a:solidFill>
              <a:effectLst/>
              <a:latin typeface="Guardian Text Egyptian Web"/>
            </a:endParaRPr>
          </a:p>
        </p:txBody>
      </p:sp>
      <p:sp>
        <p:nvSpPr>
          <p:cNvPr id="16" name="TextBox 15">
            <a:extLst>
              <a:ext uri="{FF2B5EF4-FFF2-40B4-BE49-F238E27FC236}">
                <a16:creationId xmlns:a16="http://schemas.microsoft.com/office/drawing/2014/main" id="{3F4EFFC3-A206-4230-8473-FC35BB009E01}"/>
              </a:ext>
            </a:extLst>
          </p:cNvPr>
          <p:cNvSpPr txBox="1"/>
          <p:nvPr/>
        </p:nvSpPr>
        <p:spPr>
          <a:xfrm>
            <a:off x="6553596" y="1556564"/>
            <a:ext cx="5031874" cy="4401205"/>
          </a:xfrm>
          <a:prstGeom prst="rect">
            <a:avLst/>
          </a:prstGeom>
          <a:noFill/>
        </p:spPr>
        <p:txBody>
          <a:bodyPr wrap="square">
            <a:spAutoFit/>
          </a:bodyPr>
          <a:lstStyle/>
          <a:p>
            <a:pPr algn="l"/>
            <a:r>
              <a:rPr lang="en-GB" sz="1400" b="0" i="0" dirty="0">
                <a:solidFill>
                  <a:srgbClr val="121212"/>
                </a:solidFill>
                <a:effectLst/>
                <a:latin typeface="Raleway ExtraBold"/>
              </a:rPr>
              <a:t>The government responded by carrying out genocide of the region’s non-Arab population, causing the deaths of hundreds of thousands of civilians.</a:t>
            </a:r>
          </a:p>
          <a:p>
            <a:pPr algn="l"/>
            <a:r>
              <a:rPr lang="en-GB" sz="1400" b="0" i="0" dirty="0">
                <a:solidFill>
                  <a:srgbClr val="121212"/>
                </a:solidFill>
                <a:effectLst/>
                <a:latin typeface="Raleway ExtraBold"/>
              </a:rPr>
              <a:t>The country’s former president, Omar al-Bashir, was indicted by the international </a:t>
            </a:r>
            <a:r>
              <a:rPr lang="en-GB" sz="1400" b="0" i="0" u="none" strike="noStrike" dirty="0">
                <a:solidFill>
                  <a:srgbClr val="AB0613"/>
                </a:solidFill>
                <a:effectLst/>
                <a:latin typeface="Raleway ExtraBold"/>
                <a:hlinkClick r:id="rId4"/>
              </a:rPr>
              <a:t>criminal court for genocide</a:t>
            </a:r>
            <a:r>
              <a:rPr lang="en-GB" sz="1400" b="0" i="0" dirty="0">
                <a:solidFill>
                  <a:srgbClr val="121212"/>
                </a:solidFill>
                <a:effectLst/>
                <a:latin typeface="Raleway ExtraBold"/>
              </a:rPr>
              <a:t>, war crimes, and crimes against </a:t>
            </a:r>
            <a:r>
              <a:rPr lang="en-GB" sz="1400" b="0" i="0" dirty="0" err="1">
                <a:solidFill>
                  <a:srgbClr val="121212"/>
                </a:solidFill>
                <a:effectLst/>
                <a:latin typeface="Raleway ExtraBold"/>
              </a:rPr>
              <a:t>humanity.There</a:t>
            </a:r>
            <a:r>
              <a:rPr lang="en-GB" sz="1400" b="0" i="0" dirty="0">
                <a:solidFill>
                  <a:srgbClr val="121212"/>
                </a:solidFill>
                <a:effectLst/>
                <a:latin typeface="Raleway ExtraBold"/>
              </a:rPr>
              <a:t> has been a deepening economic crisis in recent years, and humanitarian groups say excessive use of force and unlawful killings by Sudanese security forces against peaceful protesters continue.</a:t>
            </a:r>
          </a:p>
          <a:p>
            <a:pPr algn="l"/>
            <a:r>
              <a:rPr lang="en-GB" sz="1400" b="0" i="0" dirty="0">
                <a:solidFill>
                  <a:srgbClr val="121212"/>
                </a:solidFill>
                <a:effectLst/>
                <a:latin typeface="Raleway ExtraBold"/>
              </a:rPr>
              <a:t>Bashir was removed as president in April 2019 and a civilian-led transitional government is now in place. Sudan is in a period of transition towards elections in 2022.</a:t>
            </a:r>
          </a:p>
          <a:p>
            <a:pPr algn="l"/>
            <a:r>
              <a:rPr lang="en-GB" sz="1400" b="0" i="0" dirty="0">
                <a:solidFill>
                  <a:srgbClr val="121212"/>
                </a:solidFill>
                <a:effectLst/>
                <a:latin typeface="Raleway ExtraBold"/>
              </a:rPr>
              <a:t>The security situation in Darfur, however, remains volatile and unstable. Banditry and lawlessness are widespread, and there are frequent violent attacks against civilians by militias, which have led to the killing of many and displacement of thousands. Another Sudanese asylum seeker is understood to have died in the Mediterranean on Thursday.</a:t>
            </a:r>
          </a:p>
        </p:txBody>
      </p:sp>
      <p:sp>
        <p:nvSpPr>
          <p:cNvPr id="5" name="Rectangle 4">
            <a:extLst>
              <a:ext uri="{FF2B5EF4-FFF2-40B4-BE49-F238E27FC236}">
                <a16:creationId xmlns:a16="http://schemas.microsoft.com/office/drawing/2014/main" id="{768D1626-87D0-40AA-B828-A1DB94E06F5D}"/>
              </a:ext>
            </a:extLst>
          </p:cNvPr>
          <p:cNvSpPr/>
          <p:nvPr/>
        </p:nvSpPr>
        <p:spPr>
          <a:xfrm>
            <a:off x="180152" y="1008967"/>
            <a:ext cx="3918858" cy="269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Resource 1 </a:t>
            </a:r>
          </a:p>
        </p:txBody>
      </p:sp>
    </p:spTree>
    <p:extLst>
      <p:ext uri="{BB962C8B-B14F-4D97-AF65-F5344CB8AC3E}">
        <p14:creationId xmlns:p14="http://schemas.microsoft.com/office/powerpoint/2010/main" val="3501153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16"/>
          <p:cNvPicPr preferRelativeResize="0"/>
          <p:nvPr/>
        </p:nvPicPr>
        <p:blipFill rotWithShape="1">
          <a:blip r:embed="rId3">
            <a:alphaModFix/>
          </a:blip>
          <a:srcRect/>
          <a:stretch/>
        </p:blipFill>
        <p:spPr>
          <a:xfrm>
            <a:off x="9069533" y="292953"/>
            <a:ext cx="1463103" cy="474154"/>
          </a:xfrm>
          <a:prstGeom prst="rect">
            <a:avLst/>
          </a:prstGeom>
          <a:noFill/>
          <a:ln>
            <a:noFill/>
          </a:ln>
        </p:spPr>
      </p:pic>
      <p:sp>
        <p:nvSpPr>
          <p:cNvPr id="119" name="Google Shape;119;p16"/>
          <p:cNvSpPr txBox="1"/>
          <p:nvPr/>
        </p:nvSpPr>
        <p:spPr>
          <a:xfrm>
            <a:off x="7886749" y="3052214"/>
            <a:ext cx="2553898" cy="3294703"/>
          </a:xfrm>
          <a:prstGeom prst="rect">
            <a:avLst/>
          </a:prstGeom>
          <a:noFill/>
          <a:ln>
            <a:noFill/>
          </a:ln>
        </p:spPr>
        <p:txBody>
          <a:bodyPr spcFirstLastPara="1" wrap="square" lIns="82939" tIns="82939" rIns="82939" bIns="82939" anchor="t" anchorCtr="0">
            <a:noAutofit/>
          </a:bodyPr>
          <a:lstStyle/>
          <a:p>
            <a:pPr algn="r"/>
            <a:endParaRPr sz="1633"/>
          </a:p>
        </p:txBody>
      </p:sp>
      <p:sp>
        <p:nvSpPr>
          <p:cNvPr id="124" name="Google Shape;124;p16"/>
          <p:cNvSpPr txBox="1"/>
          <p:nvPr/>
        </p:nvSpPr>
        <p:spPr>
          <a:xfrm>
            <a:off x="219953" y="184152"/>
            <a:ext cx="8622206" cy="582955"/>
          </a:xfrm>
          <a:prstGeom prst="rect">
            <a:avLst/>
          </a:prstGeom>
          <a:noFill/>
          <a:ln>
            <a:noFill/>
          </a:ln>
        </p:spPr>
        <p:txBody>
          <a:bodyPr spcFirstLastPara="1" wrap="square" lIns="82939" tIns="82939" rIns="82939" bIns="82939" anchor="t" anchorCtr="0">
            <a:noAutofit/>
          </a:bodyPr>
          <a:lstStyle/>
          <a:p>
            <a:pPr>
              <a:buClr>
                <a:srgbClr val="000000"/>
              </a:buClr>
              <a:buSzPts val="1400"/>
            </a:pPr>
            <a:r>
              <a:rPr lang="it" sz="1400" b="1" dirty="0">
                <a:solidFill>
                  <a:srgbClr val="4FA0C1"/>
                </a:solidFill>
                <a:latin typeface="Raleway ExtraBold"/>
                <a:ea typeface="Prompt"/>
                <a:cs typeface="Prompt"/>
                <a:sym typeface="Prompt"/>
              </a:rPr>
              <a:t>// Migration </a:t>
            </a:r>
            <a:r>
              <a:rPr lang="it" sz="1400" b="1" dirty="0">
                <a:solidFill>
                  <a:schemeClr val="accent5"/>
                </a:solidFill>
                <a:latin typeface="Raleway ExtraBold"/>
                <a:ea typeface="Prompt"/>
                <a:cs typeface="Prompt"/>
                <a:sym typeface="Prompt"/>
              </a:rPr>
              <a:t>//</a:t>
            </a:r>
            <a:r>
              <a:rPr lang="it" sz="1400" dirty="0">
                <a:solidFill>
                  <a:schemeClr val="accent5"/>
                </a:solidFill>
                <a:latin typeface="Raleway ExtraBold"/>
                <a:ea typeface="Prompt"/>
                <a:cs typeface="Arial"/>
                <a:sym typeface="Arial"/>
              </a:rPr>
              <a:t>  </a:t>
            </a:r>
            <a:r>
              <a:rPr lang="it" sz="1400" b="1" dirty="0">
                <a:solidFill>
                  <a:schemeClr val="accent5"/>
                </a:solidFill>
                <a:latin typeface="Raleway ExtraBold"/>
                <a:ea typeface="Prompt"/>
                <a:cs typeface="Prompt"/>
                <a:sym typeface="Prompt"/>
              </a:rPr>
              <a:t>Teaching Learning Uni</a:t>
            </a:r>
            <a:r>
              <a:rPr lang="en-GB" sz="1400" b="1" dirty="0">
                <a:solidFill>
                  <a:schemeClr val="accent5"/>
                </a:solidFill>
                <a:latin typeface="Raleway ExtraBold"/>
                <a:ea typeface="Prompt"/>
                <a:cs typeface="Prompt"/>
                <a:sym typeface="Prompt"/>
              </a:rPr>
              <a:t>t   </a:t>
            </a:r>
            <a:r>
              <a:rPr lang="en-GB" sz="1400" b="1" dirty="0">
                <a:solidFill>
                  <a:schemeClr val="tx2"/>
                </a:solidFill>
                <a:latin typeface="Raleway ExtraBold"/>
                <a:ea typeface="Prompt"/>
                <a:cs typeface="Prompt"/>
                <a:sym typeface="Prompt"/>
              </a:rPr>
              <a:t>Responding to  the Global Pandemic</a:t>
            </a:r>
          </a:p>
          <a:p>
            <a:pPr>
              <a:buClr>
                <a:srgbClr val="000000"/>
              </a:buClr>
              <a:buSzPts val="1400"/>
            </a:pPr>
            <a:r>
              <a:rPr lang="en-GB" sz="1400" b="1" dirty="0">
                <a:solidFill>
                  <a:schemeClr val="tx2"/>
                </a:solidFill>
                <a:latin typeface="Raleway ExtraBold"/>
                <a:ea typeface="Prompt"/>
                <a:cs typeface="Prompt"/>
                <a:sym typeface="Prompt"/>
              </a:rPr>
              <a:t>Lesson 5 Supporting Child Migrants </a:t>
            </a:r>
            <a:r>
              <a:rPr lang="en-GB" sz="1400" dirty="0">
                <a:solidFill>
                  <a:schemeClr val="tx2"/>
                </a:solidFill>
                <a:latin typeface="Raleway" panose="020B0604020202020204"/>
              </a:rPr>
              <a:t>’</a:t>
            </a:r>
          </a:p>
        </p:txBody>
      </p:sp>
      <p:sp>
        <p:nvSpPr>
          <p:cNvPr id="18" name="Rectangle 17"/>
          <p:cNvSpPr/>
          <p:nvPr/>
        </p:nvSpPr>
        <p:spPr>
          <a:xfrm>
            <a:off x="2191985" y="2253716"/>
            <a:ext cx="7381652" cy="390362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t"/>
          <a:lstStyle/>
          <a:p>
            <a:endParaRPr lang="en-GB" sz="2540" b="1" dirty="0">
              <a:solidFill>
                <a:srgbClr val="595959"/>
              </a:solidFill>
              <a:latin typeface="Raleway"/>
              <a:cs typeface="Arial" pitchFamily="34" charset="0"/>
            </a:endParaRPr>
          </a:p>
        </p:txBody>
      </p:sp>
      <p:sp>
        <p:nvSpPr>
          <p:cNvPr id="13" name="Google Shape;102;p15"/>
          <p:cNvSpPr/>
          <p:nvPr/>
        </p:nvSpPr>
        <p:spPr>
          <a:xfrm>
            <a:off x="513238" y="1022676"/>
            <a:ext cx="11206065" cy="780590"/>
          </a:xfrm>
          <a:prstGeom prst="rect">
            <a:avLst/>
          </a:prstGeom>
          <a:solidFill>
            <a:schemeClr val="accent4">
              <a:lumMod val="50000"/>
            </a:schemeClr>
          </a:solidFill>
          <a:ln>
            <a:noFill/>
          </a:ln>
        </p:spPr>
        <p:txBody>
          <a:bodyPr spcFirstLastPara="1" wrap="square" lIns="82939" tIns="82939" rIns="82939" bIns="82939" anchor="ctr" anchorCtr="0">
            <a:noAutofit/>
          </a:bodyPr>
          <a:lstStyle/>
          <a:p>
            <a:pPr algn="ctr"/>
            <a:r>
              <a:rPr lang="en-GB" sz="3629" b="1" dirty="0">
                <a:solidFill>
                  <a:schemeClr val="bg1"/>
                </a:solidFill>
                <a:latin typeface="Raleway"/>
              </a:rPr>
              <a:t> Conversations from Calais</a:t>
            </a:r>
          </a:p>
        </p:txBody>
      </p:sp>
      <p:pic>
        <p:nvPicPr>
          <p:cNvPr id="8" name="Picture 7">
            <a:extLst>
              <a:ext uri="{FF2B5EF4-FFF2-40B4-BE49-F238E27FC236}">
                <a16:creationId xmlns:a16="http://schemas.microsoft.com/office/drawing/2014/main" id="{8F153AB5-3DFD-426F-B51F-303AB85F602B}"/>
              </a:ext>
            </a:extLst>
          </p:cNvPr>
          <p:cNvPicPr>
            <a:picLocks noChangeAspect="1"/>
          </p:cNvPicPr>
          <p:nvPr/>
        </p:nvPicPr>
        <p:blipFill>
          <a:blip r:embed="rId4"/>
          <a:stretch>
            <a:fillRect/>
          </a:stretch>
        </p:blipFill>
        <p:spPr>
          <a:xfrm>
            <a:off x="400223" y="2133406"/>
            <a:ext cx="3583526" cy="3583526"/>
          </a:xfrm>
          <a:prstGeom prst="rect">
            <a:avLst/>
          </a:prstGeom>
        </p:spPr>
      </p:pic>
      <p:pic>
        <p:nvPicPr>
          <p:cNvPr id="9" name="Picture 8">
            <a:extLst>
              <a:ext uri="{FF2B5EF4-FFF2-40B4-BE49-F238E27FC236}">
                <a16:creationId xmlns:a16="http://schemas.microsoft.com/office/drawing/2014/main" id="{34C5148B-826F-47F8-9326-D2A4B68C69BA}"/>
              </a:ext>
            </a:extLst>
          </p:cNvPr>
          <p:cNvPicPr>
            <a:picLocks noChangeAspect="1"/>
          </p:cNvPicPr>
          <p:nvPr/>
        </p:nvPicPr>
        <p:blipFill>
          <a:blip r:embed="rId5"/>
          <a:stretch>
            <a:fillRect/>
          </a:stretch>
        </p:blipFill>
        <p:spPr>
          <a:xfrm>
            <a:off x="4305252" y="2168058"/>
            <a:ext cx="3485920" cy="3583526"/>
          </a:xfrm>
          <a:prstGeom prst="rect">
            <a:avLst/>
          </a:prstGeom>
        </p:spPr>
      </p:pic>
      <p:pic>
        <p:nvPicPr>
          <p:cNvPr id="12" name="Picture 11">
            <a:extLst>
              <a:ext uri="{FF2B5EF4-FFF2-40B4-BE49-F238E27FC236}">
                <a16:creationId xmlns:a16="http://schemas.microsoft.com/office/drawing/2014/main" id="{0711B2A3-B0EF-47E3-8AAE-75BC85670C5A}"/>
              </a:ext>
            </a:extLst>
          </p:cNvPr>
          <p:cNvPicPr>
            <a:picLocks noChangeAspect="1"/>
          </p:cNvPicPr>
          <p:nvPr/>
        </p:nvPicPr>
        <p:blipFill>
          <a:blip r:embed="rId6"/>
          <a:stretch>
            <a:fillRect/>
          </a:stretch>
        </p:blipFill>
        <p:spPr>
          <a:xfrm>
            <a:off x="8112676" y="2168058"/>
            <a:ext cx="3583526" cy="3583526"/>
          </a:xfrm>
          <a:prstGeom prst="rect">
            <a:avLst/>
          </a:prstGeom>
        </p:spPr>
      </p:pic>
      <p:sp>
        <p:nvSpPr>
          <p:cNvPr id="19" name="TextBox 18">
            <a:extLst>
              <a:ext uri="{FF2B5EF4-FFF2-40B4-BE49-F238E27FC236}">
                <a16:creationId xmlns:a16="http://schemas.microsoft.com/office/drawing/2014/main" id="{F9AF8CE3-FCE4-4536-B4C2-7CA8A4D06250}"/>
              </a:ext>
            </a:extLst>
          </p:cNvPr>
          <p:cNvSpPr txBox="1"/>
          <p:nvPr/>
        </p:nvSpPr>
        <p:spPr>
          <a:xfrm>
            <a:off x="219953" y="5815987"/>
            <a:ext cx="10917810" cy="923330"/>
          </a:xfrm>
          <a:prstGeom prst="rect">
            <a:avLst/>
          </a:prstGeom>
          <a:noFill/>
        </p:spPr>
        <p:txBody>
          <a:bodyPr wrap="square">
            <a:spAutoFit/>
          </a:bodyPr>
          <a:lstStyle/>
          <a:p>
            <a:pPr algn="l"/>
            <a:r>
              <a:rPr lang="en-GB" b="1" i="0" dirty="0">
                <a:effectLst/>
                <a:latin typeface="Helvetica Neue"/>
              </a:rPr>
              <a:t>Documenting conversations between volunteers and migrants met in Calais.</a:t>
            </a:r>
          </a:p>
          <a:p>
            <a:pPr algn="l"/>
            <a:r>
              <a:rPr lang="en-GB" b="1" i="0" dirty="0">
                <a:effectLst/>
                <a:latin typeface="Helvetica Neue"/>
              </a:rPr>
              <a:t>Sharing them with the world by pasting them on our cities’ walls.</a:t>
            </a:r>
          </a:p>
          <a:p>
            <a:pPr algn="l"/>
            <a:r>
              <a:rPr lang="en-GB" b="1" i="0" dirty="0">
                <a:effectLst/>
                <a:latin typeface="Helvetica Neue"/>
              </a:rPr>
              <a:t>Re-humanising the refugee crisis.</a:t>
            </a:r>
            <a:r>
              <a:rPr lang="en-GB" dirty="0">
                <a:hlinkClick r:id="rId7"/>
              </a:rPr>
              <a:t> https://www.conversationsfromcalais.com/</a:t>
            </a:r>
            <a:endParaRPr lang="en-GB" b="1" i="0" dirty="0">
              <a:effectLst/>
              <a:latin typeface="Helvetica Neue"/>
            </a:endParaRPr>
          </a:p>
        </p:txBody>
      </p:sp>
    </p:spTree>
    <p:extLst>
      <p:ext uri="{BB962C8B-B14F-4D97-AF65-F5344CB8AC3E}">
        <p14:creationId xmlns:p14="http://schemas.microsoft.com/office/powerpoint/2010/main" val="1334897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9069533" y="292953"/>
            <a:ext cx="1463103" cy="474154"/>
          </a:xfrm>
          <a:prstGeom prst="rect">
            <a:avLst/>
          </a:prstGeom>
          <a:noFill/>
          <a:ln>
            <a:noFill/>
          </a:ln>
        </p:spPr>
      </p:pic>
      <p:sp>
        <p:nvSpPr>
          <p:cNvPr id="55" name="Google Shape;55;p13"/>
          <p:cNvSpPr/>
          <p:nvPr/>
        </p:nvSpPr>
        <p:spPr>
          <a:xfrm rot="10800000" flipH="1">
            <a:off x="1635313" y="922219"/>
            <a:ext cx="8904353" cy="46538"/>
          </a:xfrm>
          <a:prstGeom prst="rect">
            <a:avLst/>
          </a:prstGeom>
          <a:solidFill>
            <a:srgbClr val="A98278"/>
          </a:solidFill>
          <a:ln>
            <a:noFill/>
          </a:ln>
        </p:spPr>
        <p:txBody>
          <a:bodyPr spcFirstLastPara="1" wrap="square" lIns="82939" tIns="82939" rIns="82939" bIns="82939" anchor="ctr" anchorCtr="0">
            <a:noAutofit/>
          </a:bodyPr>
          <a:lstStyle/>
          <a:p>
            <a:endParaRPr sz="1633">
              <a:solidFill>
                <a:srgbClr val="A98278"/>
              </a:solidFill>
            </a:endParaRPr>
          </a:p>
        </p:txBody>
      </p:sp>
      <p:sp>
        <p:nvSpPr>
          <p:cNvPr id="56" name="Google Shape;56;p13"/>
          <p:cNvSpPr/>
          <p:nvPr/>
        </p:nvSpPr>
        <p:spPr>
          <a:xfrm rot="10800000" flipH="1">
            <a:off x="1635313" y="6452400"/>
            <a:ext cx="8904353" cy="46538"/>
          </a:xfrm>
          <a:prstGeom prst="rect">
            <a:avLst/>
          </a:prstGeom>
          <a:solidFill>
            <a:srgbClr val="A98278"/>
          </a:solidFill>
          <a:ln>
            <a:noFill/>
          </a:ln>
        </p:spPr>
        <p:txBody>
          <a:bodyPr spcFirstLastPara="1" wrap="square" lIns="82939" tIns="82939" rIns="82939" bIns="82939" anchor="ctr" anchorCtr="0">
            <a:noAutofit/>
          </a:bodyPr>
          <a:lstStyle/>
          <a:p>
            <a:endParaRPr sz="1633">
              <a:solidFill>
                <a:srgbClr val="A98278"/>
              </a:solidFill>
            </a:endParaRPr>
          </a:p>
        </p:txBody>
      </p:sp>
      <p:sp>
        <p:nvSpPr>
          <p:cNvPr id="59" name="Google Shape;59;p13"/>
          <p:cNvSpPr txBox="1"/>
          <p:nvPr/>
        </p:nvSpPr>
        <p:spPr>
          <a:xfrm>
            <a:off x="149968" y="162084"/>
            <a:ext cx="3944064" cy="582955"/>
          </a:xfrm>
          <a:prstGeom prst="rect">
            <a:avLst/>
          </a:prstGeom>
          <a:noFill/>
          <a:ln>
            <a:noFill/>
          </a:ln>
        </p:spPr>
        <p:txBody>
          <a:bodyPr spcFirstLastPara="1" wrap="square" lIns="82939" tIns="82939" rIns="82939" bIns="82939" anchor="t" anchorCtr="0">
            <a:noAutofit/>
          </a:bodyPr>
          <a:lstStyle/>
          <a:p>
            <a:pPr>
              <a:buClr>
                <a:schemeClr val="dk1"/>
              </a:buClr>
              <a:buSzPts val="1400"/>
            </a:pPr>
            <a:r>
              <a:rPr lang="it" sz="1633" b="1" dirty="0">
                <a:solidFill>
                  <a:srgbClr val="A98278"/>
                </a:solidFill>
                <a:latin typeface="Prompt"/>
                <a:ea typeface="Prompt"/>
                <a:cs typeface="Prompt"/>
                <a:sym typeface="Prompt"/>
              </a:rPr>
              <a:t>// MIGRATION //</a:t>
            </a:r>
            <a:endParaRPr sz="1633" dirty="0">
              <a:solidFill>
                <a:srgbClr val="A98278"/>
              </a:solidFill>
            </a:endParaRPr>
          </a:p>
          <a:p>
            <a:pPr>
              <a:buClr>
                <a:schemeClr val="dk1"/>
              </a:buClr>
              <a:buSzPts val="1100"/>
            </a:pPr>
            <a:r>
              <a:rPr lang="it" sz="1633" b="1" dirty="0">
                <a:solidFill>
                  <a:srgbClr val="A98278"/>
                </a:solidFill>
                <a:latin typeface="Prompt"/>
                <a:ea typeface="Prompt"/>
                <a:cs typeface="Prompt"/>
                <a:sym typeface="Prompt"/>
              </a:rPr>
              <a:t>Teaching Learning Unit</a:t>
            </a:r>
            <a:endParaRPr sz="1633" b="1" dirty="0">
              <a:solidFill>
                <a:srgbClr val="A98278"/>
              </a:solidFill>
              <a:latin typeface="Prompt"/>
              <a:ea typeface="Prompt"/>
              <a:cs typeface="Prompt"/>
              <a:sym typeface="Prompt"/>
            </a:endParaRPr>
          </a:p>
        </p:txBody>
      </p:sp>
      <p:sp>
        <p:nvSpPr>
          <p:cNvPr id="3" name="Rectangle 2">
            <a:extLst>
              <a:ext uri="{FF2B5EF4-FFF2-40B4-BE49-F238E27FC236}">
                <a16:creationId xmlns:a16="http://schemas.microsoft.com/office/drawing/2014/main" id="{BBABC3D2-6BD9-4AF0-84DF-F07A00668E14}"/>
              </a:ext>
            </a:extLst>
          </p:cNvPr>
          <p:cNvSpPr/>
          <p:nvPr/>
        </p:nvSpPr>
        <p:spPr>
          <a:xfrm>
            <a:off x="2418792" y="166710"/>
            <a:ext cx="6097555" cy="611866"/>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Lone Child Refugees Exploring journeys in a post </a:t>
            </a:r>
            <a:r>
              <a:rPr lang="en-GB" dirty="0" err="1"/>
              <a:t>Covid</a:t>
            </a:r>
            <a:r>
              <a:rPr lang="en-GB" dirty="0"/>
              <a:t> world </a:t>
            </a:r>
          </a:p>
        </p:txBody>
      </p:sp>
      <p:sp>
        <p:nvSpPr>
          <p:cNvPr id="13" name="TextBox 12">
            <a:extLst>
              <a:ext uri="{FF2B5EF4-FFF2-40B4-BE49-F238E27FC236}">
                <a16:creationId xmlns:a16="http://schemas.microsoft.com/office/drawing/2014/main" id="{E3928159-A918-444F-9C7C-8DCB34248BE4}"/>
              </a:ext>
            </a:extLst>
          </p:cNvPr>
          <p:cNvSpPr txBox="1"/>
          <p:nvPr/>
        </p:nvSpPr>
        <p:spPr>
          <a:xfrm>
            <a:off x="403209" y="1075101"/>
            <a:ext cx="4793772" cy="3139321"/>
          </a:xfrm>
          <a:prstGeom prst="rect">
            <a:avLst/>
          </a:prstGeom>
          <a:noFill/>
        </p:spPr>
        <p:txBody>
          <a:bodyPr wrap="square">
            <a:spAutoFit/>
          </a:bodyPr>
          <a:lstStyle/>
          <a:p>
            <a:pPr algn="l" fontAlgn="base"/>
            <a:r>
              <a:rPr lang="en-GB" b="0" i="0" dirty="0">
                <a:solidFill>
                  <a:srgbClr val="333333"/>
                </a:solidFill>
                <a:effectLst/>
                <a:latin typeface="Raleway"/>
              </a:rPr>
              <a:t>Lone child refugees arriving in the UK are cut off not only from the culture, language, homeland and familiar circumstances in which they grew up but also from the love and concern of the people who have cared for them most. Their parents may have died, been detained or otherwise unable to leave. Many separated children will have suffered the trauma of war, civil unrest, bereavement, hunger and persecution, and the stresses of long and hazardous journeys.</a:t>
            </a:r>
          </a:p>
        </p:txBody>
      </p:sp>
      <p:sp>
        <p:nvSpPr>
          <p:cNvPr id="15" name="TextBox 14">
            <a:extLst>
              <a:ext uri="{FF2B5EF4-FFF2-40B4-BE49-F238E27FC236}">
                <a16:creationId xmlns:a16="http://schemas.microsoft.com/office/drawing/2014/main" id="{4E068E94-730B-4065-A606-52FA3DF4B49D}"/>
              </a:ext>
            </a:extLst>
          </p:cNvPr>
          <p:cNvSpPr txBox="1"/>
          <p:nvPr/>
        </p:nvSpPr>
        <p:spPr>
          <a:xfrm>
            <a:off x="5977803" y="2393408"/>
            <a:ext cx="5499788" cy="1569660"/>
          </a:xfrm>
          <a:prstGeom prst="rect">
            <a:avLst/>
          </a:prstGeom>
          <a:solidFill>
            <a:schemeClr val="accent6">
              <a:lumMod val="40000"/>
              <a:lumOff val="60000"/>
            </a:schemeClr>
          </a:solidFill>
        </p:spPr>
        <p:txBody>
          <a:bodyPr wrap="square">
            <a:spAutoFit/>
          </a:bodyPr>
          <a:lstStyle/>
          <a:p>
            <a:pPr algn="l" fontAlgn="base"/>
            <a:r>
              <a:rPr lang="en-GB" sz="2400" b="0" i="0" dirty="0">
                <a:solidFill>
                  <a:srgbClr val="333333"/>
                </a:solidFill>
                <a:effectLst/>
                <a:latin typeface="Raleway ExtraBold"/>
              </a:rPr>
              <a:t>“I was only 8 years old when I lost my entire family. Only I and my younger brother survived….”</a:t>
            </a:r>
          </a:p>
          <a:p>
            <a:pPr algn="l" fontAlgn="base"/>
            <a:r>
              <a:rPr lang="en-GB" sz="2400" b="1" i="0" dirty="0">
                <a:solidFill>
                  <a:srgbClr val="333333"/>
                </a:solidFill>
                <a:effectLst/>
                <a:latin typeface="Raleway ExtraBold"/>
              </a:rPr>
              <a:t>Kamran </a:t>
            </a:r>
            <a:r>
              <a:rPr lang="en-GB" sz="2400" b="1" i="0" dirty="0" err="1">
                <a:solidFill>
                  <a:srgbClr val="333333"/>
                </a:solidFill>
                <a:effectLst/>
                <a:latin typeface="Raleway ExtraBold"/>
              </a:rPr>
              <a:t>Foladi</a:t>
            </a:r>
            <a:r>
              <a:rPr lang="en-GB" sz="2400" b="1" i="0" dirty="0">
                <a:solidFill>
                  <a:srgbClr val="333333"/>
                </a:solidFill>
                <a:effectLst/>
                <a:latin typeface="Raleway ExtraBold"/>
              </a:rPr>
              <a:t>, from Afghanistan</a:t>
            </a:r>
            <a:endParaRPr lang="en-GB" sz="2400" b="0" i="0" dirty="0">
              <a:solidFill>
                <a:srgbClr val="333333"/>
              </a:solidFill>
              <a:effectLst/>
              <a:latin typeface="Raleway ExtraBold"/>
            </a:endParaRPr>
          </a:p>
        </p:txBody>
      </p:sp>
      <p:sp>
        <p:nvSpPr>
          <p:cNvPr id="17" name="TextBox 16">
            <a:extLst>
              <a:ext uri="{FF2B5EF4-FFF2-40B4-BE49-F238E27FC236}">
                <a16:creationId xmlns:a16="http://schemas.microsoft.com/office/drawing/2014/main" id="{A861DEE8-6B5E-44DA-90EF-946C34B22691}"/>
              </a:ext>
            </a:extLst>
          </p:cNvPr>
          <p:cNvSpPr txBox="1"/>
          <p:nvPr/>
        </p:nvSpPr>
        <p:spPr>
          <a:xfrm>
            <a:off x="714408" y="5067405"/>
            <a:ext cx="5263395" cy="923330"/>
          </a:xfrm>
          <a:prstGeom prst="rect">
            <a:avLst/>
          </a:prstGeom>
          <a:solidFill>
            <a:schemeClr val="accent6">
              <a:lumMod val="20000"/>
              <a:lumOff val="80000"/>
            </a:schemeClr>
          </a:solidFill>
        </p:spPr>
        <p:txBody>
          <a:bodyPr wrap="square">
            <a:spAutoFit/>
          </a:bodyPr>
          <a:lstStyle/>
          <a:p>
            <a:pPr algn="l" fontAlgn="base"/>
            <a:r>
              <a:rPr lang="en-GB" b="0" i="0" dirty="0">
                <a:solidFill>
                  <a:srgbClr val="333333"/>
                </a:solidFill>
                <a:effectLst/>
                <a:latin typeface="Open Sans"/>
              </a:rPr>
              <a:t>“</a:t>
            </a:r>
            <a:r>
              <a:rPr lang="en-GB" b="0" i="0" dirty="0">
                <a:solidFill>
                  <a:srgbClr val="333333"/>
                </a:solidFill>
                <a:effectLst/>
                <a:latin typeface="Raleway ExtraBold"/>
              </a:rPr>
              <a:t>No one puts their children in a boat unless the water is safer than the land.”</a:t>
            </a:r>
          </a:p>
          <a:p>
            <a:r>
              <a:rPr lang="en-GB" b="1" i="0" dirty="0" err="1">
                <a:solidFill>
                  <a:srgbClr val="333333"/>
                </a:solidFill>
                <a:effectLst/>
                <a:latin typeface="Raleway ExtraBold"/>
              </a:rPr>
              <a:t>Warsan</a:t>
            </a:r>
            <a:r>
              <a:rPr lang="en-GB" b="1" i="0" dirty="0">
                <a:solidFill>
                  <a:srgbClr val="333333"/>
                </a:solidFill>
                <a:effectLst/>
                <a:latin typeface="Raleway ExtraBold"/>
              </a:rPr>
              <a:t> Shire</a:t>
            </a:r>
            <a:endParaRPr lang="en-GB" dirty="0">
              <a:latin typeface="Raleway ExtraBold"/>
            </a:endParaRPr>
          </a:p>
        </p:txBody>
      </p:sp>
      <p:sp>
        <p:nvSpPr>
          <p:cNvPr id="19" name="TextBox 18">
            <a:extLst>
              <a:ext uri="{FF2B5EF4-FFF2-40B4-BE49-F238E27FC236}">
                <a16:creationId xmlns:a16="http://schemas.microsoft.com/office/drawing/2014/main" id="{54D4DCDA-A00C-44E9-8D9B-93060BA5C02D}"/>
              </a:ext>
            </a:extLst>
          </p:cNvPr>
          <p:cNvSpPr txBox="1"/>
          <p:nvPr/>
        </p:nvSpPr>
        <p:spPr>
          <a:xfrm>
            <a:off x="5803642" y="1145447"/>
            <a:ext cx="6074228" cy="830997"/>
          </a:xfrm>
          <a:prstGeom prst="rect">
            <a:avLst/>
          </a:prstGeom>
          <a:solidFill>
            <a:schemeClr val="accent6">
              <a:lumMod val="75000"/>
            </a:schemeClr>
          </a:solidFill>
        </p:spPr>
        <p:txBody>
          <a:bodyPr wrap="square">
            <a:spAutoFit/>
          </a:bodyPr>
          <a:lstStyle/>
          <a:p>
            <a:pPr algn="l" fontAlgn="base"/>
            <a:r>
              <a:rPr lang="en-GB" sz="2400" b="0" i="0" dirty="0">
                <a:solidFill>
                  <a:srgbClr val="333333"/>
                </a:solidFill>
                <a:effectLst/>
                <a:latin typeface="Raleway ExtraBold"/>
              </a:rPr>
              <a:t>A refugee is someone who survived and who can create the </a:t>
            </a:r>
            <a:r>
              <a:rPr lang="en-GB" sz="2400" b="0" i="0" dirty="0" err="1">
                <a:solidFill>
                  <a:srgbClr val="333333"/>
                </a:solidFill>
                <a:effectLst/>
                <a:latin typeface="Raleway ExtraBold"/>
              </a:rPr>
              <a:t>future.</a:t>
            </a:r>
            <a:r>
              <a:rPr lang="en-GB" sz="2400" b="1" i="0" dirty="0" err="1">
                <a:solidFill>
                  <a:srgbClr val="333333"/>
                </a:solidFill>
                <a:effectLst/>
                <a:latin typeface="Raleway ExtraBold"/>
              </a:rPr>
              <a:t>Amela</a:t>
            </a:r>
            <a:r>
              <a:rPr lang="en-GB" sz="2400" b="1" i="0" dirty="0">
                <a:solidFill>
                  <a:srgbClr val="333333"/>
                </a:solidFill>
                <a:effectLst/>
                <a:latin typeface="Raleway ExtraBold"/>
              </a:rPr>
              <a:t> </a:t>
            </a:r>
            <a:r>
              <a:rPr lang="en-GB" sz="2400" b="1" i="0" dirty="0" err="1">
                <a:solidFill>
                  <a:srgbClr val="333333"/>
                </a:solidFill>
                <a:effectLst/>
                <a:latin typeface="Raleway ExtraBold"/>
              </a:rPr>
              <a:t>Koluder</a:t>
            </a:r>
            <a:endParaRPr lang="en-GB" sz="2400" dirty="0">
              <a:latin typeface="Raleway ExtraBold"/>
            </a:endParaRPr>
          </a:p>
        </p:txBody>
      </p:sp>
      <p:pic>
        <p:nvPicPr>
          <p:cNvPr id="8" name="Picture 7">
            <a:extLst>
              <a:ext uri="{FF2B5EF4-FFF2-40B4-BE49-F238E27FC236}">
                <a16:creationId xmlns:a16="http://schemas.microsoft.com/office/drawing/2014/main" id="{6BBDBD31-3923-45A3-84C3-A1C45A7361FD}"/>
              </a:ext>
            </a:extLst>
          </p:cNvPr>
          <p:cNvPicPr>
            <a:picLocks noChangeAspect="1"/>
          </p:cNvPicPr>
          <p:nvPr/>
        </p:nvPicPr>
        <p:blipFill>
          <a:blip r:embed="rId4"/>
          <a:stretch>
            <a:fillRect/>
          </a:stretch>
        </p:blipFill>
        <p:spPr>
          <a:xfrm>
            <a:off x="8245759" y="4294214"/>
            <a:ext cx="2857500" cy="1781175"/>
          </a:xfrm>
          <a:prstGeom prst="rect">
            <a:avLst/>
          </a:prstGeom>
        </p:spPr>
      </p:pic>
    </p:spTree>
    <p:extLst>
      <p:ext uri="{BB962C8B-B14F-4D97-AF65-F5344CB8AC3E}">
        <p14:creationId xmlns:p14="http://schemas.microsoft.com/office/powerpoint/2010/main" val="258330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9069533" y="292953"/>
            <a:ext cx="1463103" cy="474154"/>
          </a:xfrm>
          <a:prstGeom prst="rect">
            <a:avLst/>
          </a:prstGeom>
          <a:noFill/>
          <a:ln>
            <a:noFill/>
          </a:ln>
        </p:spPr>
      </p:pic>
      <p:sp>
        <p:nvSpPr>
          <p:cNvPr id="55" name="Google Shape;55;p13"/>
          <p:cNvSpPr/>
          <p:nvPr/>
        </p:nvSpPr>
        <p:spPr>
          <a:xfrm rot="10800000" flipH="1">
            <a:off x="1635313" y="922219"/>
            <a:ext cx="8904353" cy="46538"/>
          </a:xfrm>
          <a:prstGeom prst="rect">
            <a:avLst/>
          </a:prstGeom>
          <a:solidFill>
            <a:srgbClr val="A98278"/>
          </a:solidFill>
          <a:ln>
            <a:noFill/>
          </a:ln>
        </p:spPr>
        <p:txBody>
          <a:bodyPr spcFirstLastPara="1" wrap="square" lIns="82939" tIns="82939" rIns="82939" bIns="82939" anchor="ctr" anchorCtr="0">
            <a:noAutofit/>
          </a:bodyPr>
          <a:lstStyle/>
          <a:p>
            <a:endParaRPr sz="1633">
              <a:solidFill>
                <a:srgbClr val="A98278"/>
              </a:solidFill>
            </a:endParaRPr>
          </a:p>
        </p:txBody>
      </p:sp>
      <p:sp>
        <p:nvSpPr>
          <p:cNvPr id="56" name="Google Shape;56;p13"/>
          <p:cNvSpPr/>
          <p:nvPr/>
        </p:nvSpPr>
        <p:spPr>
          <a:xfrm rot="10800000" flipH="1">
            <a:off x="1635313" y="6452400"/>
            <a:ext cx="8904353" cy="46538"/>
          </a:xfrm>
          <a:prstGeom prst="rect">
            <a:avLst/>
          </a:prstGeom>
          <a:solidFill>
            <a:srgbClr val="A98278"/>
          </a:solidFill>
          <a:ln>
            <a:noFill/>
          </a:ln>
        </p:spPr>
        <p:txBody>
          <a:bodyPr spcFirstLastPara="1" wrap="square" lIns="82939" tIns="82939" rIns="82939" bIns="82939" anchor="ctr" anchorCtr="0">
            <a:noAutofit/>
          </a:bodyPr>
          <a:lstStyle/>
          <a:p>
            <a:endParaRPr sz="1633">
              <a:solidFill>
                <a:srgbClr val="A98278"/>
              </a:solidFill>
            </a:endParaRPr>
          </a:p>
        </p:txBody>
      </p:sp>
      <p:sp>
        <p:nvSpPr>
          <p:cNvPr id="59" name="Google Shape;59;p13"/>
          <p:cNvSpPr txBox="1"/>
          <p:nvPr/>
        </p:nvSpPr>
        <p:spPr>
          <a:xfrm>
            <a:off x="438465" y="161683"/>
            <a:ext cx="3944064" cy="582955"/>
          </a:xfrm>
          <a:prstGeom prst="rect">
            <a:avLst/>
          </a:prstGeom>
          <a:noFill/>
          <a:ln>
            <a:noFill/>
          </a:ln>
        </p:spPr>
        <p:txBody>
          <a:bodyPr spcFirstLastPara="1" wrap="square" lIns="82939" tIns="82939" rIns="82939" bIns="82939" anchor="t" anchorCtr="0">
            <a:noAutofit/>
          </a:bodyPr>
          <a:lstStyle/>
          <a:p>
            <a:pPr>
              <a:buClr>
                <a:schemeClr val="dk1"/>
              </a:buClr>
              <a:buSzPts val="1400"/>
            </a:pPr>
            <a:r>
              <a:rPr lang="it" sz="1633" b="1" dirty="0">
                <a:solidFill>
                  <a:srgbClr val="A98278"/>
                </a:solidFill>
                <a:latin typeface="Prompt"/>
                <a:ea typeface="Prompt"/>
                <a:cs typeface="Prompt"/>
                <a:sym typeface="Prompt"/>
              </a:rPr>
              <a:t>// MIGRATION //</a:t>
            </a:r>
            <a:endParaRPr sz="1633" dirty="0">
              <a:solidFill>
                <a:srgbClr val="A98278"/>
              </a:solidFill>
            </a:endParaRPr>
          </a:p>
          <a:p>
            <a:pPr>
              <a:buClr>
                <a:schemeClr val="dk1"/>
              </a:buClr>
              <a:buSzPts val="1100"/>
            </a:pPr>
            <a:r>
              <a:rPr lang="it" sz="1633" b="1" dirty="0">
                <a:solidFill>
                  <a:srgbClr val="A98278"/>
                </a:solidFill>
                <a:latin typeface="Prompt"/>
                <a:ea typeface="Prompt"/>
                <a:cs typeface="Prompt"/>
                <a:sym typeface="Prompt"/>
              </a:rPr>
              <a:t>Teaching Learning Unit</a:t>
            </a:r>
            <a:endParaRPr sz="1633" b="1" dirty="0">
              <a:solidFill>
                <a:srgbClr val="A98278"/>
              </a:solidFill>
              <a:latin typeface="Prompt"/>
              <a:ea typeface="Prompt"/>
              <a:cs typeface="Prompt"/>
              <a:sym typeface="Prompt"/>
            </a:endParaRPr>
          </a:p>
        </p:txBody>
      </p:sp>
      <p:pic>
        <p:nvPicPr>
          <p:cNvPr id="60" name="Google Shape;60;p13"/>
          <p:cNvPicPr preferRelativeResize="0"/>
          <p:nvPr/>
        </p:nvPicPr>
        <p:blipFill>
          <a:blip r:embed="rId4">
            <a:alphaModFix/>
          </a:blip>
          <a:stretch>
            <a:fillRect/>
          </a:stretch>
        </p:blipFill>
        <p:spPr>
          <a:xfrm>
            <a:off x="9665619" y="6093971"/>
            <a:ext cx="867010" cy="303453"/>
          </a:xfrm>
          <a:prstGeom prst="rect">
            <a:avLst/>
          </a:prstGeom>
          <a:noFill/>
          <a:ln>
            <a:noFill/>
          </a:ln>
        </p:spPr>
      </p:pic>
      <p:pic>
        <p:nvPicPr>
          <p:cNvPr id="4" name="Picture 3">
            <a:extLst>
              <a:ext uri="{FF2B5EF4-FFF2-40B4-BE49-F238E27FC236}">
                <a16:creationId xmlns:a16="http://schemas.microsoft.com/office/drawing/2014/main" id="{82C8FD15-5767-4794-A46B-C5575F0D688E}"/>
              </a:ext>
            </a:extLst>
          </p:cNvPr>
          <p:cNvPicPr>
            <a:picLocks noChangeAspect="1"/>
          </p:cNvPicPr>
          <p:nvPr/>
        </p:nvPicPr>
        <p:blipFill>
          <a:blip r:embed="rId5"/>
          <a:stretch>
            <a:fillRect/>
          </a:stretch>
        </p:blipFill>
        <p:spPr>
          <a:xfrm>
            <a:off x="6536533" y="1399845"/>
            <a:ext cx="5335116" cy="3556744"/>
          </a:xfrm>
          <a:prstGeom prst="rect">
            <a:avLst/>
          </a:prstGeom>
        </p:spPr>
      </p:pic>
      <p:pic>
        <p:nvPicPr>
          <p:cNvPr id="5" name="Picture 4">
            <a:extLst>
              <a:ext uri="{FF2B5EF4-FFF2-40B4-BE49-F238E27FC236}">
                <a16:creationId xmlns:a16="http://schemas.microsoft.com/office/drawing/2014/main" id="{B96BCE64-B166-4ECD-AB70-26644850656F}"/>
              </a:ext>
            </a:extLst>
          </p:cNvPr>
          <p:cNvPicPr>
            <a:picLocks noChangeAspect="1"/>
          </p:cNvPicPr>
          <p:nvPr/>
        </p:nvPicPr>
        <p:blipFill>
          <a:blip r:embed="rId6"/>
          <a:stretch>
            <a:fillRect/>
          </a:stretch>
        </p:blipFill>
        <p:spPr>
          <a:xfrm>
            <a:off x="546017" y="1606194"/>
            <a:ext cx="3934915" cy="2618419"/>
          </a:xfrm>
          <a:prstGeom prst="rect">
            <a:avLst/>
          </a:prstGeom>
        </p:spPr>
      </p:pic>
      <p:sp>
        <p:nvSpPr>
          <p:cNvPr id="15" name="TextBox 14">
            <a:extLst>
              <a:ext uri="{FF2B5EF4-FFF2-40B4-BE49-F238E27FC236}">
                <a16:creationId xmlns:a16="http://schemas.microsoft.com/office/drawing/2014/main" id="{988834FB-B886-43B5-B0E3-6B60385046C7}"/>
              </a:ext>
            </a:extLst>
          </p:cNvPr>
          <p:cNvSpPr txBox="1"/>
          <p:nvPr/>
        </p:nvSpPr>
        <p:spPr>
          <a:xfrm>
            <a:off x="77754" y="4345335"/>
            <a:ext cx="6097554" cy="584775"/>
          </a:xfrm>
          <a:prstGeom prst="rect">
            <a:avLst/>
          </a:prstGeom>
          <a:noFill/>
        </p:spPr>
        <p:txBody>
          <a:bodyPr wrap="square">
            <a:spAutoFit/>
          </a:bodyPr>
          <a:lstStyle/>
          <a:p>
            <a:r>
              <a:rPr lang="en-GB" sz="1600" b="1" i="0" dirty="0">
                <a:solidFill>
                  <a:srgbClr val="2C2C2C"/>
                </a:solidFill>
                <a:effectLst/>
                <a:latin typeface="Raleway ExtraBold"/>
              </a:rPr>
              <a:t>A Border Force officer holds a child rescued from a boat crossing the Channel</a:t>
            </a:r>
            <a:endParaRPr lang="en-GB" sz="1600" dirty="0">
              <a:latin typeface="Raleway ExtraBold"/>
            </a:endParaRPr>
          </a:p>
        </p:txBody>
      </p:sp>
    </p:spTree>
    <p:extLst>
      <p:ext uri="{BB962C8B-B14F-4D97-AF65-F5344CB8AC3E}">
        <p14:creationId xmlns:p14="http://schemas.microsoft.com/office/powerpoint/2010/main" val="135456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9069533" y="292953"/>
            <a:ext cx="1463103" cy="474154"/>
          </a:xfrm>
          <a:prstGeom prst="rect">
            <a:avLst/>
          </a:prstGeom>
          <a:noFill/>
          <a:ln>
            <a:noFill/>
          </a:ln>
        </p:spPr>
      </p:pic>
      <p:sp>
        <p:nvSpPr>
          <p:cNvPr id="55" name="Google Shape;55;p13"/>
          <p:cNvSpPr/>
          <p:nvPr/>
        </p:nvSpPr>
        <p:spPr>
          <a:xfrm rot="10800000" flipH="1">
            <a:off x="1635313" y="922219"/>
            <a:ext cx="8904353" cy="46538"/>
          </a:xfrm>
          <a:prstGeom prst="rect">
            <a:avLst/>
          </a:prstGeom>
          <a:solidFill>
            <a:srgbClr val="A98278"/>
          </a:solidFill>
          <a:ln>
            <a:noFill/>
          </a:ln>
        </p:spPr>
        <p:txBody>
          <a:bodyPr spcFirstLastPara="1" wrap="square" lIns="82939" tIns="82939" rIns="82939" bIns="82939" anchor="ctr" anchorCtr="0">
            <a:noAutofit/>
          </a:bodyPr>
          <a:lstStyle/>
          <a:p>
            <a:endParaRPr sz="1633">
              <a:solidFill>
                <a:srgbClr val="A98278"/>
              </a:solidFill>
            </a:endParaRPr>
          </a:p>
        </p:txBody>
      </p:sp>
      <p:sp>
        <p:nvSpPr>
          <p:cNvPr id="56" name="Google Shape;56;p13"/>
          <p:cNvSpPr/>
          <p:nvPr/>
        </p:nvSpPr>
        <p:spPr>
          <a:xfrm rot="10800000" flipH="1">
            <a:off x="1635313" y="6452400"/>
            <a:ext cx="8904353" cy="46538"/>
          </a:xfrm>
          <a:prstGeom prst="rect">
            <a:avLst/>
          </a:prstGeom>
          <a:solidFill>
            <a:srgbClr val="A98278"/>
          </a:solidFill>
          <a:ln>
            <a:noFill/>
          </a:ln>
        </p:spPr>
        <p:txBody>
          <a:bodyPr spcFirstLastPara="1" wrap="square" lIns="82939" tIns="82939" rIns="82939" bIns="82939" anchor="ctr" anchorCtr="0">
            <a:noAutofit/>
          </a:bodyPr>
          <a:lstStyle/>
          <a:p>
            <a:endParaRPr sz="1633">
              <a:solidFill>
                <a:srgbClr val="A98278"/>
              </a:solidFill>
            </a:endParaRPr>
          </a:p>
        </p:txBody>
      </p:sp>
      <p:sp>
        <p:nvSpPr>
          <p:cNvPr id="57" name="Google Shape;57;p13"/>
          <p:cNvSpPr txBox="1"/>
          <p:nvPr/>
        </p:nvSpPr>
        <p:spPr>
          <a:xfrm>
            <a:off x="1877280" y="2372983"/>
            <a:ext cx="8662385" cy="1507682"/>
          </a:xfrm>
          <a:prstGeom prst="rect">
            <a:avLst/>
          </a:prstGeom>
          <a:noFill/>
          <a:ln>
            <a:noFill/>
          </a:ln>
        </p:spPr>
        <p:txBody>
          <a:bodyPr spcFirstLastPara="1" wrap="square" lIns="82939" tIns="82939" rIns="82939" bIns="82939" anchor="t" anchorCtr="0">
            <a:noAutofit/>
          </a:bodyPr>
          <a:lstStyle/>
          <a:p>
            <a:r>
              <a:rPr lang="it" sz="2722" i="1" dirty="0">
                <a:solidFill>
                  <a:schemeClr val="dk2"/>
                </a:solidFill>
                <a:latin typeface="Raleway"/>
                <a:ea typeface="Raleway"/>
                <a:cs typeface="Raleway"/>
                <a:sym typeface="Raleway"/>
              </a:rPr>
              <a:t> How will the global pandemic impact on refugees? </a:t>
            </a:r>
          </a:p>
          <a:p>
            <a:endParaRPr sz="2722" i="1" dirty="0">
              <a:solidFill>
                <a:schemeClr val="dk2"/>
              </a:solidFill>
              <a:latin typeface="Raleway"/>
              <a:ea typeface="Raleway"/>
              <a:cs typeface="Raleway"/>
              <a:sym typeface="Raleway"/>
            </a:endParaRPr>
          </a:p>
        </p:txBody>
      </p:sp>
      <p:sp>
        <p:nvSpPr>
          <p:cNvPr id="59" name="Google Shape;59;p13"/>
          <p:cNvSpPr txBox="1"/>
          <p:nvPr/>
        </p:nvSpPr>
        <p:spPr>
          <a:xfrm>
            <a:off x="1576800" y="263945"/>
            <a:ext cx="3944064" cy="582955"/>
          </a:xfrm>
          <a:prstGeom prst="rect">
            <a:avLst/>
          </a:prstGeom>
          <a:noFill/>
          <a:ln>
            <a:noFill/>
          </a:ln>
        </p:spPr>
        <p:txBody>
          <a:bodyPr spcFirstLastPara="1" wrap="square" lIns="82939" tIns="82939" rIns="82939" bIns="82939" anchor="t" anchorCtr="0">
            <a:noAutofit/>
          </a:bodyPr>
          <a:lstStyle/>
          <a:p>
            <a:pPr>
              <a:buClr>
                <a:schemeClr val="dk1"/>
              </a:buClr>
              <a:buSzPts val="1400"/>
            </a:pPr>
            <a:r>
              <a:rPr lang="it" sz="1633" b="1">
                <a:solidFill>
                  <a:srgbClr val="A98278"/>
                </a:solidFill>
                <a:latin typeface="Prompt"/>
                <a:ea typeface="Prompt"/>
                <a:cs typeface="Prompt"/>
                <a:sym typeface="Prompt"/>
              </a:rPr>
              <a:t>// MIGRATION //</a:t>
            </a:r>
            <a:endParaRPr sz="1633">
              <a:solidFill>
                <a:srgbClr val="A98278"/>
              </a:solidFill>
            </a:endParaRPr>
          </a:p>
          <a:p>
            <a:pPr>
              <a:buClr>
                <a:schemeClr val="dk1"/>
              </a:buClr>
              <a:buSzPts val="1100"/>
            </a:pPr>
            <a:r>
              <a:rPr lang="it" sz="1633" b="1">
                <a:solidFill>
                  <a:srgbClr val="A98278"/>
                </a:solidFill>
                <a:latin typeface="Prompt"/>
                <a:ea typeface="Prompt"/>
                <a:cs typeface="Prompt"/>
                <a:sym typeface="Prompt"/>
              </a:rPr>
              <a:t>Teaching Learning Unit</a:t>
            </a:r>
            <a:endParaRPr sz="1633" b="1">
              <a:solidFill>
                <a:srgbClr val="A98278"/>
              </a:solidFill>
              <a:latin typeface="Prompt"/>
              <a:ea typeface="Prompt"/>
              <a:cs typeface="Prompt"/>
              <a:sym typeface="Prompt"/>
            </a:endParaRPr>
          </a:p>
        </p:txBody>
      </p:sp>
      <p:pic>
        <p:nvPicPr>
          <p:cNvPr id="60" name="Google Shape;60;p13"/>
          <p:cNvPicPr preferRelativeResize="0"/>
          <p:nvPr/>
        </p:nvPicPr>
        <p:blipFill>
          <a:blip r:embed="rId4">
            <a:alphaModFix/>
          </a:blip>
          <a:stretch>
            <a:fillRect/>
          </a:stretch>
        </p:blipFill>
        <p:spPr>
          <a:xfrm>
            <a:off x="9665619" y="6093971"/>
            <a:ext cx="867010" cy="303453"/>
          </a:xfrm>
          <a:prstGeom prst="rect">
            <a:avLst/>
          </a:prstGeom>
          <a:noFill/>
          <a:ln>
            <a:noFill/>
          </a:ln>
        </p:spPr>
      </p:pic>
      <p:sp>
        <p:nvSpPr>
          <p:cNvPr id="2" name="Rectangle 1">
            <a:extLst>
              <a:ext uri="{FF2B5EF4-FFF2-40B4-BE49-F238E27FC236}">
                <a16:creationId xmlns:a16="http://schemas.microsoft.com/office/drawing/2014/main" id="{BFECEC3A-C870-4654-ABBF-2120F0AA69D3}"/>
              </a:ext>
            </a:extLst>
          </p:cNvPr>
          <p:cNvSpPr/>
          <p:nvPr/>
        </p:nvSpPr>
        <p:spPr>
          <a:xfrm>
            <a:off x="575388" y="5599366"/>
            <a:ext cx="6096000" cy="646331"/>
          </a:xfrm>
          <a:prstGeom prst="rect">
            <a:avLst/>
          </a:prstGeom>
        </p:spPr>
        <p:txBody>
          <a:bodyPr>
            <a:spAutoFit/>
          </a:bodyPr>
          <a:lstStyle/>
          <a:p>
            <a:r>
              <a:rPr lang="en-GB" dirty="0">
                <a:hlinkClick r:id="rId5"/>
              </a:rPr>
              <a:t>https://www.theguardian.com/uk-news/2020/jun/29/covid-19-worsening-plight-of-uk-migrants-report-finds</a:t>
            </a: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9069533" y="292953"/>
            <a:ext cx="1463103" cy="474154"/>
          </a:xfrm>
          <a:prstGeom prst="rect">
            <a:avLst/>
          </a:prstGeom>
          <a:noFill/>
          <a:ln>
            <a:noFill/>
          </a:ln>
        </p:spPr>
      </p:pic>
      <p:sp>
        <p:nvSpPr>
          <p:cNvPr id="55" name="Google Shape;55;p13"/>
          <p:cNvSpPr/>
          <p:nvPr/>
        </p:nvSpPr>
        <p:spPr>
          <a:xfrm rot="10800000" flipH="1">
            <a:off x="1635313" y="922219"/>
            <a:ext cx="8904353" cy="46538"/>
          </a:xfrm>
          <a:prstGeom prst="rect">
            <a:avLst/>
          </a:prstGeom>
          <a:solidFill>
            <a:srgbClr val="A98278"/>
          </a:solidFill>
          <a:ln>
            <a:noFill/>
          </a:ln>
        </p:spPr>
        <p:txBody>
          <a:bodyPr spcFirstLastPara="1" wrap="square" lIns="82939" tIns="82939" rIns="82939" bIns="82939" anchor="ctr" anchorCtr="0">
            <a:noAutofit/>
          </a:bodyPr>
          <a:lstStyle/>
          <a:p>
            <a:endParaRPr sz="1633">
              <a:solidFill>
                <a:srgbClr val="A98278"/>
              </a:solidFill>
            </a:endParaRPr>
          </a:p>
        </p:txBody>
      </p:sp>
      <p:sp>
        <p:nvSpPr>
          <p:cNvPr id="56" name="Google Shape;56;p13"/>
          <p:cNvSpPr/>
          <p:nvPr/>
        </p:nvSpPr>
        <p:spPr>
          <a:xfrm rot="10800000" flipH="1">
            <a:off x="1635313" y="6452400"/>
            <a:ext cx="8904353" cy="46538"/>
          </a:xfrm>
          <a:prstGeom prst="rect">
            <a:avLst/>
          </a:prstGeom>
          <a:solidFill>
            <a:srgbClr val="A98278"/>
          </a:solidFill>
          <a:ln>
            <a:noFill/>
          </a:ln>
        </p:spPr>
        <p:txBody>
          <a:bodyPr spcFirstLastPara="1" wrap="square" lIns="82939" tIns="82939" rIns="82939" bIns="82939" anchor="ctr" anchorCtr="0">
            <a:noAutofit/>
          </a:bodyPr>
          <a:lstStyle/>
          <a:p>
            <a:endParaRPr sz="1633">
              <a:solidFill>
                <a:srgbClr val="A98278"/>
              </a:solidFill>
            </a:endParaRPr>
          </a:p>
        </p:txBody>
      </p:sp>
      <p:sp>
        <p:nvSpPr>
          <p:cNvPr id="59" name="Google Shape;59;p13"/>
          <p:cNvSpPr txBox="1"/>
          <p:nvPr/>
        </p:nvSpPr>
        <p:spPr>
          <a:xfrm>
            <a:off x="236272" y="151170"/>
            <a:ext cx="3944064" cy="582955"/>
          </a:xfrm>
          <a:prstGeom prst="rect">
            <a:avLst/>
          </a:prstGeom>
          <a:noFill/>
          <a:ln>
            <a:noFill/>
          </a:ln>
        </p:spPr>
        <p:txBody>
          <a:bodyPr spcFirstLastPara="1" wrap="square" lIns="82939" tIns="82939" rIns="82939" bIns="82939" anchor="t" anchorCtr="0">
            <a:noAutofit/>
          </a:bodyPr>
          <a:lstStyle/>
          <a:p>
            <a:pPr>
              <a:buClr>
                <a:schemeClr val="dk1"/>
              </a:buClr>
              <a:buSzPts val="1400"/>
            </a:pPr>
            <a:r>
              <a:rPr lang="it" sz="1633" b="1" dirty="0">
                <a:solidFill>
                  <a:srgbClr val="A98278"/>
                </a:solidFill>
                <a:latin typeface="Prompt"/>
                <a:ea typeface="Prompt"/>
                <a:cs typeface="Prompt"/>
                <a:sym typeface="Prompt"/>
              </a:rPr>
              <a:t>// MIGRATION //</a:t>
            </a:r>
            <a:endParaRPr sz="1633" dirty="0">
              <a:solidFill>
                <a:srgbClr val="A98278"/>
              </a:solidFill>
            </a:endParaRPr>
          </a:p>
          <a:p>
            <a:pPr>
              <a:buClr>
                <a:schemeClr val="dk1"/>
              </a:buClr>
              <a:buSzPts val="1100"/>
            </a:pPr>
            <a:r>
              <a:rPr lang="it" sz="1633" b="1" dirty="0">
                <a:solidFill>
                  <a:srgbClr val="A98278"/>
                </a:solidFill>
                <a:latin typeface="Prompt"/>
                <a:ea typeface="Prompt"/>
                <a:cs typeface="Prompt"/>
                <a:sym typeface="Prompt"/>
              </a:rPr>
              <a:t>Teaching Learning Unit</a:t>
            </a:r>
            <a:endParaRPr sz="1633" b="1" dirty="0">
              <a:solidFill>
                <a:srgbClr val="A98278"/>
              </a:solidFill>
              <a:latin typeface="Prompt"/>
              <a:ea typeface="Prompt"/>
              <a:cs typeface="Prompt"/>
              <a:sym typeface="Prompt"/>
            </a:endParaRPr>
          </a:p>
        </p:txBody>
      </p:sp>
      <p:pic>
        <p:nvPicPr>
          <p:cNvPr id="60" name="Google Shape;60;p13"/>
          <p:cNvPicPr preferRelativeResize="0"/>
          <p:nvPr/>
        </p:nvPicPr>
        <p:blipFill>
          <a:blip r:embed="rId4">
            <a:alphaModFix/>
          </a:blip>
          <a:stretch>
            <a:fillRect/>
          </a:stretch>
        </p:blipFill>
        <p:spPr>
          <a:xfrm>
            <a:off x="9665619" y="6093971"/>
            <a:ext cx="867010" cy="303453"/>
          </a:xfrm>
          <a:prstGeom prst="rect">
            <a:avLst/>
          </a:prstGeom>
          <a:noFill/>
          <a:ln>
            <a:noFill/>
          </a:ln>
        </p:spPr>
      </p:pic>
      <p:sp>
        <p:nvSpPr>
          <p:cNvPr id="7" name="Rectangle 6">
            <a:extLst>
              <a:ext uri="{FF2B5EF4-FFF2-40B4-BE49-F238E27FC236}">
                <a16:creationId xmlns:a16="http://schemas.microsoft.com/office/drawing/2014/main" id="{F82C794B-E97E-4D1D-902E-A17720871959}"/>
              </a:ext>
            </a:extLst>
          </p:cNvPr>
          <p:cNvSpPr/>
          <p:nvPr/>
        </p:nvSpPr>
        <p:spPr>
          <a:xfrm>
            <a:off x="3769666" y="230395"/>
            <a:ext cx="3036163" cy="536415"/>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a:solidFill>
                  <a:schemeClr val="tx1"/>
                </a:solidFill>
              </a:rPr>
              <a:t>Newspaper headlines</a:t>
            </a:r>
          </a:p>
        </p:txBody>
      </p:sp>
      <p:sp>
        <p:nvSpPr>
          <p:cNvPr id="6" name="Rectangle 5">
            <a:extLst>
              <a:ext uri="{FF2B5EF4-FFF2-40B4-BE49-F238E27FC236}">
                <a16:creationId xmlns:a16="http://schemas.microsoft.com/office/drawing/2014/main" id="{FD9F3D15-A0EB-40C0-B4DF-FDD43B18A42B}"/>
              </a:ext>
            </a:extLst>
          </p:cNvPr>
          <p:cNvSpPr/>
          <p:nvPr/>
        </p:nvSpPr>
        <p:spPr>
          <a:xfrm>
            <a:off x="345233" y="1928769"/>
            <a:ext cx="4942514" cy="2585323"/>
          </a:xfrm>
          <a:prstGeom prst="rect">
            <a:avLst/>
          </a:prstGeom>
        </p:spPr>
        <p:txBody>
          <a:bodyPr wrap="square">
            <a:spAutoFit/>
          </a:bodyPr>
          <a:lstStyle/>
          <a:p>
            <a:r>
              <a:rPr lang="en-GB" b="0" i="0" dirty="0">
                <a:solidFill>
                  <a:srgbClr val="121212"/>
                </a:solidFill>
                <a:effectLst/>
                <a:latin typeface="Raleway ExtraBold"/>
              </a:rPr>
              <a:t>Bridget Chapman, spokeswoman for Kent Refugee Action Network, said:</a:t>
            </a:r>
          </a:p>
          <a:p>
            <a:endParaRPr lang="en-GB" dirty="0">
              <a:solidFill>
                <a:srgbClr val="121212"/>
              </a:solidFill>
              <a:latin typeface="Raleway ExtraBold"/>
            </a:endParaRPr>
          </a:p>
          <a:p>
            <a:endParaRPr lang="en-GB" b="0" i="0" dirty="0">
              <a:solidFill>
                <a:srgbClr val="121212"/>
              </a:solidFill>
              <a:effectLst/>
              <a:latin typeface="Raleway ExtraBold"/>
            </a:endParaRPr>
          </a:p>
          <a:p>
            <a:r>
              <a:rPr lang="en-GB" b="0" i="0" dirty="0">
                <a:solidFill>
                  <a:srgbClr val="121212"/>
                </a:solidFill>
                <a:effectLst/>
                <a:latin typeface="Raleway ExtraBold"/>
              </a:rPr>
              <a:t> “Everyone on those boats is a human being who deserves a chance to have safe and legal passage to make their claim. That would stop these crossings overnight and would mean we knew exactly who was arriving and when.”</a:t>
            </a:r>
            <a:endParaRPr lang="en-GB" dirty="0">
              <a:latin typeface="Raleway ExtraBold"/>
            </a:endParaRPr>
          </a:p>
        </p:txBody>
      </p:sp>
      <p:sp>
        <p:nvSpPr>
          <p:cNvPr id="16" name="TextBox 15">
            <a:extLst>
              <a:ext uri="{FF2B5EF4-FFF2-40B4-BE49-F238E27FC236}">
                <a16:creationId xmlns:a16="http://schemas.microsoft.com/office/drawing/2014/main" id="{9E3735BE-1EA6-4E17-9FDC-24C91AE669AC}"/>
              </a:ext>
            </a:extLst>
          </p:cNvPr>
          <p:cNvSpPr txBox="1"/>
          <p:nvPr/>
        </p:nvSpPr>
        <p:spPr>
          <a:xfrm>
            <a:off x="5493399" y="1482309"/>
            <a:ext cx="6097554" cy="646331"/>
          </a:xfrm>
          <a:prstGeom prst="rect">
            <a:avLst/>
          </a:prstGeom>
          <a:noFill/>
        </p:spPr>
        <p:txBody>
          <a:bodyPr wrap="square">
            <a:spAutoFit/>
          </a:bodyPr>
          <a:lstStyle/>
          <a:p>
            <a:r>
              <a:rPr lang="en-GB" dirty="0">
                <a:hlinkClick r:id="rId5"/>
              </a:rPr>
              <a:t>https://www.kentlive.news/news/kent-news/protest-support-refugees-set-take-4456530</a:t>
            </a:r>
            <a:endParaRPr lang="en-GB" dirty="0"/>
          </a:p>
        </p:txBody>
      </p:sp>
    </p:spTree>
    <p:extLst>
      <p:ext uri="{BB962C8B-B14F-4D97-AF65-F5344CB8AC3E}">
        <p14:creationId xmlns:p14="http://schemas.microsoft.com/office/powerpoint/2010/main" val="3250930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9069533" y="292953"/>
            <a:ext cx="1463103" cy="474154"/>
          </a:xfrm>
          <a:prstGeom prst="rect">
            <a:avLst/>
          </a:prstGeom>
          <a:noFill/>
          <a:ln>
            <a:noFill/>
          </a:ln>
        </p:spPr>
      </p:pic>
      <p:sp>
        <p:nvSpPr>
          <p:cNvPr id="55" name="Google Shape;55;p13"/>
          <p:cNvSpPr/>
          <p:nvPr/>
        </p:nvSpPr>
        <p:spPr>
          <a:xfrm rot="10800000" flipH="1">
            <a:off x="1635313" y="922219"/>
            <a:ext cx="8904353" cy="46538"/>
          </a:xfrm>
          <a:prstGeom prst="rect">
            <a:avLst/>
          </a:prstGeom>
          <a:solidFill>
            <a:srgbClr val="A98278"/>
          </a:solidFill>
          <a:ln>
            <a:noFill/>
          </a:ln>
        </p:spPr>
        <p:txBody>
          <a:bodyPr spcFirstLastPara="1" wrap="square" lIns="82939" tIns="82939" rIns="82939" bIns="82939" anchor="ctr" anchorCtr="0">
            <a:noAutofit/>
          </a:bodyPr>
          <a:lstStyle/>
          <a:p>
            <a:endParaRPr sz="1633">
              <a:solidFill>
                <a:srgbClr val="A98278"/>
              </a:solidFill>
            </a:endParaRPr>
          </a:p>
        </p:txBody>
      </p:sp>
      <p:sp>
        <p:nvSpPr>
          <p:cNvPr id="56" name="Google Shape;56;p13"/>
          <p:cNvSpPr/>
          <p:nvPr/>
        </p:nvSpPr>
        <p:spPr>
          <a:xfrm rot="10800000" flipH="1">
            <a:off x="1635313" y="6452400"/>
            <a:ext cx="8904353" cy="46538"/>
          </a:xfrm>
          <a:prstGeom prst="rect">
            <a:avLst/>
          </a:prstGeom>
          <a:solidFill>
            <a:srgbClr val="A98278"/>
          </a:solidFill>
          <a:ln>
            <a:noFill/>
          </a:ln>
        </p:spPr>
        <p:txBody>
          <a:bodyPr spcFirstLastPara="1" wrap="square" lIns="82939" tIns="82939" rIns="82939" bIns="82939" anchor="ctr" anchorCtr="0">
            <a:noAutofit/>
          </a:bodyPr>
          <a:lstStyle/>
          <a:p>
            <a:endParaRPr sz="1633">
              <a:solidFill>
                <a:srgbClr val="A98278"/>
              </a:solidFill>
            </a:endParaRPr>
          </a:p>
        </p:txBody>
      </p:sp>
      <p:sp>
        <p:nvSpPr>
          <p:cNvPr id="59" name="Google Shape;59;p13"/>
          <p:cNvSpPr txBox="1"/>
          <p:nvPr/>
        </p:nvSpPr>
        <p:spPr>
          <a:xfrm>
            <a:off x="236272" y="151170"/>
            <a:ext cx="3944064" cy="582955"/>
          </a:xfrm>
          <a:prstGeom prst="rect">
            <a:avLst/>
          </a:prstGeom>
          <a:noFill/>
          <a:ln>
            <a:noFill/>
          </a:ln>
        </p:spPr>
        <p:txBody>
          <a:bodyPr spcFirstLastPara="1" wrap="square" lIns="82939" tIns="82939" rIns="82939" bIns="82939" anchor="t" anchorCtr="0">
            <a:noAutofit/>
          </a:bodyPr>
          <a:lstStyle/>
          <a:p>
            <a:pPr>
              <a:buClr>
                <a:schemeClr val="dk1"/>
              </a:buClr>
              <a:buSzPts val="1400"/>
            </a:pPr>
            <a:r>
              <a:rPr lang="it" sz="1633" b="1" dirty="0">
                <a:solidFill>
                  <a:srgbClr val="A98278"/>
                </a:solidFill>
                <a:latin typeface="Prompt"/>
                <a:ea typeface="Prompt"/>
                <a:cs typeface="Prompt"/>
                <a:sym typeface="Prompt"/>
              </a:rPr>
              <a:t>// MIGRATION //</a:t>
            </a:r>
            <a:endParaRPr sz="1633" dirty="0">
              <a:solidFill>
                <a:srgbClr val="A98278"/>
              </a:solidFill>
            </a:endParaRPr>
          </a:p>
          <a:p>
            <a:pPr>
              <a:buClr>
                <a:schemeClr val="dk1"/>
              </a:buClr>
              <a:buSzPts val="1100"/>
            </a:pPr>
            <a:r>
              <a:rPr lang="it" sz="1633" b="1" dirty="0">
                <a:solidFill>
                  <a:srgbClr val="A98278"/>
                </a:solidFill>
                <a:latin typeface="Prompt"/>
                <a:ea typeface="Prompt"/>
                <a:cs typeface="Prompt"/>
                <a:sym typeface="Prompt"/>
              </a:rPr>
              <a:t>Teaching Learning Unit</a:t>
            </a:r>
            <a:endParaRPr sz="1633" b="1" dirty="0">
              <a:solidFill>
                <a:srgbClr val="A98278"/>
              </a:solidFill>
              <a:latin typeface="Prompt"/>
              <a:ea typeface="Prompt"/>
              <a:cs typeface="Prompt"/>
              <a:sym typeface="Prompt"/>
            </a:endParaRPr>
          </a:p>
        </p:txBody>
      </p:sp>
      <p:pic>
        <p:nvPicPr>
          <p:cNvPr id="60" name="Google Shape;60;p13"/>
          <p:cNvPicPr preferRelativeResize="0"/>
          <p:nvPr/>
        </p:nvPicPr>
        <p:blipFill>
          <a:blip r:embed="rId4">
            <a:alphaModFix/>
          </a:blip>
          <a:stretch>
            <a:fillRect/>
          </a:stretch>
        </p:blipFill>
        <p:spPr>
          <a:xfrm>
            <a:off x="9665619" y="6093971"/>
            <a:ext cx="867010" cy="303453"/>
          </a:xfrm>
          <a:prstGeom prst="rect">
            <a:avLst/>
          </a:prstGeom>
          <a:noFill/>
          <a:ln>
            <a:noFill/>
          </a:ln>
        </p:spPr>
      </p:pic>
      <p:sp>
        <p:nvSpPr>
          <p:cNvPr id="7" name="Rectangle 6">
            <a:extLst>
              <a:ext uri="{FF2B5EF4-FFF2-40B4-BE49-F238E27FC236}">
                <a16:creationId xmlns:a16="http://schemas.microsoft.com/office/drawing/2014/main" id="{F82C794B-E97E-4D1D-902E-A17720871959}"/>
              </a:ext>
            </a:extLst>
          </p:cNvPr>
          <p:cNvSpPr/>
          <p:nvPr/>
        </p:nvSpPr>
        <p:spPr>
          <a:xfrm>
            <a:off x="3508310" y="230395"/>
            <a:ext cx="3297519" cy="536415"/>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a:solidFill>
                  <a:schemeClr val="tx1"/>
                </a:solidFill>
              </a:rPr>
              <a:t>  Influencing opinion</a:t>
            </a:r>
          </a:p>
        </p:txBody>
      </p:sp>
      <p:sp>
        <p:nvSpPr>
          <p:cNvPr id="2" name="Rectangle: Rounded Corners 1">
            <a:extLst>
              <a:ext uri="{FF2B5EF4-FFF2-40B4-BE49-F238E27FC236}">
                <a16:creationId xmlns:a16="http://schemas.microsoft.com/office/drawing/2014/main" id="{18DE527B-9C4D-4CF6-9DB7-4594217BCFA7}"/>
              </a:ext>
            </a:extLst>
          </p:cNvPr>
          <p:cNvSpPr/>
          <p:nvPr/>
        </p:nvSpPr>
        <p:spPr>
          <a:xfrm>
            <a:off x="989044" y="1334278"/>
            <a:ext cx="9983755" cy="50631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Raleway ExtraBold"/>
              </a:rPr>
              <a:t>Recognising the difference between refugees seeking asylum and economic migrants in search of work </a:t>
            </a:r>
          </a:p>
          <a:p>
            <a:pPr algn="ctr"/>
            <a:r>
              <a:rPr lang="en-GB" sz="2400" dirty="0">
                <a:latin typeface="Raleway ExtraBold"/>
              </a:rPr>
              <a:t>What should we do?</a:t>
            </a:r>
          </a:p>
          <a:p>
            <a:pPr algn="ctr"/>
            <a:endParaRPr lang="en-GB" sz="2400" dirty="0">
              <a:latin typeface="Raleway ExtraBold"/>
            </a:endParaRPr>
          </a:p>
          <a:p>
            <a:pPr algn="ctr"/>
            <a:r>
              <a:rPr lang="en-GB" sz="2400" dirty="0">
                <a:latin typeface="Raleway ExtraBold"/>
              </a:rPr>
              <a:t> Many newspapers in the UK  use emotive words and headlines to make people in the UK worry about this issue when in reality the number coming here is very small. </a:t>
            </a:r>
          </a:p>
          <a:p>
            <a:pPr algn="ctr"/>
            <a:r>
              <a:rPr lang="en-GB" sz="2400" dirty="0">
                <a:latin typeface="Raleway ExtraBold"/>
              </a:rPr>
              <a:t>Words are used by the media that create fear and worry –</a:t>
            </a:r>
          </a:p>
          <a:p>
            <a:pPr algn="ctr"/>
            <a:r>
              <a:rPr lang="en-GB" sz="2400" dirty="0">
                <a:latin typeface="Raleway ExtraBold"/>
              </a:rPr>
              <a:t>Swarm, battle, swamped, under siege  </a:t>
            </a:r>
          </a:p>
          <a:p>
            <a:pPr algn="ctr"/>
            <a:endParaRPr lang="en-GB" sz="2400" dirty="0">
              <a:latin typeface="Raleway ExtraBold"/>
            </a:endParaRPr>
          </a:p>
          <a:p>
            <a:pPr algn="ctr"/>
            <a:r>
              <a:rPr lang="en-GB" sz="2400" dirty="0">
                <a:latin typeface="Raleway ExtraBold"/>
              </a:rPr>
              <a:t>These make people concerned when the number of refugees coming to the UK is very small in comparison with other countries. </a:t>
            </a:r>
          </a:p>
          <a:p>
            <a:pPr algn="ctr"/>
            <a:endParaRPr lang="en-GB" dirty="0">
              <a:latin typeface="Raleway ExtraBold"/>
            </a:endParaRPr>
          </a:p>
          <a:p>
            <a:pPr algn="ctr"/>
            <a:endParaRPr lang="en-GB" dirty="0"/>
          </a:p>
        </p:txBody>
      </p:sp>
    </p:spTree>
    <p:extLst>
      <p:ext uri="{BB962C8B-B14F-4D97-AF65-F5344CB8AC3E}">
        <p14:creationId xmlns:p14="http://schemas.microsoft.com/office/powerpoint/2010/main" val="2875016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9069533" y="292953"/>
            <a:ext cx="1463103" cy="474154"/>
          </a:xfrm>
          <a:prstGeom prst="rect">
            <a:avLst/>
          </a:prstGeom>
          <a:noFill/>
          <a:ln>
            <a:noFill/>
          </a:ln>
        </p:spPr>
      </p:pic>
      <p:sp>
        <p:nvSpPr>
          <p:cNvPr id="55" name="Google Shape;55;p13"/>
          <p:cNvSpPr/>
          <p:nvPr/>
        </p:nvSpPr>
        <p:spPr>
          <a:xfrm rot="10800000" flipH="1">
            <a:off x="1635313" y="922219"/>
            <a:ext cx="8904353" cy="46538"/>
          </a:xfrm>
          <a:prstGeom prst="rect">
            <a:avLst/>
          </a:prstGeom>
          <a:solidFill>
            <a:srgbClr val="A98278"/>
          </a:solidFill>
          <a:ln>
            <a:noFill/>
          </a:ln>
        </p:spPr>
        <p:txBody>
          <a:bodyPr spcFirstLastPara="1" wrap="square" lIns="82939" tIns="82939" rIns="82939" bIns="82939" anchor="ctr" anchorCtr="0">
            <a:noAutofit/>
          </a:bodyPr>
          <a:lstStyle/>
          <a:p>
            <a:endParaRPr sz="1633">
              <a:solidFill>
                <a:srgbClr val="A98278"/>
              </a:solidFill>
            </a:endParaRPr>
          </a:p>
        </p:txBody>
      </p:sp>
      <p:sp>
        <p:nvSpPr>
          <p:cNvPr id="59" name="Google Shape;59;p13"/>
          <p:cNvSpPr txBox="1"/>
          <p:nvPr/>
        </p:nvSpPr>
        <p:spPr>
          <a:xfrm>
            <a:off x="236272" y="151170"/>
            <a:ext cx="3944064" cy="582955"/>
          </a:xfrm>
          <a:prstGeom prst="rect">
            <a:avLst/>
          </a:prstGeom>
          <a:noFill/>
          <a:ln>
            <a:noFill/>
          </a:ln>
        </p:spPr>
        <p:txBody>
          <a:bodyPr spcFirstLastPara="1" wrap="square" lIns="82939" tIns="82939" rIns="82939" bIns="82939" anchor="t" anchorCtr="0">
            <a:noAutofit/>
          </a:bodyPr>
          <a:lstStyle/>
          <a:p>
            <a:pPr>
              <a:buClr>
                <a:schemeClr val="dk1"/>
              </a:buClr>
              <a:buSzPts val="1400"/>
            </a:pPr>
            <a:r>
              <a:rPr lang="it" sz="1633" b="1" dirty="0">
                <a:solidFill>
                  <a:srgbClr val="A98278"/>
                </a:solidFill>
                <a:latin typeface="Prompt"/>
                <a:ea typeface="Prompt"/>
                <a:cs typeface="Prompt"/>
                <a:sym typeface="Prompt"/>
              </a:rPr>
              <a:t>// MIGRATION //</a:t>
            </a:r>
            <a:endParaRPr sz="1633" dirty="0">
              <a:solidFill>
                <a:srgbClr val="A98278"/>
              </a:solidFill>
            </a:endParaRPr>
          </a:p>
          <a:p>
            <a:pPr>
              <a:buClr>
                <a:schemeClr val="dk1"/>
              </a:buClr>
              <a:buSzPts val="1100"/>
            </a:pPr>
            <a:r>
              <a:rPr lang="it" sz="1633" b="1" dirty="0">
                <a:solidFill>
                  <a:srgbClr val="A98278"/>
                </a:solidFill>
                <a:latin typeface="Prompt"/>
                <a:ea typeface="Prompt"/>
                <a:cs typeface="Prompt"/>
                <a:sym typeface="Prompt"/>
              </a:rPr>
              <a:t>Teaching Learning Unit</a:t>
            </a:r>
            <a:endParaRPr sz="1633" b="1" dirty="0">
              <a:solidFill>
                <a:srgbClr val="A98278"/>
              </a:solidFill>
              <a:latin typeface="Prompt"/>
              <a:ea typeface="Prompt"/>
              <a:cs typeface="Prompt"/>
              <a:sym typeface="Prompt"/>
            </a:endParaRPr>
          </a:p>
        </p:txBody>
      </p:sp>
      <p:sp>
        <p:nvSpPr>
          <p:cNvPr id="2" name="Rectangle 1">
            <a:extLst>
              <a:ext uri="{FF2B5EF4-FFF2-40B4-BE49-F238E27FC236}">
                <a16:creationId xmlns:a16="http://schemas.microsoft.com/office/drawing/2014/main" id="{639C9983-9043-464F-9C91-C6300910E7DD}"/>
              </a:ext>
            </a:extLst>
          </p:cNvPr>
          <p:cNvSpPr/>
          <p:nvPr/>
        </p:nvSpPr>
        <p:spPr>
          <a:xfrm rot="20903938">
            <a:off x="238993" y="1651219"/>
            <a:ext cx="6096000" cy="646331"/>
          </a:xfrm>
          <a:prstGeom prst="rect">
            <a:avLst/>
          </a:prstGeom>
          <a:solidFill>
            <a:schemeClr val="accent2">
              <a:lumMod val="40000"/>
              <a:lumOff val="60000"/>
            </a:schemeClr>
          </a:solidFill>
        </p:spPr>
        <p:txBody>
          <a:bodyPr>
            <a:spAutoFit/>
          </a:bodyPr>
          <a:lstStyle/>
          <a:p>
            <a:r>
              <a:rPr lang="en-GB" b="1" i="0" dirty="0">
                <a:solidFill>
                  <a:srgbClr val="141414"/>
                </a:solidFill>
                <a:effectLst/>
                <a:latin typeface="Neue Helvetica W01"/>
              </a:rPr>
              <a:t>On World Refugee Day, a look at how COVID-19 is affecting refugees and asylum seekers</a:t>
            </a:r>
          </a:p>
        </p:txBody>
      </p:sp>
      <p:sp>
        <p:nvSpPr>
          <p:cNvPr id="3" name="Rectangle 2">
            <a:extLst>
              <a:ext uri="{FF2B5EF4-FFF2-40B4-BE49-F238E27FC236}">
                <a16:creationId xmlns:a16="http://schemas.microsoft.com/office/drawing/2014/main" id="{717D41F0-020D-4114-B854-B91EBEFD69B3}"/>
              </a:ext>
            </a:extLst>
          </p:cNvPr>
          <p:cNvSpPr/>
          <p:nvPr/>
        </p:nvSpPr>
        <p:spPr>
          <a:xfrm rot="354171">
            <a:off x="7141718" y="2680933"/>
            <a:ext cx="4151357" cy="2585323"/>
          </a:xfrm>
          <a:prstGeom prst="rect">
            <a:avLst/>
          </a:prstGeom>
          <a:solidFill>
            <a:schemeClr val="accent6">
              <a:lumMod val="20000"/>
              <a:lumOff val="80000"/>
            </a:schemeClr>
          </a:solidFill>
        </p:spPr>
        <p:txBody>
          <a:bodyPr wrap="square">
            <a:spAutoFit/>
          </a:bodyPr>
          <a:lstStyle/>
          <a:p>
            <a:pPr algn="ctr"/>
            <a:r>
              <a:rPr lang="en-GB" b="0" i="0" dirty="0">
                <a:solidFill>
                  <a:srgbClr val="343D55"/>
                </a:solidFill>
                <a:effectLst/>
                <a:latin typeface="Roboto"/>
              </a:rPr>
              <a:t>News Item -Publication date: 27 May 2020</a:t>
            </a:r>
          </a:p>
          <a:p>
            <a:pPr algn="ctr"/>
            <a:r>
              <a:rPr lang="en-GB" b="1" i="0" dirty="0">
                <a:solidFill>
                  <a:srgbClr val="343D55"/>
                </a:solidFill>
                <a:effectLst/>
                <a:latin typeface="Roboto"/>
              </a:rPr>
              <a:t>COVID-19 puts asylum seekers at a higher risk as conditions in camps deteriorate and asylum procedures are suspended</a:t>
            </a:r>
          </a:p>
          <a:p>
            <a:pPr algn="ctr"/>
            <a:endParaRPr lang="en-GB" b="1" dirty="0">
              <a:solidFill>
                <a:srgbClr val="343D55"/>
              </a:solidFill>
              <a:latin typeface="Roboto"/>
            </a:endParaRPr>
          </a:p>
          <a:p>
            <a:pPr algn="ctr"/>
            <a:endParaRPr lang="en-GB" b="1" i="0" dirty="0">
              <a:solidFill>
                <a:srgbClr val="343D55"/>
              </a:solidFill>
              <a:effectLst/>
              <a:latin typeface="Roboto"/>
            </a:endParaRPr>
          </a:p>
          <a:p>
            <a:pPr algn="ctr"/>
            <a:endParaRPr lang="en-GB" b="1" i="0" dirty="0">
              <a:solidFill>
                <a:srgbClr val="343D55"/>
              </a:solidFill>
              <a:effectLst/>
              <a:latin typeface="Roboto"/>
            </a:endParaRPr>
          </a:p>
        </p:txBody>
      </p:sp>
      <p:sp>
        <p:nvSpPr>
          <p:cNvPr id="5" name="Rectangle 4">
            <a:extLst>
              <a:ext uri="{FF2B5EF4-FFF2-40B4-BE49-F238E27FC236}">
                <a16:creationId xmlns:a16="http://schemas.microsoft.com/office/drawing/2014/main" id="{A3FB8FAF-94DA-4240-905D-D1462B0630BF}"/>
              </a:ext>
            </a:extLst>
          </p:cNvPr>
          <p:cNvSpPr/>
          <p:nvPr/>
        </p:nvSpPr>
        <p:spPr>
          <a:xfrm>
            <a:off x="8056251" y="1183479"/>
            <a:ext cx="3654668" cy="1200329"/>
          </a:xfrm>
          <a:prstGeom prst="rect">
            <a:avLst/>
          </a:prstGeom>
          <a:solidFill>
            <a:schemeClr val="accent5"/>
          </a:solidFill>
        </p:spPr>
        <p:txBody>
          <a:bodyPr wrap="square">
            <a:spAutoFit/>
          </a:bodyPr>
          <a:lstStyle/>
          <a:p>
            <a:r>
              <a:rPr lang="en-GB" dirty="0"/>
              <a:t>The Guardian July 2020 </a:t>
            </a:r>
          </a:p>
          <a:p>
            <a:r>
              <a:rPr lang="en-GB" dirty="0"/>
              <a:t>Five migrant children rescued in Channel as number of UK arrivals soars</a:t>
            </a:r>
          </a:p>
        </p:txBody>
      </p:sp>
      <p:sp>
        <p:nvSpPr>
          <p:cNvPr id="7" name="Rectangle 6">
            <a:extLst>
              <a:ext uri="{FF2B5EF4-FFF2-40B4-BE49-F238E27FC236}">
                <a16:creationId xmlns:a16="http://schemas.microsoft.com/office/drawing/2014/main" id="{F82C794B-E97E-4D1D-902E-A17720871959}"/>
              </a:ext>
            </a:extLst>
          </p:cNvPr>
          <p:cNvSpPr/>
          <p:nvPr/>
        </p:nvSpPr>
        <p:spPr>
          <a:xfrm>
            <a:off x="3769666" y="230395"/>
            <a:ext cx="3036163" cy="536415"/>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a:solidFill>
                  <a:schemeClr val="tx1"/>
                </a:solidFill>
              </a:rPr>
              <a:t>Newspaper headlines</a:t>
            </a:r>
          </a:p>
        </p:txBody>
      </p:sp>
      <p:sp>
        <p:nvSpPr>
          <p:cNvPr id="14" name="TextBox 13">
            <a:extLst>
              <a:ext uri="{FF2B5EF4-FFF2-40B4-BE49-F238E27FC236}">
                <a16:creationId xmlns:a16="http://schemas.microsoft.com/office/drawing/2014/main" id="{F6B38550-DE76-4313-9E46-22A5DE6924E8}"/>
              </a:ext>
            </a:extLst>
          </p:cNvPr>
          <p:cNvSpPr txBox="1"/>
          <p:nvPr/>
        </p:nvSpPr>
        <p:spPr>
          <a:xfrm rot="470134">
            <a:off x="377766" y="5813019"/>
            <a:ext cx="4748934" cy="646331"/>
          </a:xfrm>
          <a:prstGeom prst="rect">
            <a:avLst/>
          </a:prstGeom>
          <a:solidFill>
            <a:schemeClr val="accent6">
              <a:lumMod val="60000"/>
              <a:lumOff val="40000"/>
            </a:schemeClr>
          </a:solidFill>
        </p:spPr>
        <p:txBody>
          <a:bodyPr wrap="square">
            <a:spAutoFit/>
          </a:bodyPr>
          <a:lstStyle/>
          <a:p>
            <a:pPr algn="l" fontAlgn="base"/>
            <a:r>
              <a:rPr lang="en-GB" b="1" i="0" dirty="0">
                <a:solidFill>
                  <a:srgbClr val="1E1E1E"/>
                </a:solidFill>
                <a:effectLst/>
                <a:latin typeface="Helmet"/>
              </a:rPr>
              <a:t>Why are migrants crossing the English Channel?</a:t>
            </a:r>
          </a:p>
          <a:p>
            <a:pPr algn="l" fontAlgn="base"/>
            <a:r>
              <a:rPr lang="en-GB" b="1" dirty="0">
                <a:solidFill>
                  <a:srgbClr val="1E1E1E"/>
                </a:solidFill>
                <a:latin typeface="Helmet"/>
              </a:rPr>
              <a:t> BBC News</a:t>
            </a:r>
            <a:endParaRPr lang="en-GB" b="1" i="0" dirty="0">
              <a:solidFill>
                <a:srgbClr val="1E1E1E"/>
              </a:solidFill>
              <a:effectLst/>
              <a:latin typeface="Helmet"/>
            </a:endParaRPr>
          </a:p>
        </p:txBody>
      </p:sp>
      <p:sp>
        <p:nvSpPr>
          <p:cNvPr id="16" name="TextBox 15">
            <a:extLst>
              <a:ext uri="{FF2B5EF4-FFF2-40B4-BE49-F238E27FC236}">
                <a16:creationId xmlns:a16="http://schemas.microsoft.com/office/drawing/2014/main" id="{4A9A4233-31CE-4B4D-B1D2-895293B8914C}"/>
              </a:ext>
            </a:extLst>
          </p:cNvPr>
          <p:cNvSpPr txBox="1"/>
          <p:nvPr/>
        </p:nvSpPr>
        <p:spPr>
          <a:xfrm>
            <a:off x="5560440" y="5674521"/>
            <a:ext cx="6097554" cy="923330"/>
          </a:xfrm>
          <a:prstGeom prst="rect">
            <a:avLst/>
          </a:prstGeom>
          <a:solidFill>
            <a:schemeClr val="accent2">
              <a:lumMod val="75000"/>
            </a:schemeClr>
          </a:solidFill>
        </p:spPr>
        <p:txBody>
          <a:bodyPr wrap="square">
            <a:spAutoFit/>
          </a:bodyPr>
          <a:lstStyle/>
          <a:p>
            <a:pPr algn="l" fontAlgn="base"/>
            <a:r>
              <a:rPr lang="en-GB" b="0" i="0" dirty="0">
                <a:effectLst/>
                <a:latin typeface="Signika Negative Bold"/>
              </a:rPr>
              <a:t>Protest in support of refugees set to take place in Dover</a:t>
            </a:r>
          </a:p>
          <a:p>
            <a:pPr algn="l" fontAlgn="base"/>
            <a:r>
              <a:rPr lang="en-GB" b="0" i="0" dirty="0">
                <a:effectLst/>
                <a:latin typeface="Open Sans"/>
              </a:rPr>
              <a:t>The event, which is called ‘We Stand With You’ will be attended by campaigners and politician</a:t>
            </a:r>
          </a:p>
        </p:txBody>
      </p:sp>
      <p:sp>
        <p:nvSpPr>
          <p:cNvPr id="20" name="TextBox 19">
            <a:extLst>
              <a:ext uri="{FF2B5EF4-FFF2-40B4-BE49-F238E27FC236}">
                <a16:creationId xmlns:a16="http://schemas.microsoft.com/office/drawing/2014/main" id="{CC558998-1F13-4C6C-9F9F-456BD7E6EAC1}"/>
              </a:ext>
            </a:extLst>
          </p:cNvPr>
          <p:cNvSpPr txBox="1"/>
          <p:nvPr/>
        </p:nvSpPr>
        <p:spPr>
          <a:xfrm>
            <a:off x="85909" y="3973594"/>
            <a:ext cx="4395227" cy="1384995"/>
          </a:xfrm>
          <a:prstGeom prst="rect">
            <a:avLst/>
          </a:prstGeom>
          <a:solidFill>
            <a:schemeClr val="accent4">
              <a:lumMod val="20000"/>
              <a:lumOff val="80000"/>
            </a:schemeClr>
          </a:solidFill>
        </p:spPr>
        <p:txBody>
          <a:bodyPr wrap="square">
            <a:spAutoFit/>
          </a:bodyPr>
          <a:lstStyle/>
          <a:p>
            <a:pPr algn="l"/>
            <a:r>
              <a:rPr lang="en-GB" b="1" i="0" dirty="0">
                <a:solidFill>
                  <a:srgbClr val="121212"/>
                </a:solidFill>
                <a:effectLst/>
                <a:latin typeface="Guardian Egyptian Web"/>
              </a:rPr>
              <a:t>Refugees crossing Channel tell of beatings by French police</a:t>
            </a:r>
          </a:p>
          <a:p>
            <a:pPr algn="l"/>
            <a:r>
              <a:rPr lang="en-GB" sz="1600" i="0" dirty="0">
                <a:solidFill>
                  <a:srgbClr val="121212"/>
                </a:solidFill>
                <a:effectLst/>
                <a:latin typeface="Guardian Egyptian Web"/>
              </a:rPr>
              <a:t>Asylum seekers give accounts of injuries, as </a:t>
            </a:r>
            <a:r>
              <a:rPr lang="en-GB" sz="1600" i="0" dirty="0" err="1">
                <a:solidFill>
                  <a:srgbClr val="121212"/>
                </a:solidFill>
                <a:effectLst/>
                <a:latin typeface="Guardian Egyptian Web"/>
              </a:rPr>
              <a:t>Priti</a:t>
            </a:r>
            <a:r>
              <a:rPr lang="en-GB" sz="1600" i="0" dirty="0">
                <a:solidFill>
                  <a:srgbClr val="121212"/>
                </a:solidFill>
                <a:effectLst/>
                <a:latin typeface="Guardian Egyptian Web"/>
              </a:rPr>
              <a:t> Patel says many refugees feel France is racist The Guardian </a:t>
            </a:r>
          </a:p>
        </p:txBody>
      </p:sp>
      <p:sp>
        <p:nvSpPr>
          <p:cNvPr id="22" name="TextBox 21">
            <a:extLst>
              <a:ext uri="{FF2B5EF4-FFF2-40B4-BE49-F238E27FC236}">
                <a16:creationId xmlns:a16="http://schemas.microsoft.com/office/drawing/2014/main" id="{F7F1C636-F002-416A-8FC9-9CA5206BEBD2}"/>
              </a:ext>
            </a:extLst>
          </p:cNvPr>
          <p:cNvSpPr txBox="1"/>
          <p:nvPr/>
        </p:nvSpPr>
        <p:spPr>
          <a:xfrm>
            <a:off x="1971651" y="2813110"/>
            <a:ext cx="4792710" cy="923330"/>
          </a:xfrm>
          <a:prstGeom prst="rect">
            <a:avLst/>
          </a:prstGeom>
          <a:solidFill>
            <a:srgbClr val="0070C0"/>
          </a:solidFill>
        </p:spPr>
        <p:txBody>
          <a:bodyPr wrap="square">
            <a:spAutoFit/>
          </a:bodyPr>
          <a:lstStyle/>
          <a:p>
            <a:pPr algn="l" fontAlgn="base"/>
            <a:r>
              <a:rPr lang="en-GB" b="1" i="0" dirty="0">
                <a:effectLst/>
                <a:latin typeface="Independent Serif"/>
              </a:rPr>
              <a:t>Nearly half of British public have little or no sympathy for migrants crossing Channel from France, survey finds The Independent </a:t>
            </a:r>
          </a:p>
        </p:txBody>
      </p:sp>
    </p:spTree>
    <p:extLst>
      <p:ext uri="{BB962C8B-B14F-4D97-AF65-F5344CB8AC3E}">
        <p14:creationId xmlns:p14="http://schemas.microsoft.com/office/powerpoint/2010/main" val="2504318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9069533" y="292953"/>
            <a:ext cx="1463103" cy="474154"/>
          </a:xfrm>
          <a:prstGeom prst="rect">
            <a:avLst/>
          </a:prstGeom>
          <a:noFill/>
          <a:ln>
            <a:noFill/>
          </a:ln>
        </p:spPr>
      </p:pic>
      <p:sp>
        <p:nvSpPr>
          <p:cNvPr id="55" name="Google Shape;55;p13"/>
          <p:cNvSpPr/>
          <p:nvPr/>
        </p:nvSpPr>
        <p:spPr>
          <a:xfrm rot="10800000" flipH="1">
            <a:off x="1635313" y="922219"/>
            <a:ext cx="8904353" cy="46538"/>
          </a:xfrm>
          <a:prstGeom prst="rect">
            <a:avLst/>
          </a:prstGeom>
          <a:solidFill>
            <a:srgbClr val="A98278"/>
          </a:solidFill>
          <a:ln>
            <a:noFill/>
          </a:ln>
        </p:spPr>
        <p:txBody>
          <a:bodyPr spcFirstLastPara="1" wrap="square" lIns="82939" tIns="82939" rIns="82939" bIns="82939" anchor="ctr" anchorCtr="0">
            <a:noAutofit/>
          </a:bodyPr>
          <a:lstStyle/>
          <a:p>
            <a:endParaRPr sz="1633">
              <a:solidFill>
                <a:srgbClr val="A98278"/>
              </a:solidFill>
            </a:endParaRPr>
          </a:p>
        </p:txBody>
      </p:sp>
      <p:sp>
        <p:nvSpPr>
          <p:cNvPr id="56" name="Google Shape;56;p13"/>
          <p:cNvSpPr/>
          <p:nvPr/>
        </p:nvSpPr>
        <p:spPr>
          <a:xfrm rot="10800000" flipH="1">
            <a:off x="1635313" y="6452400"/>
            <a:ext cx="8904353" cy="46538"/>
          </a:xfrm>
          <a:prstGeom prst="rect">
            <a:avLst/>
          </a:prstGeom>
          <a:solidFill>
            <a:srgbClr val="A98278"/>
          </a:solidFill>
          <a:ln>
            <a:noFill/>
          </a:ln>
        </p:spPr>
        <p:txBody>
          <a:bodyPr spcFirstLastPara="1" wrap="square" lIns="82939" tIns="82939" rIns="82939" bIns="82939" anchor="ctr" anchorCtr="0">
            <a:noAutofit/>
          </a:bodyPr>
          <a:lstStyle/>
          <a:p>
            <a:endParaRPr sz="1633">
              <a:solidFill>
                <a:srgbClr val="A98278"/>
              </a:solidFill>
            </a:endParaRPr>
          </a:p>
        </p:txBody>
      </p:sp>
      <p:sp>
        <p:nvSpPr>
          <p:cNvPr id="59" name="Google Shape;59;p13"/>
          <p:cNvSpPr txBox="1"/>
          <p:nvPr/>
        </p:nvSpPr>
        <p:spPr>
          <a:xfrm>
            <a:off x="236272" y="151170"/>
            <a:ext cx="3944064" cy="582955"/>
          </a:xfrm>
          <a:prstGeom prst="rect">
            <a:avLst/>
          </a:prstGeom>
          <a:noFill/>
          <a:ln>
            <a:noFill/>
          </a:ln>
        </p:spPr>
        <p:txBody>
          <a:bodyPr spcFirstLastPara="1" wrap="square" lIns="82939" tIns="82939" rIns="82939" bIns="82939" anchor="t" anchorCtr="0">
            <a:noAutofit/>
          </a:bodyPr>
          <a:lstStyle/>
          <a:p>
            <a:pPr>
              <a:buClr>
                <a:schemeClr val="dk1"/>
              </a:buClr>
              <a:buSzPts val="1400"/>
            </a:pPr>
            <a:r>
              <a:rPr lang="it" sz="1633" b="1" dirty="0">
                <a:solidFill>
                  <a:srgbClr val="A98278"/>
                </a:solidFill>
                <a:latin typeface="Prompt"/>
                <a:ea typeface="Prompt"/>
                <a:cs typeface="Prompt"/>
                <a:sym typeface="Prompt"/>
              </a:rPr>
              <a:t>// MIGRATION //</a:t>
            </a:r>
            <a:endParaRPr sz="1633" dirty="0">
              <a:solidFill>
                <a:srgbClr val="A98278"/>
              </a:solidFill>
            </a:endParaRPr>
          </a:p>
          <a:p>
            <a:pPr>
              <a:buClr>
                <a:schemeClr val="dk1"/>
              </a:buClr>
              <a:buSzPts val="1100"/>
            </a:pPr>
            <a:r>
              <a:rPr lang="it" sz="1633" b="1" dirty="0">
                <a:solidFill>
                  <a:srgbClr val="A98278"/>
                </a:solidFill>
                <a:latin typeface="Prompt"/>
                <a:ea typeface="Prompt"/>
                <a:cs typeface="Prompt"/>
                <a:sym typeface="Prompt"/>
              </a:rPr>
              <a:t>Teaching Learning Unit</a:t>
            </a:r>
            <a:endParaRPr sz="1633" b="1" dirty="0">
              <a:solidFill>
                <a:srgbClr val="A98278"/>
              </a:solidFill>
              <a:latin typeface="Prompt"/>
              <a:ea typeface="Prompt"/>
              <a:cs typeface="Prompt"/>
              <a:sym typeface="Prompt"/>
            </a:endParaRPr>
          </a:p>
        </p:txBody>
      </p:sp>
      <p:pic>
        <p:nvPicPr>
          <p:cNvPr id="60" name="Google Shape;60;p13"/>
          <p:cNvPicPr preferRelativeResize="0"/>
          <p:nvPr/>
        </p:nvPicPr>
        <p:blipFill>
          <a:blip r:embed="rId4">
            <a:alphaModFix/>
          </a:blip>
          <a:stretch>
            <a:fillRect/>
          </a:stretch>
        </p:blipFill>
        <p:spPr>
          <a:xfrm>
            <a:off x="9665619" y="6093971"/>
            <a:ext cx="867010" cy="303453"/>
          </a:xfrm>
          <a:prstGeom prst="rect">
            <a:avLst/>
          </a:prstGeom>
          <a:noFill/>
          <a:ln>
            <a:noFill/>
          </a:ln>
        </p:spPr>
      </p:pic>
      <p:sp>
        <p:nvSpPr>
          <p:cNvPr id="7" name="Rectangle 6">
            <a:extLst>
              <a:ext uri="{FF2B5EF4-FFF2-40B4-BE49-F238E27FC236}">
                <a16:creationId xmlns:a16="http://schemas.microsoft.com/office/drawing/2014/main" id="{F82C794B-E97E-4D1D-902E-A17720871959}"/>
              </a:ext>
            </a:extLst>
          </p:cNvPr>
          <p:cNvSpPr/>
          <p:nvPr/>
        </p:nvSpPr>
        <p:spPr>
          <a:xfrm>
            <a:off x="3769666" y="230395"/>
            <a:ext cx="3036163" cy="536415"/>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a:solidFill>
                  <a:schemeClr val="tx1"/>
                </a:solidFill>
              </a:rPr>
              <a:t>Newspaper headlines</a:t>
            </a:r>
          </a:p>
        </p:txBody>
      </p:sp>
      <p:sp>
        <p:nvSpPr>
          <p:cNvPr id="11" name="TextBox 10">
            <a:extLst>
              <a:ext uri="{FF2B5EF4-FFF2-40B4-BE49-F238E27FC236}">
                <a16:creationId xmlns:a16="http://schemas.microsoft.com/office/drawing/2014/main" id="{51D2BF35-5C1B-4BFC-81F4-C85F30267D51}"/>
              </a:ext>
            </a:extLst>
          </p:cNvPr>
          <p:cNvSpPr txBox="1"/>
          <p:nvPr/>
        </p:nvSpPr>
        <p:spPr>
          <a:xfrm>
            <a:off x="236272" y="2716099"/>
            <a:ext cx="11859824" cy="1754326"/>
          </a:xfrm>
          <a:prstGeom prst="rect">
            <a:avLst/>
          </a:prstGeom>
          <a:noFill/>
        </p:spPr>
        <p:txBody>
          <a:bodyPr wrap="square">
            <a:spAutoFit/>
          </a:bodyPr>
          <a:lstStyle/>
          <a:p>
            <a:pPr algn="l" fontAlgn="base"/>
            <a:r>
              <a:rPr lang="en-GB" b="0" i="0" dirty="0">
                <a:solidFill>
                  <a:srgbClr val="222222"/>
                </a:solidFill>
                <a:effectLst/>
                <a:latin typeface="Raleway ExtraBold"/>
              </a:rPr>
              <a:t>A third YouGov survey  suggested 46 per cent of Britons believe that in comparison with other EU countries, the UK has “done more than our fair share to accommodate refugees”.</a:t>
            </a:r>
          </a:p>
          <a:p>
            <a:pPr algn="l" fontAlgn="base"/>
            <a:r>
              <a:rPr lang="en-GB" b="0" i="0" dirty="0">
                <a:solidFill>
                  <a:srgbClr val="222222"/>
                </a:solidFill>
                <a:effectLst/>
                <a:latin typeface="Raleway ExtraBold"/>
              </a:rPr>
              <a:t>However, European Union data shows that, in 2019, Germany received 165,600 asylum applications – the largest of any EU country, followed by France with 128,900, Spain with 117,800, Greece with 77,300, and the UK with 44,800.</a:t>
            </a:r>
          </a:p>
          <a:p>
            <a:pPr algn="l" fontAlgn="base"/>
            <a:endParaRPr lang="en-GB" b="0" i="0" dirty="0">
              <a:solidFill>
                <a:srgbClr val="222222"/>
              </a:solidFill>
              <a:effectLst/>
              <a:latin typeface="Independent Serif"/>
            </a:endParaRPr>
          </a:p>
        </p:txBody>
      </p:sp>
    </p:spTree>
    <p:extLst>
      <p:ext uri="{BB962C8B-B14F-4D97-AF65-F5344CB8AC3E}">
        <p14:creationId xmlns:p14="http://schemas.microsoft.com/office/powerpoint/2010/main" val="3120510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9069533" y="292953"/>
            <a:ext cx="1463103" cy="474154"/>
          </a:xfrm>
          <a:prstGeom prst="rect">
            <a:avLst/>
          </a:prstGeom>
          <a:noFill/>
          <a:ln>
            <a:noFill/>
          </a:ln>
        </p:spPr>
      </p:pic>
      <p:sp>
        <p:nvSpPr>
          <p:cNvPr id="55" name="Google Shape;55;p13"/>
          <p:cNvSpPr/>
          <p:nvPr/>
        </p:nvSpPr>
        <p:spPr>
          <a:xfrm rot="10800000" flipH="1">
            <a:off x="1635313" y="922219"/>
            <a:ext cx="8904353" cy="46538"/>
          </a:xfrm>
          <a:prstGeom prst="rect">
            <a:avLst/>
          </a:prstGeom>
          <a:solidFill>
            <a:srgbClr val="A98278"/>
          </a:solidFill>
          <a:ln>
            <a:noFill/>
          </a:ln>
        </p:spPr>
        <p:txBody>
          <a:bodyPr spcFirstLastPara="1" wrap="square" lIns="82939" tIns="82939" rIns="82939" bIns="82939" anchor="ctr" anchorCtr="0">
            <a:noAutofit/>
          </a:bodyPr>
          <a:lstStyle/>
          <a:p>
            <a:endParaRPr sz="1633">
              <a:solidFill>
                <a:srgbClr val="A98278"/>
              </a:solidFill>
            </a:endParaRPr>
          </a:p>
        </p:txBody>
      </p:sp>
      <p:sp>
        <p:nvSpPr>
          <p:cNvPr id="56" name="Google Shape;56;p13"/>
          <p:cNvSpPr/>
          <p:nvPr/>
        </p:nvSpPr>
        <p:spPr>
          <a:xfrm rot="10800000" flipH="1">
            <a:off x="1635313" y="6452400"/>
            <a:ext cx="8904353" cy="46538"/>
          </a:xfrm>
          <a:prstGeom prst="rect">
            <a:avLst/>
          </a:prstGeom>
          <a:solidFill>
            <a:srgbClr val="A98278"/>
          </a:solidFill>
          <a:ln>
            <a:noFill/>
          </a:ln>
        </p:spPr>
        <p:txBody>
          <a:bodyPr spcFirstLastPara="1" wrap="square" lIns="82939" tIns="82939" rIns="82939" bIns="82939" anchor="ctr" anchorCtr="0">
            <a:noAutofit/>
          </a:bodyPr>
          <a:lstStyle/>
          <a:p>
            <a:endParaRPr sz="1633">
              <a:solidFill>
                <a:srgbClr val="A98278"/>
              </a:solidFill>
            </a:endParaRPr>
          </a:p>
        </p:txBody>
      </p:sp>
      <p:sp>
        <p:nvSpPr>
          <p:cNvPr id="59" name="Google Shape;59;p13"/>
          <p:cNvSpPr txBox="1"/>
          <p:nvPr/>
        </p:nvSpPr>
        <p:spPr>
          <a:xfrm>
            <a:off x="236272" y="151170"/>
            <a:ext cx="3944064" cy="582955"/>
          </a:xfrm>
          <a:prstGeom prst="rect">
            <a:avLst/>
          </a:prstGeom>
          <a:noFill/>
          <a:ln>
            <a:noFill/>
          </a:ln>
        </p:spPr>
        <p:txBody>
          <a:bodyPr spcFirstLastPara="1" wrap="square" lIns="82939" tIns="82939" rIns="82939" bIns="82939" anchor="t" anchorCtr="0">
            <a:noAutofit/>
          </a:bodyPr>
          <a:lstStyle/>
          <a:p>
            <a:pPr>
              <a:buClr>
                <a:schemeClr val="dk1"/>
              </a:buClr>
              <a:buSzPts val="1400"/>
            </a:pPr>
            <a:r>
              <a:rPr lang="it" sz="1633" b="1" dirty="0">
                <a:solidFill>
                  <a:srgbClr val="A98278"/>
                </a:solidFill>
                <a:latin typeface="Prompt"/>
                <a:ea typeface="Prompt"/>
                <a:cs typeface="Prompt"/>
                <a:sym typeface="Prompt"/>
              </a:rPr>
              <a:t>// MIGRATION //</a:t>
            </a:r>
            <a:endParaRPr sz="1633" dirty="0">
              <a:solidFill>
                <a:srgbClr val="A98278"/>
              </a:solidFill>
            </a:endParaRPr>
          </a:p>
          <a:p>
            <a:pPr>
              <a:buClr>
                <a:schemeClr val="dk1"/>
              </a:buClr>
              <a:buSzPts val="1100"/>
            </a:pPr>
            <a:r>
              <a:rPr lang="it" sz="1633" b="1" dirty="0">
                <a:solidFill>
                  <a:srgbClr val="A98278"/>
                </a:solidFill>
                <a:latin typeface="Prompt"/>
                <a:ea typeface="Prompt"/>
                <a:cs typeface="Prompt"/>
                <a:sym typeface="Prompt"/>
              </a:rPr>
              <a:t>Teaching Learning Unit</a:t>
            </a:r>
            <a:endParaRPr sz="1633" b="1" dirty="0">
              <a:solidFill>
                <a:srgbClr val="A98278"/>
              </a:solidFill>
              <a:latin typeface="Prompt"/>
              <a:ea typeface="Prompt"/>
              <a:cs typeface="Prompt"/>
              <a:sym typeface="Prompt"/>
            </a:endParaRPr>
          </a:p>
        </p:txBody>
      </p:sp>
      <p:pic>
        <p:nvPicPr>
          <p:cNvPr id="60" name="Google Shape;60;p13"/>
          <p:cNvPicPr preferRelativeResize="0"/>
          <p:nvPr/>
        </p:nvPicPr>
        <p:blipFill>
          <a:blip r:embed="rId4">
            <a:alphaModFix/>
          </a:blip>
          <a:stretch>
            <a:fillRect/>
          </a:stretch>
        </p:blipFill>
        <p:spPr>
          <a:xfrm>
            <a:off x="9665619" y="6093971"/>
            <a:ext cx="867010" cy="303453"/>
          </a:xfrm>
          <a:prstGeom prst="rect">
            <a:avLst/>
          </a:prstGeom>
          <a:noFill/>
          <a:ln>
            <a:noFill/>
          </a:ln>
        </p:spPr>
      </p:pic>
      <p:sp>
        <p:nvSpPr>
          <p:cNvPr id="7" name="Rectangle 6">
            <a:extLst>
              <a:ext uri="{FF2B5EF4-FFF2-40B4-BE49-F238E27FC236}">
                <a16:creationId xmlns:a16="http://schemas.microsoft.com/office/drawing/2014/main" id="{F82C794B-E97E-4D1D-902E-A17720871959}"/>
              </a:ext>
            </a:extLst>
          </p:cNvPr>
          <p:cNvSpPr/>
          <p:nvPr/>
        </p:nvSpPr>
        <p:spPr>
          <a:xfrm>
            <a:off x="3284376" y="2215080"/>
            <a:ext cx="4799747" cy="1836201"/>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4000" b="1" dirty="0">
                <a:solidFill>
                  <a:schemeClr val="tx1"/>
                </a:solidFill>
                <a:latin typeface="Raleway" panose="020B0604020202020204"/>
              </a:rPr>
              <a:t>How will </a:t>
            </a:r>
            <a:r>
              <a:rPr lang="en-GB" sz="4000" b="1" dirty="0" err="1">
                <a:solidFill>
                  <a:schemeClr val="tx1"/>
                </a:solidFill>
                <a:latin typeface="Raleway" panose="020B0604020202020204"/>
              </a:rPr>
              <a:t>Covid</a:t>
            </a:r>
            <a:r>
              <a:rPr lang="en-GB" sz="4000" b="1" dirty="0">
                <a:solidFill>
                  <a:schemeClr val="tx1"/>
                </a:solidFill>
                <a:latin typeface="Raleway" panose="020B0604020202020204"/>
              </a:rPr>
              <a:t> 19  Impact on Refugees? </a:t>
            </a:r>
          </a:p>
        </p:txBody>
      </p:sp>
    </p:spTree>
    <p:extLst>
      <p:ext uri="{BB962C8B-B14F-4D97-AF65-F5344CB8AC3E}">
        <p14:creationId xmlns:p14="http://schemas.microsoft.com/office/powerpoint/2010/main" val="685084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9069533" y="292953"/>
            <a:ext cx="1463103" cy="474154"/>
          </a:xfrm>
          <a:prstGeom prst="rect">
            <a:avLst/>
          </a:prstGeom>
          <a:noFill/>
          <a:ln>
            <a:noFill/>
          </a:ln>
        </p:spPr>
      </p:pic>
      <p:sp>
        <p:nvSpPr>
          <p:cNvPr id="55" name="Google Shape;55;p13"/>
          <p:cNvSpPr/>
          <p:nvPr/>
        </p:nvSpPr>
        <p:spPr>
          <a:xfrm rot="10800000" flipH="1">
            <a:off x="1635313" y="922219"/>
            <a:ext cx="8904353" cy="46538"/>
          </a:xfrm>
          <a:prstGeom prst="rect">
            <a:avLst/>
          </a:prstGeom>
          <a:solidFill>
            <a:srgbClr val="A98278"/>
          </a:solidFill>
          <a:ln>
            <a:noFill/>
          </a:ln>
        </p:spPr>
        <p:txBody>
          <a:bodyPr spcFirstLastPara="1" wrap="square" lIns="82939" tIns="82939" rIns="82939" bIns="82939" anchor="ctr" anchorCtr="0">
            <a:noAutofit/>
          </a:bodyPr>
          <a:lstStyle/>
          <a:p>
            <a:endParaRPr sz="1633">
              <a:solidFill>
                <a:srgbClr val="A98278"/>
              </a:solidFill>
            </a:endParaRPr>
          </a:p>
        </p:txBody>
      </p:sp>
      <p:sp>
        <p:nvSpPr>
          <p:cNvPr id="56" name="Google Shape;56;p13"/>
          <p:cNvSpPr/>
          <p:nvPr/>
        </p:nvSpPr>
        <p:spPr>
          <a:xfrm rot="10800000" flipH="1">
            <a:off x="1635313" y="6452400"/>
            <a:ext cx="8904353" cy="46538"/>
          </a:xfrm>
          <a:prstGeom prst="rect">
            <a:avLst/>
          </a:prstGeom>
          <a:solidFill>
            <a:srgbClr val="A98278"/>
          </a:solidFill>
          <a:ln>
            <a:noFill/>
          </a:ln>
        </p:spPr>
        <p:txBody>
          <a:bodyPr spcFirstLastPara="1" wrap="square" lIns="82939" tIns="82939" rIns="82939" bIns="82939" anchor="ctr" anchorCtr="0">
            <a:noAutofit/>
          </a:bodyPr>
          <a:lstStyle/>
          <a:p>
            <a:endParaRPr sz="1633">
              <a:solidFill>
                <a:srgbClr val="A98278"/>
              </a:solidFill>
            </a:endParaRPr>
          </a:p>
        </p:txBody>
      </p:sp>
      <p:sp>
        <p:nvSpPr>
          <p:cNvPr id="59" name="Google Shape;59;p13"/>
          <p:cNvSpPr txBox="1"/>
          <p:nvPr/>
        </p:nvSpPr>
        <p:spPr>
          <a:xfrm>
            <a:off x="236272" y="151170"/>
            <a:ext cx="3944064" cy="582955"/>
          </a:xfrm>
          <a:prstGeom prst="rect">
            <a:avLst/>
          </a:prstGeom>
          <a:noFill/>
          <a:ln>
            <a:noFill/>
          </a:ln>
        </p:spPr>
        <p:txBody>
          <a:bodyPr spcFirstLastPara="1" wrap="square" lIns="82939" tIns="82939" rIns="82939" bIns="82939" anchor="t" anchorCtr="0">
            <a:noAutofit/>
          </a:bodyPr>
          <a:lstStyle/>
          <a:p>
            <a:pPr>
              <a:buClr>
                <a:schemeClr val="dk1"/>
              </a:buClr>
              <a:buSzPts val="1400"/>
            </a:pPr>
            <a:r>
              <a:rPr lang="it" sz="1633" b="1" dirty="0">
                <a:solidFill>
                  <a:srgbClr val="A98278"/>
                </a:solidFill>
                <a:latin typeface="Prompt"/>
                <a:ea typeface="Prompt"/>
                <a:cs typeface="Prompt"/>
                <a:sym typeface="Prompt"/>
              </a:rPr>
              <a:t>// MIGRATION //</a:t>
            </a:r>
            <a:endParaRPr sz="1633" dirty="0">
              <a:solidFill>
                <a:srgbClr val="A98278"/>
              </a:solidFill>
            </a:endParaRPr>
          </a:p>
          <a:p>
            <a:pPr>
              <a:buClr>
                <a:schemeClr val="dk1"/>
              </a:buClr>
              <a:buSzPts val="1100"/>
            </a:pPr>
            <a:r>
              <a:rPr lang="it" sz="1633" b="1" dirty="0">
                <a:solidFill>
                  <a:srgbClr val="A98278"/>
                </a:solidFill>
                <a:latin typeface="Prompt"/>
                <a:ea typeface="Prompt"/>
                <a:cs typeface="Prompt"/>
                <a:sym typeface="Prompt"/>
              </a:rPr>
              <a:t>Teaching Learning Unit</a:t>
            </a:r>
            <a:endParaRPr sz="1633" b="1" dirty="0">
              <a:solidFill>
                <a:srgbClr val="A98278"/>
              </a:solidFill>
              <a:latin typeface="Prompt"/>
              <a:ea typeface="Prompt"/>
              <a:cs typeface="Prompt"/>
              <a:sym typeface="Prompt"/>
            </a:endParaRPr>
          </a:p>
        </p:txBody>
      </p:sp>
      <p:sp>
        <p:nvSpPr>
          <p:cNvPr id="10" name="TextBox 9">
            <a:extLst>
              <a:ext uri="{FF2B5EF4-FFF2-40B4-BE49-F238E27FC236}">
                <a16:creationId xmlns:a16="http://schemas.microsoft.com/office/drawing/2014/main" id="{FEE83949-1455-427A-AD7B-7CA4F5DCFBBC}"/>
              </a:ext>
            </a:extLst>
          </p:cNvPr>
          <p:cNvSpPr txBox="1"/>
          <p:nvPr/>
        </p:nvSpPr>
        <p:spPr>
          <a:xfrm>
            <a:off x="303193" y="2041094"/>
            <a:ext cx="11585614" cy="4247317"/>
          </a:xfrm>
          <a:prstGeom prst="rect">
            <a:avLst/>
          </a:prstGeom>
          <a:noFill/>
        </p:spPr>
        <p:txBody>
          <a:bodyPr wrap="square">
            <a:spAutoFit/>
          </a:bodyPr>
          <a:lstStyle/>
          <a:p>
            <a:pPr marL="0" indent="0">
              <a:buNone/>
            </a:pPr>
            <a:r>
              <a:rPr lang="en-GB" dirty="0"/>
              <a:t>Even before </a:t>
            </a:r>
            <a:r>
              <a:rPr lang="en-GB" dirty="0">
                <a:hlinkClick r:id="rId4" tooltip="Coronavirus disease (COVID-19)"/>
              </a:rPr>
              <a:t>COVID-19</a:t>
            </a:r>
            <a:r>
              <a:rPr lang="en-GB" dirty="0"/>
              <a:t>, refugee children were twice as unlikely as other children to attend school”, said Audrey </a:t>
            </a:r>
            <a:r>
              <a:rPr lang="en-GB" dirty="0" err="1"/>
              <a:t>Azoulay</a:t>
            </a:r>
            <a:r>
              <a:rPr lang="en-GB" dirty="0"/>
              <a:t>, Director-General of the UN’s educational and cultural agency, </a:t>
            </a:r>
            <a:r>
              <a:rPr lang="en-GB" dirty="0">
                <a:hlinkClick r:id="rId5"/>
              </a:rPr>
              <a:t>UNESCO,</a:t>
            </a:r>
            <a:r>
              <a:rPr lang="en-GB" dirty="0"/>
              <a:t> </a:t>
            </a:r>
          </a:p>
          <a:p>
            <a:pPr marL="0" indent="0">
              <a:buNone/>
            </a:pPr>
            <a:r>
              <a:rPr lang="en-GB" b="1" i="1" dirty="0"/>
              <a:t>“Four million of these children, aged between five and 17, did not attend primary or secondary education, and only one per cent embarked on higher education, severely limiting their chances for the future.”</a:t>
            </a:r>
          </a:p>
          <a:p>
            <a:pPr marL="0" indent="0">
              <a:buNone/>
            </a:pPr>
            <a:r>
              <a:rPr lang="en-GB" b="1" dirty="0"/>
              <a:t>One billion out of school</a:t>
            </a:r>
          </a:p>
          <a:p>
            <a:pPr marL="0" indent="0">
              <a:buNone/>
            </a:pPr>
            <a:r>
              <a:rPr lang="en-GB" dirty="0"/>
              <a:t>Although some countries are slowly emerging from the pandemic, with an increasing trend towards re-opening schools, more than </a:t>
            </a:r>
            <a:r>
              <a:rPr lang="en-GB" b="1" dirty="0"/>
              <a:t>one billion students worldwide are still out of the classroom, according to UN estimates.</a:t>
            </a:r>
          </a:p>
          <a:p>
            <a:pPr marL="0" indent="0">
              <a:buNone/>
            </a:pPr>
            <a:r>
              <a:rPr lang="en-GB" dirty="0">
                <a:solidFill>
                  <a:srgbClr val="FF0000"/>
                </a:solidFill>
              </a:rPr>
              <a:t>COVID-19 has upended lives and societies but its impacts have been harshest for the world’s most vulnerable people, such as the nearly 80 million refugees who have been forced to flee their homelands.</a:t>
            </a:r>
          </a:p>
          <a:p>
            <a:pPr marL="0" indent="0">
              <a:buNone/>
            </a:pPr>
            <a:r>
              <a:rPr lang="en-GB" dirty="0"/>
              <a:t>Despite improved </a:t>
            </a:r>
            <a:r>
              <a:rPr lang="en-GB" dirty="0" err="1"/>
              <a:t>enrollment</a:t>
            </a:r>
            <a:r>
              <a:rPr lang="en-GB" dirty="0"/>
              <a:t> rates, only 63 per cent of refugee children are receiving primary or secondary education.</a:t>
            </a:r>
          </a:p>
          <a:p>
            <a:pPr marL="0" indent="0">
              <a:buNone/>
            </a:pPr>
            <a:r>
              <a:rPr lang="en-GB" dirty="0">
                <a:hlinkClick r:id="rId6" tooltip="UN High Commissioner for Refugees"/>
              </a:rPr>
              <a:t>UNHCR</a:t>
            </a:r>
            <a:r>
              <a:rPr lang="en-GB" dirty="0"/>
              <a:t> Special Envoy Angelina Jolie underscored why the disruption to education cannot become permanent.</a:t>
            </a:r>
          </a:p>
          <a:p>
            <a:pPr marL="0" indent="0">
              <a:buNone/>
            </a:pPr>
            <a:r>
              <a:rPr lang="en-GB" dirty="0"/>
              <a:t>“</a:t>
            </a:r>
            <a:r>
              <a:rPr lang="en-GB" i="1" dirty="0"/>
              <a:t>COVID-19 is proving to be an incredible catalyst for science, and discovery and innovation”, she stated.</a:t>
            </a:r>
          </a:p>
          <a:p>
            <a:pPr marL="0" indent="0">
              <a:buNone/>
            </a:pPr>
            <a:r>
              <a:rPr lang="en-GB" i="1" dirty="0"/>
              <a:t>“And if we could do the same for education—harnessing new technologies with the power of government and private sector funding, and the energy and the drive of millions of talented young people—it would be one of the greatest single inoculations imaginable against poverty and the denial of rights worldwide.”</a:t>
            </a:r>
          </a:p>
        </p:txBody>
      </p:sp>
      <p:pic>
        <p:nvPicPr>
          <p:cNvPr id="4" name="Picture 3">
            <a:extLst>
              <a:ext uri="{FF2B5EF4-FFF2-40B4-BE49-F238E27FC236}">
                <a16:creationId xmlns:a16="http://schemas.microsoft.com/office/drawing/2014/main" id="{BB6CBBD6-C340-4A4D-A132-40576D3DD294}"/>
              </a:ext>
            </a:extLst>
          </p:cNvPr>
          <p:cNvPicPr>
            <a:picLocks noChangeAspect="1"/>
          </p:cNvPicPr>
          <p:nvPr/>
        </p:nvPicPr>
        <p:blipFill>
          <a:blip r:embed="rId7"/>
          <a:stretch>
            <a:fillRect/>
          </a:stretch>
        </p:blipFill>
        <p:spPr>
          <a:xfrm>
            <a:off x="52929" y="23796"/>
            <a:ext cx="3212870" cy="1889924"/>
          </a:xfrm>
          <a:prstGeom prst="rect">
            <a:avLst/>
          </a:prstGeom>
        </p:spPr>
      </p:pic>
    </p:spTree>
    <p:extLst>
      <p:ext uri="{BB962C8B-B14F-4D97-AF65-F5344CB8AC3E}">
        <p14:creationId xmlns:p14="http://schemas.microsoft.com/office/powerpoint/2010/main" val="1204679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9069533" y="292953"/>
            <a:ext cx="1463103" cy="474154"/>
          </a:xfrm>
          <a:prstGeom prst="rect">
            <a:avLst/>
          </a:prstGeom>
          <a:noFill/>
          <a:ln>
            <a:noFill/>
          </a:ln>
        </p:spPr>
      </p:pic>
      <p:sp>
        <p:nvSpPr>
          <p:cNvPr id="55" name="Google Shape;55;p13"/>
          <p:cNvSpPr/>
          <p:nvPr/>
        </p:nvSpPr>
        <p:spPr>
          <a:xfrm rot="10800000" flipH="1">
            <a:off x="1635313" y="922219"/>
            <a:ext cx="8904353" cy="46538"/>
          </a:xfrm>
          <a:prstGeom prst="rect">
            <a:avLst/>
          </a:prstGeom>
          <a:solidFill>
            <a:srgbClr val="A98278"/>
          </a:solidFill>
          <a:ln>
            <a:noFill/>
          </a:ln>
        </p:spPr>
        <p:txBody>
          <a:bodyPr spcFirstLastPara="1" wrap="square" lIns="82939" tIns="82939" rIns="82939" bIns="82939" anchor="ctr" anchorCtr="0">
            <a:noAutofit/>
          </a:bodyPr>
          <a:lstStyle/>
          <a:p>
            <a:endParaRPr sz="1633">
              <a:solidFill>
                <a:srgbClr val="A98278"/>
              </a:solidFill>
            </a:endParaRPr>
          </a:p>
        </p:txBody>
      </p:sp>
      <p:sp>
        <p:nvSpPr>
          <p:cNvPr id="56" name="Google Shape;56;p13"/>
          <p:cNvSpPr/>
          <p:nvPr/>
        </p:nvSpPr>
        <p:spPr>
          <a:xfrm rot="10800000" flipH="1">
            <a:off x="1635313" y="6452400"/>
            <a:ext cx="8904353" cy="46538"/>
          </a:xfrm>
          <a:prstGeom prst="rect">
            <a:avLst/>
          </a:prstGeom>
          <a:solidFill>
            <a:srgbClr val="A98278"/>
          </a:solidFill>
          <a:ln>
            <a:noFill/>
          </a:ln>
        </p:spPr>
        <p:txBody>
          <a:bodyPr spcFirstLastPara="1" wrap="square" lIns="82939" tIns="82939" rIns="82939" bIns="82939" anchor="ctr" anchorCtr="0">
            <a:noAutofit/>
          </a:bodyPr>
          <a:lstStyle/>
          <a:p>
            <a:endParaRPr sz="1633">
              <a:solidFill>
                <a:srgbClr val="A98278"/>
              </a:solidFill>
            </a:endParaRPr>
          </a:p>
        </p:txBody>
      </p:sp>
      <p:sp>
        <p:nvSpPr>
          <p:cNvPr id="59" name="Google Shape;59;p13"/>
          <p:cNvSpPr txBox="1"/>
          <p:nvPr/>
        </p:nvSpPr>
        <p:spPr>
          <a:xfrm>
            <a:off x="236272" y="151170"/>
            <a:ext cx="3944064" cy="582955"/>
          </a:xfrm>
          <a:prstGeom prst="rect">
            <a:avLst/>
          </a:prstGeom>
          <a:noFill/>
          <a:ln>
            <a:noFill/>
          </a:ln>
        </p:spPr>
        <p:txBody>
          <a:bodyPr spcFirstLastPara="1" wrap="square" lIns="82939" tIns="82939" rIns="82939" bIns="82939" anchor="t" anchorCtr="0">
            <a:noAutofit/>
          </a:bodyPr>
          <a:lstStyle/>
          <a:p>
            <a:pPr>
              <a:buClr>
                <a:schemeClr val="dk1"/>
              </a:buClr>
              <a:buSzPts val="1400"/>
            </a:pPr>
            <a:r>
              <a:rPr lang="it" sz="1633" b="1" dirty="0">
                <a:solidFill>
                  <a:srgbClr val="A98278"/>
                </a:solidFill>
                <a:latin typeface="Prompt"/>
                <a:ea typeface="Prompt"/>
                <a:cs typeface="Prompt"/>
                <a:sym typeface="Prompt"/>
              </a:rPr>
              <a:t>// MIGRATION //</a:t>
            </a:r>
            <a:endParaRPr sz="1633" dirty="0">
              <a:solidFill>
                <a:srgbClr val="A98278"/>
              </a:solidFill>
            </a:endParaRPr>
          </a:p>
          <a:p>
            <a:pPr>
              <a:buClr>
                <a:schemeClr val="dk1"/>
              </a:buClr>
              <a:buSzPts val="1100"/>
            </a:pPr>
            <a:r>
              <a:rPr lang="it" sz="1633" b="1" dirty="0">
                <a:solidFill>
                  <a:srgbClr val="A98278"/>
                </a:solidFill>
                <a:latin typeface="Prompt"/>
                <a:ea typeface="Prompt"/>
                <a:cs typeface="Prompt"/>
                <a:sym typeface="Prompt"/>
              </a:rPr>
              <a:t>Teaching Learning Unit</a:t>
            </a:r>
            <a:endParaRPr sz="1633" b="1" dirty="0">
              <a:solidFill>
                <a:srgbClr val="A98278"/>
              </a:solidFill>
              <a:latin typeface="Prompt"/>
              <a:ea typeface="Prompt"/>
              <a:cs typeface="Prompt"/>
              <a:sym typeface="Prompt"/>
            </a:endParaRPr>
          </a:p>
        </p:txBody>
      </p:sp>
      <p:sp>
        <p:nvSpPr>
          <p:cNvPr id="6" name="Content Placeholder 2">
            <a:extLst>
              <a:ext uri="{FF2B5EF4-FFF2-40B4-BE49-F238E27FC236}">
                <a16:creationId xmlns:a16="http://schemas.microsoft.com/office/drawing/2014/main" id="{65B909CD-AC0E-4DD1-B049-4FD1CFA3AF16}"/>
              </a:ext>
            </a:extLst>
          </p:cNvPr>
          <p:cNvSpPr txBox="1">
            <a:spLocks/>
          </p:cNvSpPr>
          <p:nvPr/>
        </p:nvSpPr>
        <p:spPr>
          <a:xfrm>
            <a:off x="436984" y="2177947"/>
            <a:ext cx="10515600" cy="4351338"/>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latin typeface="Raleway"/>
              </a:rPr>
              <a:t>Indirect impacts – including enormous socioeconomic challenges – are potentially catastrophic for children. Weakened health systems and disrupted health services, job and income losses, interrupted access to school, and travel and movement restrictions bear directly on the well-being of children and young people. Those whose lives are already marked by insecurity will be affected even more seriously. </a:t>
            </a:r>
          </a:p>
          <a:p>
            <a:r>
              <a:rPr lang="en-GB">
                <a:solidFill>
                  <a:srgbClr val="FF0000"/>
                </a:solidFill>
                <a:latin typeface="Raleway"/>
              </a:rPr>
              <a:t>Migrant and displaced children are among the most vulnerable populations on the globe.</a:t>
            </a:r>
          </a:p>
          <a:p>
            <a:r>
              <a:rPr lang="en-GB">
                <a:latin typeface="Raleway"/>
              </a:rPr>
              <a:t> In 2019, around 33 million children were living outside of their country of birth, including many who were forcibly displaced across borders. At the end of 2018, a total of over 31 million children were living in forced displacement in their own country or abroad due to violence and conflict. This includes some 13 million child refugees, around 1 million asylum-seeking children, and an estimated 17 million children displaced within their own countries. It is estimated that 3.7 million children live in refugee camps or collective centres.2 COVID-19 threatens to bring even more uncertainty and harm to their lives. </a:t>
            </a:r>
            <a:endParaRPr lang="en-GB" dirty="0">
              <a:latin typeface="Raleway"/>
            </a:endParaRPr>
          </a:p>
        </p:txBody>
      </p:sp>
      <p:sp>
        <p:nvSpPr>
          <p:cNvPr id="8" name="TextBox 7">
            <a:extLst>
              <a:ext uri="{FF2B5EF4-FFF2-40B4-BE49-F238E27FC236}">
                <a16:creationId xmlns:a16="http://schemas.microsoft.com/office/drawing/2014/main" id="{462E4CE2-B335-41A9-9639-1293FBD1A2F8}"/>
              </a:ext>
            </a:extLst>
          </p:cNvPr>
          <p:cNvSpPr txBox="1"/>
          <p:nvPr/>
        </p:nvSpPr>
        <p:spPr>
          <a:xfrm>
            <a:off x="2460949" y="1123869"/>
            <a:ext cx="6097554" cy="923330"/>
          </a:xfrm>
          <a:prstGeom prst="rect">
            <a:avLst/>
          </a:prstGeom>
          <a:solidFill>
            <a:schemeClr val="accent6">
              <a:lumMod val="40000"/>
              <a:lumOff val="60000"/>
            </a:schemeClr>
          </a:solidFill>
        </p:spPr>
        <p:txBody>
          <a:bodyPr wrap="square">
            <a:spAutoFit/>
          </a:bodyPr>
          <a:lstStyle/>
          <a:p>
            <a:r>
              <a:rPr lang="en-GB" sz="1800" b="1" dirty="0">
                <a:latin typeface="Raleway ExtraBold"/>
              </a:rPr>
              <a:t>Migrant and displaced children in the age of COVID-19: How the pandemic is impacting them and what can we do to help</a:t>
            </a:r>
            <a:endParaRPr lang="en-GB" dirty="0"/>
          </a:p>
        </p:txBody>
      </p:sp>
    </p:spTree>
    <p:extLst>
      <p:ext uri="{BB962C8B-B14F-4D97-AF65-F5344CB8AC3E}">
        <p14:creationId xmlns:p14="http://schemas.microsoft.com/office/powerpoint/2010/main" val="1018820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9069533" y="292953"/>
            <a:ext cx="1463103" cy="474154"/>
          </a:xfrm>
          <a:prstGeom prst="rect">
            <a:avLst/>
          </a:prstGeom>
          <a:noFill/>
          <a:ln>
            <a:noFill/>
          </a:ln>
        </p:spPr>
      </p:pic>
      <p:sp>
        <p:nvSpPr>
          <p:cNvPr id="55" name="Google Shape;55;p13"/>
          <p:cNvSpPr/>
          <p:nvPr/>
        </p:nvSpPr>
        <p:spPr>
          <a:xfrm rot="10800000" flipH="1">
            <a:off x="1635313" y="922219"/>
            <a:ext cx="8904353" cy="46538"/>
          </a:xfrm>
          <a:prstGeom prst="rect">
            <a:avLst/>
          </a:prstGeom>
          <a:solidFill>
            <a:srgbClr val="A98278"/>
          </a:solidFill>
          <a:ln>
            <a:noFill/>
          </a:ln>
        </p:spPr>
        <p:txBody>
          <a:bodyPr spcFirstLastPara="1" wrap="square" lIns="82939" tIns="82939" rIns="82939" bIns="82939" anchor="ctr" anchorCtr="0">
            <a:noAutofit/>
          </a:bodyPr>
          <a:lstStyle/>
          <a:p>
            <a:endParaRPr sz="1633">
              <a:solidFill>
                <a:srgbClr val="A98278"/>
              </a:solidFill>
            </a:endParaRPr>
          </a:p>
        </p:txBody>
      </p:sp>
      <p:sp>
        <p:nvSpPr>
          <p:cNvPr id="56" name="Google Shape;56;p13"/>
          <p:cNvSpPr/>
          <p:nvPr/>
        </p:nvSpPr>
        <p:spPr>
          <a:xfrm rot="10800000" flipH="1">
            <a:off x="1635313" y="6452400"/>
            <a:ext cx="8904353" cy="46538"/>
          </a:xfrm>
          <a:prstGeom prst="rect">
            <a:avLst/>
          </a:prstGeom>
          <a:solidFill>
            <a:srgbClr val="A98278"/>
          </a:solidFill>
          <a:ln>
            <a:noFill/>
          </a:ln>
        </p:spPr>
        <p:txBody>
          <a:bodyPr spcFirstLastPara="1" wrap="square" lIns="82939" tIns="82939" rIns="82939" bIns="82939" anchor="ctr" anchorCtr="0">
            <a:noAutofit/>
          </a:bodyPr>
          <a:lstStyle/>
          <a:p>
            <a:endParaRPr sz="1633">
              <a:solidFill>
                <a:srgbClr val="A98278"/>
              </a:solidFill>
            </a:endParaRPr>
          </a:p>
        </p:txBody>
      </p:sp>
      <p:sp>
        <p:nvSpPr>
          <p:cNvPr id="59" name="Google Shape;59;p13"/>
          <p:cNvSpPr txBox="1"/>
          <p:nvPr/>
        </p:nvSpPr>
        <p:spPr>
          <a:xfrm>
            <a:off x="236272" y="151170"/>
            <a:ext cx="3944064" cy="582955"/>
          </a:xfrm>
          <a:prstGeom prst="rect">
            <a:avLst/>
          </a:prstGeom>
          <a:noFill/>
          <a:ln>
            <a:noFill/>
          </a:ln>
        </p:spPr>
        <p:txBody>
          <a:bodyPr spcFirstLastPara="1" wrap="square" lIns="82939" tIns="82939" rIns="82939" bIns="82939" anchor="t" anchorCtr="0">
            <a:noAutofit/>
          </a:bodyPr>
          <a:lstStyle/>
          <a:p>
            <a:pPr>
              <a:buClr>
                <a:schemeClr val="dk1"/>
              </a:buClr>
              <a:buSzPts val="1400"/>
            </a:pPr>
            <a:r>
              <a:rPr lang="it" sz="1633" b="1" dirty="0">
                <a:solidFill>
                  <a:srgbClr val="A98278"/>
                </a:solidFill>
                <a:latin typeface="Prompt"/>
                <a:ea typeface="Prompt"/>
                <a:cs typeface="Prompt"/>
                <a:sym typeface="Prompt"/>
              </a:rPr>
              <a:t>// MIGRATION //</a:t>
            </a:r>
            <a:endParaRPr sz="1633" dirty="0">
              <a:solidFill>
                <a:srgbClr val="A98278"/>
              </a:solidFill>
            </a:endParaRPr>
          </a:p>
          <a:p>
            <a:pPr>
              <a:buClr>
                <a:schemeClr val="dk1"/>
              </a:buClr>
              <a:buSzPts val="1100"/>
            </a:pPr>
            <a:r>
              <a:rPr lang="it" sz="1633" b="1" dirty="0">
                <a:solidFill>
                  <a:srgbClr val="A98278"/>
                </a:solidFill>
                <a:latin typeface="Prompt"/>
                <a:ea typeface="Prompt"/>
                <a:cs typeface="Prompt"/>
                <a:sym typeface="Prompt"/>
              </a:rPr>
              <a:t>Teaching Learning Unit</a:t>
            </a:r>
            <a:endParaRPr sz="1633" b="1" dirty="0">
              <a:solidFill>
                <a:srgbClr val="A98278"/>
              </a:solidFill>
              <a:latin typeface="Prompt"/>
              <a:ea typeface="Prompt"/>
              <a:cs typeface="Prompt"/>
              <a:sym typeface="Prompt"/>
            </a:endParaRPr>
          </a:p>
        </p:txBody>
      </p:sp>
      <p:sp>
        <p:nvSpPr>
          <p:cNvPr id="6" name="Content Placeholder 2">
            <a:extLst>
              <a:ext uri="{FF2B5EF4-FFF2-40B4-BE49-F238E27FC236}">
                <a16:creationId xmlns:a16="http://schemas.microsoft.com/office/drawing/2014/main" id="{65B909CD-AC0E-4DD1-B049-4FD1CFA3AF16}"/>
              </a:ext>
            </a:extLst>
          </p:cNvPr>
          <p:cNvSpPr txBox="1">
            <a:spLocks/>
          </p:cNvSpPr>
          <p:nvPr/>
        </p:nvSpPr>
        <p:spPr>
          <a:xfrm>
            <a:off x="436984" y="2177947"/>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latin typeface="Raleway"/>
            </a:endParaRPr>
          </a:p>
        </p:txBody>
      </p:sp>
      <p:sp>
        <p:nvSpPr>
          <p:cNvPr id="8" name="TextBox 7">
            <a:extLst>
              <a:ext uri="{FF2B5EF4-FFF2-40B4-BE49-F238E27FC236}">
                <a16:creationId xmlns:a16="http://schemas.microsoft.com/office/drawing/2014/main" id="{462E4CE2-B335-41A9-9639-1293FBD1A2F8}"/>
              </a:ext>
            </a:extLst>
          </p:cNvPr>
          <p:cNvSpPr txBox="1"/>
          <p:nvPr/>
        </p:nvSpPr>
        <p:spPr>
          <a:xfrm>
            <a:off x="2460949" y="1123869"/>
            <a:ext cx="6097554" cy="923330"/>
          </a:xfrm>
          <a:prstGeom prst="rect">
            <a:avLst/>
          </a:prstGeom>
          <a:solidFill>
            <a:schemeClr val="accent6">
              <a:lumMod val="40000"/>
              <a:lumOff val="60000"/>
            </a:schemeClr>
          </a:solidFill>
        </p:spPr>
        <p:txBody>
          <a:bodyPr wrap="square">
            <a:spAutoFit/>
          </a:bodyPr>
          <a:lstStyle/>
          <a:p>
            <a:r>
              <a:rPr lang="en-GB" sz="1800" b="1" dirty="0">
                <a:latin typeface="Raleway ExtraBold"/>
              </a:rPr>
              <a:t>Migrant and displaced children in the age of COVID-19: How the pandemic is impacting them and what can we do to help</a:t>
            </a:r>
            <a:endParaRPr lang="en-GB" dirty="0"/>
          </a:p>
        </p:txBody>
      </p:sp>
      <p:sp>
        <p:nvSpPr>
          <p:cNvPr id="2" name="Rectangle 1">
            <a:extLst>
              <a:ext uri="{FF2B5EF4-FFF2-40B4-BE49-F238E27FC236}">
                <a16:creationId xmlns:a16="http://schemas.microsoft.com/office/drawing/2014/main" id="{BC404876-1892-4F88-B7DB-CED28573BF22}"/>
              </a:ext>
            </a:extLst>
          </p:cNvPr>
          <p:cNvSpPr/>
          <p:nvPr/>
        </p:nvSpPr>
        <p:spPr>
          <a:xfrm>
            <a:off x="436984" y="2599290"/>
            <a:ext cx="6096000" cy="1754326"/>
          </a:xfrm>
          <a:prstGeom prst="rect">
            <a:avLst/>
          </a:prstGeom>
          <a:solidFill>
            <a:schemeClr val="accent4"/>
          </a:solidFill>
        </p:spPr>
        <p:txBody>
          <a:bodyPr>
            <a:spAutoFit/>
          </a:bodyPr>
          <a:lstStyle/>
          <a:p>
            <a:r>
              <a:rPr lang="en-GB" dirty="0"/>
              <a:t>Migrant and displaced children often live in families</a:t>
            </a:r>
          </a:p>
          <a:p>
            <a:r>
              <a:rPr lang="en-GB" dirty="0"/>
              <a:t>that are more vulnerable to job loss or economic</a:t>
            </a:r>
          </a:p>
          <a:p>
            <a:r>
              <a:rPr lang="en-GB" dirty="0"/>
              <a:t>downturns. The World Bank has suggested that</a:t>
            </a:r>
          </a:p>
          <a:p>
            <a:r>
              <a:rPr lang="en-GB" dirty="0"/>
              <a:t>COVID-19 will push some 40 to 60 million people</a:t>
            </a:r>
          </a:p>
          <a:p>
            <a:r>
              <a:rPr lang="en-GB" dirty="0"/>
              <a:t>into extreme poverty, forecasting stark economic</a:t>
            </a:r>
          </a:p>
          <a:p>
            <a:r>
              <a:rPr lang="en-GB" dirty="0"/>
              <a:t>consequences.</a:t>
            </a:r>
          </a:p>
        </p:txBody>
      </p:sp>
      <p:sp>
        <p:nvSpPr>
          <p:cNvPr id="3" name="Rectangle 2">
            <a:extLst>
              <a:ext uri="{FF2B5EF4-FFF2-40B4-BE49-F238E27FC236}">
                <a16:creationId xmlns:a16="http://schemas.microsoft.com/office/drawing/2014/main" id="{95857CA5-971E-4A55-B5BA-3B9F8CB8B882}"/>
              </a:ext>
            </a:extLst>
          </p:cNvPr>
          <p:cNvSpPr/>
          <p:nvPr/>
        </p:nvSpPr>
        <p:spPr>
          <a:xfrm>
            <a:off x="1469571" y="4791156"/>
            <a:ext cx="6096000" cy="1477328"/>
          </a:xfrm>
          <a:prstGeom prst="rect">
            <a:avLst/>
          </a:prstGeom>
          <a:solidFill>
            <a:schemeClr val="accent6"/>
          </a:solidFill>
        </p:spPr>
        <p:txBody>
          <a:bodyPr>
            <a:spAutoFit/>
          </a:bodyPr>
          <a:lstStyle/>
          <a:p>
            <a:r>
              <a:rPr lang="en-GB" dirty="0"/>
              <a:t>Many foreign nationals are employed in short-term work in trades such as tourism, hospitality, construction, and the garment industry, and are at great risk of losing their jobs. Others are engaged in precarious work with limited provision for health care or sick leave</a:t>
            </a:r>
          </a:p>
        </p:txBody>
      </p:sp>
      <p:sp>
        <p:nvSpPr>
          <p:cNvPr id="4" name="Rectangle 3">
            <a:extLst>
              <a:ext uri="{FF2B5EF4-FFF2-40B4-BE49-F238E27FC236}">
                <a16:creationId xmlns:a16="http://schemas.microsoft.com/office/drawing/2014/main" id="{D41A342A-AB00-4C8E-B67A-5A32C0EA3C5D}"/>
              </a:ext>
            </a:extLst>
          </p:cNvPr>
          <p:cNvSpPr/>
          <p:nvPr/>
        </p:nvSpPr>
        <p:spPr>
          <a:xfrm>
            <a:off x="7263777" y="2210929"/>
            <a:ext cx="4290527" cy="2308324"/>
          </a:xfrm>
          <a:prstGeom prst="rect">
            <a:avLst/>
          </a:prstGeom>
          <a:solidFill>
            <a:srgbClr val="FFC000"/>
          </a:solidFill>
        </p:spPr>
        <p:txBody>
          <a:bodyPr wrap="square">
            <a:spAutoFit/>
          </a:bodyPr>
          <a:lstStyle/>
          <a:p>
            <a:r>
              <a:rPr lang="en-GB" dirty="0"/>
              <a:t>Many migrants and displaced children live in conditions where latrines and water supplies are inadequate and extreme overcrowding is common. Humanitarian agencies have warned of the catastrophic health consequences of COVID-19 for displaced persons around the world – especially children.</a:t>
            </a:r>
          </a:p>
        </p:txBody>
      </p:sp>
    </p:spTree>
    <p:extLst>
      <p:ext uri="{BB962C8B-B14F-4D97-AF65-F5344CB8AC3E}">
        <p14:creationId xmlns:p14="http://schemas.microsoft.com/office/powerpoint/2010/main" val="3665498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9069533" y="292953"/>
            <a:ext cx="1463103" cy="474154"/>
          </a:xfrm>
          <a:prstGeom prst="rect">
            <a:avLst/>
          </a:prstGeom>
          <a:noFill/>
          <a:ln>
            <a:noFill/>
          </a:ln>
        </p:spPr>
      </p:pic>
      <p:sp>
        <p:nvSpPr>
          <p:cNvPr id="55" name="Google Shape;55;p13"/>
          <p:cNvSpPr/>
          <p:nvPr/>
        </p:nvSpPr>
        <p:spPr>
          <a:xfrm rot="10800000" flipH="1">
            <a:off x="1635313" y="922219"/>
            <a:ext cx="8904353" cy="46538"/>
          </a:xfrm>
          <a:prstGeom prst="rect">
            <a:avLst/>
          </a:prstGeom>
          <a:solidFill>
            <a:srgbClr val="A98278"/>
          </a:solidFill>
          <a:ln>
            <a:noFill/>
          </a:ln>
        </p:spPr>
        <p:txBody>
          <a:bodyPr spcFirstLastPara="1" wrap="square" lIns="82939" tIns="82939" rIns="82939" bIns="82939" anchor="ctr" anchorCtr="0">
            <a:noAutofit/>
          </a:bodyPr>
          <a:lstStyle/>
          <a:p>
            <a:endParaRPr sz="1633">
              <a:solidFill>
                <a:srgbClr val="A98278"/>
              </a:solidFill>
            </a:endParaRPr>
          </a:p>
        </p:txBody>
      </p:sp>
      <p:sp>
        <p:nvSpPr>
          <p:cNvPr id="56" name="Google Shape;56;p13"/>
          <p:cNvSpPr/>
          <p:nvPr/>
        </p:nvSpPr>
        <p:spPr>
          <a:xfrm rot="10800000" flipH="1">
            <a:off x="1635313" y="6452400"/>
            <a:ext cx="8904353" cy="46538"/>
          </a:xfrm>
          <a:prstGeom prst="rect">
            <a:avLst/>
          </a:prstGeom>
          <a:solidFill>
            <a:srgbClr val="A98278"/>
          </a:solidFill>
          <a:ln>
            <a:noFill/>
          </a:ln>
        </p:spPr>
        <p:txBody>
          <a:bodyPr spcFirstLastPara="1" wrap="square" lIns="82939" tIns="82939" rIns="82939" bIns="82939" anchor="ctr" anchorCtr="0">
            <a:noAutofit/>
          </a:bodyPr>
          <a:lstStyle/>
          <a:p>
            <a:endParaRPr sz="1633">
              <a:solidFill>
                <a:srgbClr val="A98278"/>
              </a:solidFill>
            </a:endParaRPr>
          </a:p>
        </p:txBody>
      </p:sp>
      <p:sp>
        <p:nvSpPr>
          <p:cNvPr id="59" name="Google Shape;59;p13"/>
          <p:cNvSpPr txBox="1"/>
          <p:nvPr/>
        </p:nvSpPr>
        <p:spPr>
          <a:xfrm>
            <a:off x="236272" y="151170"/>
            <a:ext cx="3944064" cy="582955"/>
          </a:xfrm>
          <a:prstGeom prst="rect">
            <a:avLst/>
          </a:prstGeom>
          <a:noFill/>
          <a:ln>
            <a:noFill/>
          </a:ln>
        </p:spPr>
        <p:txBody>
          <a:bodyPr spcFirstLastPara="1" wrap="square" lIns="82939" tIns="82939" rIns="82939" bIns="82939" anchor="t" anchorCtr="0">
            <a:noAutofit/>
          </a:bodyPr>
          <a:lstStyle/>
          <a:p>
            <a:pPr>
              <a:buClr>
                <a:schemeClr val="dk1"/>
              </a:buClr>
              <a:buSzPts val="1400"/>
            </a:pPr>
            <a:r>
              <a:rPr lang="it" sz="1633" b="1" dirty="0">
                <a:solidFill>
                  <a:srgbClr val="A98278"/>
                </a:solidFill>
                <a:latin typeface="Prompt"/>
                <a:ea typeface="Prompt"/>
                <a:cs typeface="Prompt"/>
                <a:sym typeface="Prompt"/>
              </a:rPr>
              <a:t>// MIGRATION //</a:t>
            </a:r>
            <a:endParaRPr sz="1633" dirty="0">
              <a:solidFill>
                <a:srgbClr val="A98278"/>
              </a:solidFill>
            </a:endParaRPr>
          </a:p>
          <a:p>
            <a:pPr>
              <a:buClr>
                <a:schemeClr val="dk1"/>
              </a:buClr>
              <a:buSzPts val="1100"/>
            </a:pPr>
            <a:r>
              <a:rPr lang="it" sz="1633" b="1" dirty="0">
                <a:solidFill>
                  <a:srgbClr val="A98278"/>
                </a:solidFill>
                <a:latin typeface="Prompt"/>
                <a:ea typeface="Prompt"/>
                <a:cs typeface="Prompt"/>
                <a:sym typeface="Prompt"/>
              </a:rPr>
              <a:t>Teaching Learning Unit</a:t>
            </a:r>
            <a:endParaRPr sz="1633" b="1" dirty="0">
              <a:solidFill>
                <a:srgbClr val="A98278"/>
              </a:solidFill>
              <a:latin typeface="Prompt"/>
              <a:ea typeface="Prompt"/>
              <a:cs typeface="Prompt"/>
              <a:sym typeface="Prompt"/>
            </a:endParaRPr>
          </a:p>
        </p:txBody>
      </p:sp>
      <p:sp>
        <p:nvSpPr>
          <p:cNvPr id="6" name="Content Placeholder 2">
            <a:extLst>
              <a:ext uri="{FF2B5EF4-FFF2-40B4-BE49-F238E27FC236}">
                <a16:creationId xmlns:a16="http://schemas.microsoft.com/office/drawing/2014/main" id="{65B909CD-AC0E-4DD1-B049-4FD1CFA3AF16}"/>
              </a:ext>
            </a:extLst>
          </p:cNvPr>
          <p:cNvSpPr txBox="1">
            <a:spLocks/>
          </p:cNvSpPr>
          <p:nvPr/>
        </p:nvSpPr>
        <p:spPr>
          <a:xfrm>
            <a:off x="436984" y="2177947"/>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latin typeface="Raleway"/>
            </a:endParaRPr>
          </a:p>
        </p:txBody>
      </p:sp>
      <p:sp>
        <p:nvSpPr>
          <p:cNvPr id="12" name="TextBox 11">
            <a:extLst>
              <a:ext uri="{FF2B5EF4-FFF2-40B4-BE49-F238E27FC236}">
                <a16:creationId xmlns:a16="http://schemas.microsoft.com/office/drawing/2014/main" id="{9F039238-CAE4-48C8-9635-7A9E08B6B532}"/>
              </a:ext>
            </a:extLst>
          </p:cNvPr>
          <p:cNvSpPr txBox="1"/>
          <p:nvPr/>
        </p:nvSpPr>
        <p:spPr>
          <a:xfrm>
            <a:off x="678105" y="1855452"/>
            <a:ext cx="10835790" cy="3416320"/>
          </a:xfrm>
          <a:prstGeom prst="rect">
            <a:avLst/>
          </a:prstGeom>
          <a:noFill/>
        </p:spPr>
        <p:txBody>
          <a:bodyPr wrap="square">
            <a:spAutoFit/>
          </a:bodyPr>
          <a:lstStyle/>
          <a:p>
            <a:pPr algn="l"/>
            <a:r>
              <a:rPr lang="en-GB" b="1" i="0" dirty="0">
                <a:effectLst/>
                <a:latin typeface="Helvetica Neue"/>
              </a:rPr>
              <a:t>Conversations from Calais </a:t>
            </a:r>
          </a:p>
          <a:p>
            <a:pPr algn="l"/>
            <a:r>
              <a:rPr lang="en-GB" b="1" i="0" dirty="0">
                <a:effectLst/>
                <a:latin typeface="Helvetica Neue"/>
              </a:rPr>
              <a:t>There are many ways in which you can help:</a:t>
            </a:r>
          </a:p>
          <a:p>
            <a:pPr algn="l"/>
            <a:r>
              <a:rPr lang="en-GB" b="1" i="0" dirty="0">
                <a:effectLst/>
                <a:latin typeface="Helvetica Neue"/>
              </a:rPr>
              <a:t>1. Be kind - by treating everyone you meet with humanity and respect.</a:t>
            </a:r>
          </a:p>
          <a:p>
            <a:pPr algn="l"/>
            <a:r>
              <a:rPr lang="en-GB" b="1" i="0" dirty="0">
                <a:effectLst/>
                <a:latin typeface="Helvetica Neue"/>
              </a:rPr>
              <a:t>2. Be open - by raising awareness on what is happening in Calais, by sharing it on your social media and by never refusing to stop talking about it.</a:t>
            </a:r>
          </a:p>
          <a:p>
            <a:pPr algn="l"/>
            <a:r>
              <a:rPr lang="en-GB" b="1" i="0" dirty="0">
                <a:effectLst/>
                <a:latin typeface="Helvetica Neue"/>
              </a:rPr>
              <a:t>3. Be political - by demanding changes from </a:t>
            </a:r>
            <a:r>
              <a:rPr lang="en-GB" b="1" i="0" u="none" strike="noStrike" dirty="0">
                <a:effectLst/>
                <a:latin typeface="Helvetica Neue"/>
                <a:hlinkClick r:id="rId4">
                  <a:extLst>
                    <a:ext uri="{A12FA001-AC4F-418D-AE19-62706E023703}">
                      <ahyp:hlinkClr xmlns:ahyp="http://schemas.microsoft.com/office/drawing/2018/hyperlinkcolor" val="tx"/>
                    </a:ext>
                  </a:extLst>
                </a:hlinkClick>
              </a:rPr>
              <a:t>your MP</a:t>
            </a:r>
            <a:r>
              <a:rPr lang="en-GB" b="1" i="0" dirty="0">
                <a:effectLst/>
                <a:latin typeface="Helvetica Neue"/>
              </a:rPr>
              <a:t>, by voting for people and parties that consider this issue in their policies, by protesting and by </a:t>
            </a:r>
            <a:r>
              <a:rPr lang="en-GB" b="1" i="0" u="none" strike="noStrike" dirty="0">
                <a:effectLst/>
                <a:latin typeface="Helvetica Neue"/>
                <a:hlinkClick r:id="rId5">
                  <a:extLst>
                    <a:ext uri="{A12FA001-AC4F-418D-AE19-62706E023703}">
                      <ahyp:hlinkClr xmlns:ahyp="http://schemas.microsoft.com/office/drawing/2018/hyperlinkcolor" val="tx"/>
                    </a:ext>
                  </a:extLst>
                </a:hlinkClick>
              </a:rPr>
              <a:t>signing petitions</a:t>
            </a:r>
            <a:r>
              <a:rPr lang="en-GB" b="1" i="0" dirty="0">
                <a:effectLst/>
                <a:latin typeface="Helvetica Neue"/>
              </a:rPr>
              <a:t>.</a:t>
            </a:r>
          </a:p>
          <a:p>
            <a:pPr algn="l"/>
            <a:r>
              <a:rPr lang="en-GB" b="1" i="0" dirty="0">
                <a:effectLst/>
                <a:latin typeface="Helvetica Neue"/>
              </a:rPr>
              <a:t>4. Be active - by donating your time or money to the following organisations: </a:t>
            </a:r>
            <a:r>
              <a:rPr lang="en-GB" b="1" i="0" u="none" strike="noStrike" dirty="0">
                <a:effectLst/>
                <a:latin typeface="Helvetica Neue"/>
                <a:hlinkClick r:id="rId6">
                  <a:extLst>
                    <a:ext uri="{A12FA001-AC4F-418D-AE19-62706E023703}">
                      <ahyp:hlinkClr xmlns:ahyp="http://schemas.microsoft.com/office/drawing/2018/hyperlinkcolor" val="tx"/>
                    </a:ext>
                  </a:extLst>
                </a:hlinkClick>
              </a:rPr>
              <a:t>Refugee Community Kitchen</a:t>
            </a:r>
            <a:r>
              <a:rPr lang="en-GB" b="1" i="0" dirty="0">
                <a:effectLst/>
                <a:latin typeface="Helvetica Neue"/>
              </a:rPr>
              <a:t>, </a:t>
            </a:r>
            <a:r>
              <a:rPr lang="en-GB" b="1" i="0" u="none" strike="noStrike" dirty="0">
                <a:effectLst/>
                <a:latin typeface="Helvetica Neue"/>
                <a:hlinkClick r:id="rId7">
                  <a:extLst>
                    <a:ext uri="{A12FA001-AC4F-418D-AE19-62706E023703}">
                      <ahyp:hlinkClr xmlns:ahyp="http://schemas.microsoft.com/office/drawing/2018/hyperlinkcolor" val="tx"/>
                    </a:ext>
                  </a:extLst>
                </a:hlinkClick>
              </a:rPr>
              <a:t>Refugee Women’s Centre</a:t>
            </a:r>
            <a:r>
              <a:rPr lang="en-GB" b="1" i="0" dirty="0">
                <a:effectLst/>
                <a:latin typeface="Helvetica Neue"/>
              </a:rPr>
              <a:t>, </a:t>
            </a:r>
            <a:r>
              <a:rPr lang="en-GB" b="1" i="0" u="none" strike="noStrike" dirty="0">
                <a:effectLst/>
                <a:latin typeface="Helvetica Neue"/>
                <a:hlinkClick r:id="rId8">
                  <a:extLst>
                    <a:ext uri="{A12FA001-AC4F-418D-AE19-62706E023703}">
                      <ahyp:hlinkClr xmlns:ahyp="http://schemas.microsoft.com/office/drawing/2018/hyperlinkcolor" val="tx"/>
                    </a:ext>
                  </a:extLst>
                </a:hlinkClick>
              </a:rPr>
              <a:t>Project Play</a:t>
            </a:r>
            <a:r>
              <a:rPr lang="en-GB" b="1" i="0" dirty="0">
                <a:effectLst/>
                <a:latin typeface="Helvetica Neue"/>
              </a:rPr>
              <a:t>, </a:t>
            </a:r>
            <a:r>
              <a:rPr lang="en-GB" b="1" i="0" u="none" strike="noStrike" dirty="0">
                <a:effectLst/>
                <a:latin typeface="Helvetica Neue"/>
                <a:hlinkClick r:id="rId9">
                  <a:extLst>
                    <a:ext uri="{A12FA001-AC4F-418D-AE19-62706E023703}">
                      <ahyp:hlinkClr xmlns:ahyp="http://schemas.microsoft.com/office/drawing/2018/hyperlinkcolor" val="tx"/>
                    </a:ext>
                  </a:extLst>
                </a:hlinkClick>
              </a:rPr>
              <a:t>Calais Woodyard</a:t>
            </a:r>
            <a:r>
              <a:rPr lang="en-GB" b="1" i="0" dirty="0">
                <a:effectLst/>
                <a:latin typeface="Helvetica Neue"/>
              </a:rPr>
              <a:t>, </a:t>
            </a:r>
            <a:r>
              <a:rPr lang="en-GB" b="1" i="0" u="none" strike="noStrike" dirty="0">
                <a:effectLst/>
                <a:latin typeface="Helvetica Neue"/>
                <a:hlinkClick r:id="rId10">
                  <a:extLst>
                    <a:ext uri="{A12FA001-AC4F-418D-AE19-62706E023703}">
                      <ahyp:hlinkClr xmlns:ahyp="http://schemas.microsoft.com/office/drawing/2018/hyperlinkcolor" val="tx"/>
                    </a:ext>
                  </a:extLst>
                </a:hlinkClick>
              </a:rPr>
              <a:t>Collective Aid</a:t>
            </a:r>
            <a:r>
              <a:rPr lang="en-GB" b="1" i="0" dirty="0">
                <a:effectLst/>
                <a:latin typeface="Helvetica Neue"/>
              </a:rPr>
              <a:t>, </a:t>
            </a:r>
            <a:r>
              <a:rPr lang="en-GB" b="1" i="0" u="none" strike="noStrike" dirty="0" err="1">
                <a:effectLst/>
                <a:latin typeface="Helvetica Neue"/>
                <a:hlinkClick r:id="rId11">
                  <a:extLst>
                    <a:ext uri="{A12FA001-AC4F-418D-AE19-62706E023703}">
                      <ahyp:hlinkClr xmlns:ahyp="http://schemas.microsoft.com/office/drawing/2018/hyperlinkcolor" val="tx"/>
                    </a:ext>
                  </a:extLst>
                </a:hlinkClick>
              </a:rPr>
              <a:t>L’Auberge</a:t>
            </a:r>
            <a:r>
              <a:rPr lang="en-GB" b="1" i="0" u="none" strike="noStrike" dirty="0">
                <a:effectLst/>
                <a:latin typeface="Helvetica Neue"/>
                <a:hlinkClick r:id="rId11">
                  <a:extLst>
                    <a:ext uri="{A12FA001-AC4F-418D-AE19-62706E023703}">
                      <ahyp:hlinkClr xmlns:ahyp="http://schemas.microsoft.com/office/drawing/2018/hyperlinkcolor" val="tx"/>
                    </a:ext>
                  </a:extLst>
                </a:hlinkClick>
              </a:rPr>
              <a:t> des Migrants</a:t>
            </a:r>
            <a:r>
              <a:rPr lang="en-GB" b="1" i="0" dirty="0">
                <a:effectLst/>
                <a:latin typeface="Helvetica Neue"/>
              </a:rPr>
              <a:t>, </a:t>
            </a:r>
            <a:r>
              <a:rPr lang="en-GB" b="1" i="0" u="none" strike="noStrike" dirty="0">
                <a:effectLst/>
                <a:latin typeface="Helvetica Neue"/>
                <a:hlinkClick r:id="rId12">
                  <a:extLst>
                    <a:ext uri="{A12FA001-AC4F-418D-AE19-62706E023703}">
                      <ahyp:hlinkClr xmlns:ahyp="http://schemas.microsoft.com/office/drawing/2018/hyperlinkcolor" val="tx"/>
                    </a:ext>
                  </a:extLst>
                </a:hlinkClick>
              </a:rPr>
              <a:t>Utopia56</a:t>
            </a:r>
            <a:r>
              <a:rPr lang="en-GB" b="1" i="0" dirty="0">
                <a:effectLst/>
                <a:latin typeface="Helvetica Neue"/>
              </a:rPr>
              <a:t> and </a:t>
            </a:r>
            <a:r>
              <a:rPr lang="en-GB" b="1" i="0" u="none" strike="noStrike" dirty="0">
                <a:effectLst/>
                <a:latin typeface="Helvetica Neue"/>
                <a:hlinkClick r:id="rId13">
                  <a:extLst>
                    <a:ext uri="{A12FA001-AC4F-418D-AE19-62706E023703}">
                      <ahyp:hlinkClr xmlns:ahyp="http://schemas.microsoft.com/office/drawing/2018/hyperlinkcolor" val="tx"/>
                    </a:ext>
                  </a:extLst>
                </a:hlinkClick>
              </a:rPr>
              <a:t>Help Refugees</a:t>
            </a:r>
            <a:r>
              <a:rPr lang="en-GB" b="1" i="0" dirty="0">
                <a:effectLst/>
                <a:latin typeface="Helvetica Neue"/>
              </a:rPr>
              <a:t>.</a:t>
            </a:r>
          </a:p>
          <a:p>
            <a:pPr algn="l"/>
            <a:r>
              <a:rPr lang="en-GB" b="1" i="0" dirty="0">
                <a:effectLst/>
                <a:latin typeface="Helvetica Neue"/>
              </a:rPr>
              <a:t>5. Be generous - by supporting businesses employing or supporting refugees, such as: </a:t>
            </a:r>
            <a:r>
              <a:rPr lang="en-GB" b="1" i="0" u="none" strike="noStrike" dirty="0" err="1">
                <a:effectLst/>
                <a:latin typeface="Helvetica Neue"/>
                <a:hlinkClick r:id="rId14">
                  <a:extLst>
                    <a:ext uri="{A12FA001-AC4F-418D-AE19-62706E023703}">
                      <ahyp:hlinkClr xmlns:ahyp="http://schemas.microsoft.com/office/drawing/2018/hyperlinkcolor" val="tx"/>
                    </a:ext>
                  </a:extLst>
                </a:hlinkClick>
              </a:rPr>
              <a:t>Migrateful</a:t>
            </a:r>
            <a:r>
              <a:rPr lang="en-GB" b="1" i="0" dirty="0">
                <a:effectLst/>
                <a:latin typeface="Helvetica Neue"/>
              </a:rPr>
              <a:t>, </a:t>
            </a:r>
            <a:r>
              <a:rPr lang="en-GB" b="1" i="0" u="none" strike="noStrike" dirty="0">
                <a:effectLst/>
                <a:latin typeface="Helvetica Neue"/>
                <a:hlinkClick r:id="rId15">
                  <a:extLst>
                    <a:ext uri="{A12FA001-AC4F-418D-AE19-62706E023703}">
                      <ahyp:hlinkClr xmlns:ahyp="http://schemas.microsoft.com/office/drawing/2018/hyperlinkcolor" val="tx"/>
                    </a:ext>
                  </a:extLst>
                </a:hlinkClick>
              </a:rPr>
              <a:t>Imad’s Syrian Kitchen</a:t>
            </a:r>
            <a:r>
              <a:rPr lang="en-GB" b="1" i="0" dirty="0">
                <a:effectLst/>
                <a:latin typeface="Helvetica Neue"/>
              </a:rPr>
              <a:t>, </a:t>
            </a:r>
            <a:r>
              <a:rPr lang="en-GB" b="1" i="0" u="none" strike="noStrike" dirty="0">
                <a:effectLst/>
                <a:latin typeface="Helvetica Neue"/>
                <a:hlinkClick r:id="rId16">
                  <a:extLst>
                    <a:ext uri="{A12FA001-AC4F-418D-AE19-62706E023703}">
                      <ahyp:hlinkClr xmlns:ahyp="http://schemas.microsoft.com/office/drawing/2018/hyperlinkcolor" val="tx"/>
                    </a:ext>
                  </a:extLst>
                </a:hlinkClick>
              </a:rPr>
              <a:t>Mo’s Eggs</a:t>
            </a:r>
            <a:r>
              <a:rPr lang="en-GB" b="1" i="0" dirty="0">
                <a:effectLst/>
                <a:latin typeface="Helvetica Neue"/>
              </a:rPr>
              <a:t>, </a:t>
            </a:r>
            <a:r>
              <a:rPr lang="en-GB" b="1" i="0" u="none" strike="noStrike" dirty="0">
                <a:effectLst/>
                <a:latin typeface="Helvetica Neue"/>
                <a:hlinkClick r:id="rId17">
                  <a:extLst>
                    <a:ext uri="{A12FA001-AC4F-418D-AE19-62706E023703}">
                      <ahyp:hlinkClr xmlns:ahyp="http://schemas.microsoft.com/office/drawing/2018/hyperlinkcolor" val="tx"/>
                    </a:ext>
                  </a:extLst>
                </a:hlinkClick>
              </a:rPr>
              <a:t>Stories &amp; Supper</a:t>
            </a:r>
            <a:r>
              <a:rPr lang="en-GB" b="1" i="0" dirty="0">
                <a:effectLst/>
                <a:latin typeface="Helvetica Neue"/>
              </a:rPr>
              <a:t>, </a:t>
            </a:r>
            <a:r>
              <a:rPr lang="en-GB" b="1" i="0" u="none" strike="noStrike" dirty="0" err="1">
                <a:effectLst/>
                <a:latin typeface="Helvetica Neue"/>
                <a:hlinkClick r:id="rId18">
                  <a:extLst>
                    <a:ext uri="{A12FA001-AC4F-418D-AE19-62706E023703}">
                      <ahyp:hlinkClr xmlns:ahyp="http://schemas.microsoft.com/office/drawing/2018/hyperlinkcolor" val="tx"/>
                    </a:ext>
                  </a:extLst>
                </a:hlinkClick>
              </a:rPr>
              <a:t>nisa</a:t>
            </a:r>
            <a:r>
              <a:rPr lang="en-GB" b="1" i="0" dirty="0">
                <a:effectLst/>
                <a:latin typeface="Helvetica Neue"/>
              </a:rPr>
              <a:t> and </a:t>
            </a:r>
            <a:r>
              <a:rPr lang="en-GB" b="1" i="0" u="none" strike="noStrike" dirty="0">
                <a:effectLst/>
                <a:latin typeface="Helvetica Neue"/>
                <a:hlinkClick r:id="rId19">
                  <a:extLst>
                    <a:ext uri="{A12FA001-AC4F-418D-AE19-62706E023703}">
                      <ahyp:hlinkClr xmlns:ahyp="http://schemas.microsoft.com/office/drawing/2018/hyperlinkcolor" val="tx"/>
                    </a:ext>
                  </a:extLst>
                </a:hlinkClick>
              </a:rPr>
              <a:t>Makers Unite</a:t>
            </a:r>
            <a:r>
              <a:rPr lang="en-GB" b="1" i="0" dirty="0">
                <a:effectLst/>
                <a:latin typeface="Helvetica Neue"/>
              </a:rPr>
              <a:t>.</a:t>
            </a:r>
          </a:p>
        </p:txBody>
      </p:sp>
    </p:spTree>
    <p:extLst>
      <p:ext uri="{BB962C8B-B14F-4D97-AF65-F5344CB8AC3E}">
        <p14:creationId xmlns:p14="http://schemas.microsoft.com/office/powerpoint/2010/main" val="4157945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9069533" y="292953"/>
            <a:ext cx="1463103" cy="474154"/>
          </a:xfrm>
          <a:prstGeom prst="rect">
            <a:avLst/>
          </a:prstGeom>
          <a:noFill/>
          <a:ln>
            <a:noFill/>
          </a:ln>
        </p:spPr>
      </p:pic>
      <p:sp>
        <p:nvSpPr>
          <p:cNvPr id="55" name="Google Shape;55;p13"/>
          <p:cNvSpPr/>
          <p:nvPr/>
        </p:nvSpPr>
        <p:spPr>
          <a:xfrm rot="10800000" flipH="1">
            <a:off x="1635313" y="922219"/>
            <a:ext cx="8904353" cy="46538"/>
          </a:xfrm>
          <a:prstGeom prst="rect">
            <a:avLst/>
          </a:prstGeom>
          <a:solidFill>
            <a:srgbClr val="A98278"/>
          </a:solidFill>
          <a:ln>
            <a:noFill/>
          </a:ln>
        </p:spPr>
        <p:txBody>
          <a:bodyPr spcFirstLastPara="1" wrap="square" lIns="82939" tIns="82939" rIns="82939" bIns="82939" anchor="ctr" anchorCtr="0">
            <a:noAutofit/>
          </a:bodyPr>
          <a:lstStyle/>
          <a:p>
            <a:endParaRPr sz="1633">
              <a:solidFill>
                <a:srgbClr val="A98278"/>
              </a:solidFill>
            </a:endParaRPr>
          </a:p>
        </p:txBody>
      </p:sp>
      <p:sp>
        <p:nvSpPr>
          <p:cNvPr id="56" name="Google Shape;56;p13"/>
          <p:cNvSpPr/>
          <p:nvPr/>
        </p:nvSpPr>
        <p:spPr>
          <a:xfrm rot="10800000" flipH="1">
            <a:off x="1635313" y="6452400"/>
            <a:ext cx="8904353" cy="46538"/>
          </a:xfrm>
          <a:prstGeom prst="rect">
            <a:avLst/>
          </a:prstGeom>
          <a:solidFill>
            <a:srgbClr val="A98278"/>
          </a:solidFill>
          <a:ln>
            <a:noFill/>
          </a:ln>
        </p:spPr>
        <p:txBody>
          <a:bodyPr spcFirstLastPara="1" wrap="square" lIns="82939" tIns="82939" rIns="82939" bIns="82939" anchor="ctr" anchorCtr="0">
            <a:noAutofit/>
          </a:bodyPr>
          <a:lstStyle/>
          <a:p>
            <a:endParaRPr sz="1633">
              <a:solidFill>
                <a:srgbClr val="A98278"/>
              </a:solidFill>
            </a:endParaRPr>
          </a:p>
        </p:txBody>
      </p:sp>
      <p:sp>
        <p:nvSpPr>
          <p:cNvPr id="59" name="Google Shape;59;p13"/>
          <p:cNvSpPr txBox="1"/>
          <p:nvPr/>
        </p:nvSpPr>
        <p:spPr>
          <a:xfrm>
            <a:off x="236272" y="151170"/>
            <a:ext cx="3944064" cy="582955"/>
          </a:xfrm>
          <a:prstGeom prst="rect">
            <a:avLst/>
          </a:prstGeom>
          <a:noFill/>
          <a:ln>
            <a:noFill/>
          </a:ln>
        </p:spPr>
        <p:txBody>
          <a:bodyPr spcFirstLastPara="1" wrap="square" lIns="82939" tIns="82939" rIns="82939" bIns="82939" anchor="t" anchorCtr="0">
            <a:noAutofit/>
          </a:bodyPr>
          <a:lstStyle/>
          <a:p>
            <a:pPr>
              <a:buClr>
                <a:schemeClr val="dk1"/>
              </a:buClr>
              <a:buSzPts val="1400"/>
            </a:pPr>
            <a:r>
              <a:rPr lang="it" sz="1633" b="1" dirty="0">
                <a:solidFill>
                  <a:srgbClr val="A98278"/>
                </a:solidFill>
                <a:latin typeface="Prompt"/>
                <a:ea typeface="Prompt"/>
                <a:cs typeface="Prompt"/>
                <a:sym typeface="Prompt"/>
              </a:rPr>
              <a:t>// MIGRATION //</a:t>
            </a:r>
            <a:endParaRPr sz="1633" dirty="0">
              <a:solidFill>
                <a:srgbClr val="A98278"/>
              </a:solidFill>
            </a:endParaRPr>
          </a:p>
          <a:p>
            <a:pPr>
              <a:buClr>
                <a:schemeClr val="dk1"/>
              </a:buClr>
              <a:buSzPts val="1100"/>
            </a:pPr>
            <a:r>
              <a:rPr lang="it" sz="1633" b="1" dirty="0">
                <a:solidFill>
                  <a:srgbClr val="A98278"/>
                </a:solidFill>
                <a:latin typeface="Prompt"/>
                <a:ea typeface="Prompt"/>
                <a:cs typeface="Prompt"/>
                <a:sym typeface="Prompt"/>
              </a:rPr>
              <a:t>Teaching Learning Unit</a:t>
            </a:r>
            <a:endParaRPr sz="1633" b="1" dirty="0">
              <a:solidFill>
                <a:srgbClr val="A98278"/>
              </a:solidFill>
              <a:latin typeface="Prompt"/>
              <a:ea typeface="Prompt"/>
              <a:cs typeface="Prompt"/>
              <a:sym typeface="Prompt"/>
            </a:endParaRPr>
          </a:p>
        </p:txBody>
      </p:sp>
      <p:sp>
        <p:nvSpPr>
          <p:cNvPr id="6" name="Content Placeholder 2">
            <a:extLst>
              <a:ext uri="{FF2B5EF4-FFF2-40B4-BE49-F238E27FC236}">
                <a16:creationId xmlns:a16="http://schemas.microsoft.com/office/drawing/2014/main" id="{65B909CD-AC0E-4DD1-B049-4FD1CFA3AF16}"/>
              </a:ext>
            </a:extLst>
          </p:cNvPr>
          <p:cNvSpPr txBox="1">
            <a:spLocks/>
          </p:cNvSpPr>
          <p:nvPr/>
        </p:nvSpPr>
        <p:spPr>
          <a:xfrm>
            <a:off x="436984" y="2177947"/>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latin typeface="Raleway"/>
            </a:endParaRPr>
          </a:p>
        </p:txBody>
      </p:sp>
      <p:sp>
        <p:nvSpPr>
          <p:cNvPr id="2" name="Rectangle 1">
            <a:extLst>
              <a:ext uri="{FF2B5EF4-FFF2-40B4-BE49-F238E27FC236}">
                <a16:creationId xmlns:a16="http://schemas.microsoft.com/office/drawing/2014/main" id="{8872631E-DB8D-4977-8FD3-74C52BE13810}"/>
              </a:ext>
            </a:extLst>
          </p:cNvPr>
          <p:cNvSpPr/>
          <p:nvPr/>
        </p:nvSpPr>
        <p:spPr>
          <a:xfrm>
            <a:off x="167950" y="1123868"/>
            <a:ext cx="11896531" cy="55829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fontAlgn="base">
              <a:lnSpc>
                <a:spcPct val="107000"/>
              </a:lnSpc>
              <a:spcBef>
                <a:spcPts val="200"/>
              </a:spcBef>
              <a:spcAft>
                <a:spcPts val="900"/>
              </a:spcAft>
            </a:pPr>
            <a:endParaRPr lang="en-GB" sz="2000" b="1" dirty="0">
              <a:solidFill>
                <a:srgbClr val="1F3763"/>
              </a:solidFill>
              <a:effectLst/>
              <a:latin typeface="Arial" panose="020B0604020202020204" pitchFamily="34" charset="0"/>
              <a:ea typeface="Times New Roman" panose="02020603050405020304" pitchFamily="18" charset="0"/>
              <a:cs typeface="Times New Roman" panose="02020603050405020304" pitchFamily="18" charset="0"/>
            </a:endParaRPr>
          </a:p>
          <a:p>
            <a:pPr fontAlgn="base">
              <a:lnSpc>
                <a:spcPct val="107000"/>
              </a:lnSpc>
              <a:spcBef>
                <a:spcPts val="200"/>
              </a:spcBef>
              <a:spcAft>
                <a:spcPts val="900"/>
              </a:spcAft>
            </a:pPr>
            <a:r>
              <a:rPr lang="en-GB" sz="2000" b="1" dirty="0">
                <a:solidFill>
                  <a:srgbClr val="1F3763"/>
                </a:solidFill>
                <a:effectLst/>
                <a:latin typeface="Arial" panose="020B0604020202020204" pitchFamily="34" charset="0"/>
                <a:ea typeface="Times New Roman" panose="02020603050405020304" pitchFamily="18" charset="0"/>
                <a:cs typeface="Times New Roman" panose="02020603050405020304" pitchFamily="18" charset="0"/>
              </a:rPr>
              <a:t>Why </a:t>
            </a:r>
            <a:r>
              <a:rPr lang="en-GB" sz="2000" b="1" dirty="0" err="1">
                <a:solidFill>
                  <a:srgbClr val="1F3763"/>
                </a:solidFill>
                <a:effectLst/>
                <a:latin typeface="Arial" panose="020B0604020202020204" pitchFamily="34" charset="0"/>
                <a:ea typeface="Times New Roman" panose="02020603050405020304" pitchFamily="18" charset="0"/>
                <a:cs typeface="Times New Roman" panose="02020603050405020304" pitchFamily="18" charset="0"/>
              </a:rPr>
              <a:t>KentLive</a:t>
            </a:r>
            <a:r>
              <a:rPr lang="en-GB" sz="2000" b="1" dirty="0">
                <a:solidFill>
                  <a:srgbClr val="1F3763"/>
                </a:solidFill>
                <a:effectLst/>
                <a:latin typeface="Arial" panose="020B0604020202020204" pitchFamily="34" charset="0"/>
                <a:ea typeface="Times New Roman" panose="02020603050405020304" pitchFamily="18" charset="0"/>
                <a:cs typeface="Times New Roman" panose="02020603050405020304" pitchFamily="18" charset="0"/>
              </a:rPr>
              <a:t> uses the word 'people' when referring to 'migrants'</a:t>
            </a:r>
            <a:endParaRPr lang="en-GB" sz="20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fontAlgn="base">
              <a:lnSpc>
                <a:spcPct val="107000"/>
              </a:lnSpc>
              <a:spcAft>
                <a:spcPts val="800"/>
              </a:spcAft>
            </a:pPr>
            <a:r>
              <a:rPr lang="en-GB" sz="2000" b="1" u="sng" dirty="0" err="1">
                <a:solidFill>
                  <a:schemeClr val="tx1"/>
                </a:solidFill>
                <a:effectLst/>
                <a:latin typeface="Raleway"/>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KentLive</a:t>
            </a:r>
            <a:r>
              <a:rPr lang="en-GB" sz="2000" dirty="0">
                <a:solidFill>
                  <a:schemeClr val="tx1"/>
                </a:solidFill>
                <a:effectLst/>
                <a:latin typeface="Raleway"/>
                <a:ea typeface="Times New Roman" panose="02020603050405020304" pitchFamily="18" charset="0"/>
                <a:cs typeface="Times New Roman" panose="02020603050405020304" pitchFamily="18" charset="0"/>
              </a:rPr>
              <a:t> uses the term people when referring to those who cross the Channel and arrive on our shores.</a:t>
            </a:r>
            <a:endParaRPr lang="en-GB" sz="2000" dirty="0">
              <a:solidFill>
                <a:schemeClr val="tx1"/>
              </a:solidFill>
              <a:effectLst/>
              <a:latin typeface="Raleway"/>
              <a:ea typeface="Calibri" panose="020F0502020204030204" pitchFamily="34" charset="0"/>
              <a:cs typeface="Times New Roman" panose="02020603050405020304" pitchFamily="18" charset="0"/>
            </a:endParaRPr>
          </a:p>
          <a:p>
            <a:pPr fontAlgn="base">
              <a:lnSpc>
                <a:spcPct val="107000"/>
              </a:lnSpc>
              <a:spcAft>
                <a:spcPts val="900"/>
              </a:spcAft>
            </a:pPr>
            <a:r>
              <a:rPr lang="en-GB" sz="2000" dirty="0">
                <a:solidFill>
                  <a:schemeClr val="tx1"/>
                </a:solidFill>
                <a:effectLst/>
                <a:latin typeface="Raleway"/>
                <a:ea typeface="Times New Roman" panose="02020603050405020304" pitchFamily="18" charset="0"/>
                <a:cs typeface="Times New Roman" panose="02020603050405020304" pitchFamily="18" charset="0"/>
              </a:rPr>
              <a:t>That's because, regardless of their status at the point of entry, those moving from one country to the other are human beings.</a:t>
            </a:r>
            <a:endParaRPr lang="en-GB" sz="2000" dirty="0">
              <a:solidFill>
                <a:schemeClr val="tx1"/>
              </a:solidFill>
              <a:effectLst/>
              <a:latin typeface="Raleway"/>
              <a:ea typeface="Calibri" panose="020F0502020204030204" pitchFamily="34" charset="0"/>
              <a:cs typeface="Times New Roman" panose="02020603050405020304" pitchFamily="18" charset="0"/>
            </a:endParaRPr>
          </a:p>
          <a:p>
            <a:pPr fontAlgn="base">
              <a:lnSpc>
                <a:spcPct val="107000"/>
              </a:lnSpc>
              <a:spcAft>
                <a:spcPts val="900"/>
              </a:spcAft>
            </a:pPr>
            <a:r>
              <a:rPr lang="en-GB" sz="2000" dirty="0">
                <a:solidFill>
                  <a:schemeClr val="tx1"/>
                </a:solidFill>
                <a:effectLst/>
                <a:latin typeface="Raleway"/>
                <a:ea typeface="Times New Roman" panose="02020603050405020304" pitchFamily="18" charset="0"/>
                <a:cs typeface="Times New Roman" panose="02020603050405020304" pitchFamily="18" charset="0"/>
              </a:rPr>
              <a:t>You will have seen them commonly referred to as migrants. This is not incorrect.</a:t>
            </a:r>
            <a:endParaRPr lang="en-GB" sz="2000" dirty="0">
              <a:solidFill>
                <a:schemeClr val="tx1"/>
              </a:solidFill>
              <a:effectLst/>
              <a:latin typeface="Raleway"/>
              <a:ea typeface="Calibri" panose="020F0502020204030204" pitchFamily="34" charset="0"/>
              <a:cs typeface="Times New Roman" panose="02020603050405020304" pitchFamily="18" charset="0"/>
            </a:endParaRPr>
          </a:p>
          <a:p>
            <a:pPr fontAlgn="base">
              <a:lnSpc>
                <a:spcPct val="107000"/>
              </a:lnSpc>
              <a:spcAft>
                <a:spcPts val="900"/>
              </a:spcAft>
            </a:pPr>
            <a:r>
              <a:rPr lang="en-GB" sz="2000" dirty="0">
                <a:solidFill>
                  <a:schemeClr val="tx1"/>
                </a:solidFill>
                <a:effectLst/>
                <a:latin typeface="Raleway"/>
                <a:ea typeface="Times New Roman" panose="02020603050405020304" pitchFamily="18" charset="0"/>
                <a:cs typeface="Times New Roman" panose="02020603050405020304" pitchFamily="18" charset="0"/>
              </a:rPr>
              <a:t>The UN Migration Agency defines a migrant as - any person who is moving or has moved across an international border or within a state away from his/her habitual place of residence, regardless of the person’s legal status, whether the movement is voluntary or involuntary, what the causes for the movement are, or what the length of the stay is.</a:t>
            </a:r>
            <a:endParaRPr lang="en-GB" sz="2000" dirty="0">
              <a:solidFill>
                <a:schemeClr val="tx1"/>
              </a:solidFill>
              <a:effectLst/>
              <a:latin typeface="Raleway"/>
              <a:ea typeface="Calibri" panose="020F0502020204030204" pitchFamily="34" charset="0"/>
              <a:cs typeface="Times New Roman" panose="02020603050405020304" pitchFamily="18" charset="0"/>
            </a:endParaRPr>
          </a:p>
          <a:p>
            <a:pPr fontAlgn="base">
              <a:lnSpc>
                <a:spcPct val="107000"/>
              </a:lnSpc>
              <a:spcAft>
                <a:spcPts val="900"/>
              </a:spcAft>
            </a:pPr>
            <a:r>
              <a:rPr lang="en-GB" sz="2000" dirty="0" err="1">
                <a:solidFill>
                  <a:schemeClr val="tx1"/>
                </a:solidFill>
                <a:effectLst/>
                <a:latin typeface="Raleway"/>
                <a:ea typeface="Times New Roman" panose="02020603050405020304" pitchFamily="18" charset="0"/>
                <a:cs typeface="Times New Roman" panose="02020603050405020304" pitchFamily="18" charset="0"/>
              </a:rPr>
              <a:t>KentLive</a:t>
            </a:r>
            <a:r>
              <a:rPr lang="en-GB" sz="2000" dirty="0">
                <a:solidFill>
                  <a:schemeClr val="tx1"/>
                </a:solidFill>
                <a:effectLst/>
                <a:latin typeface="Raleway"/>
                <a:ea typeface="Times New Roman" panose="02020603050405020304" pitchFamily="18" charset="0"/>
                <a:cs typeface="Times New Roman" panose="02020603050405020304" pitchFamily="18" charset="0"/>
              </a:rPr>
              <a:t> also refers to people in these circumstances as refugees.</a:t>
            </a:r>
            <a:endParaRPr lang="en-GB" sz="2000" dirty="0">
              <a:solidFill>
                <a:schemeClr val="tx1"/>
              </a:solidFill>
              <a:effectLst/>
              <a:latin typeface="Raleway"/>
              <a:ea typeface="Calibri" panose="020F0502020204030204" pitchFamily="34" charset="0"/>
              <a:cs typeface="Times New Roman" panose="02020603050405020304" pitchFamily="18" charset="0"/>
            </a:endParaRPr>
          </a:p>
          <a:p>
            <a:pPr fontAlgn="base">
              <a:lnSpc>
                <a:spcPct val="107000"/>
              </a:lnSpc>
              <a:spcAft>
                <a:spcPts val="900"/>
              </a:spcAft>
            </a:pPr>
            <a:r>
              <a:rPr lang="en-GB" sz="2000" dirty="0">
                <a:solidFill>
                  <a:schemeClr val="tx1"/>
                </a:solidFill>
                <a:effectLst/>
                <a:latin typeface="Raleway"/>
                <a:ea typeface="Times New Roman" panose="02020603050405020304" pitchFamily="18" charset="0"/>
                <a:cs typeface="Times New Roman" panose="02020603050405020304" pitchFamily="18" charset="0"/>
              </a:rPr>
              <a:t>The UN definition of refugees is - people who are outside their country of origin for reasons of feared persecution, conflict, generalised violence, or other circumstances that have seriously disturbed public order and, as a result, require international protection.</a:t>
            </a:r>
            <a:endParaRPr lang="en-GB" sz="2000" dirty="0">
              <a:solidFill>
                <a:schemeClr val="tx1"/>
              </a:solidFill>
              <a:effectLst/>
              <a:latin typeface="Raleway"/>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518149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9069533" y="292953"/>
            <a:ext cx="1463103" cy="474154"/>
          </a:xfrm>
          <a:prstGeom prst="rect">
            <a:avLst/>
          </a:prstGeom>
          <a:noFill/>
          <a:ln>
            <a:noFill/>
          </a:ln>
        </p:spPr>
      </p:pic>
      <p:sp>
        <p:nvSpPr>
          <p:cNvPr id="55" name="Google Shape;55;p13"/>
          <p:cNvSpPr/>
          <p:nvPr/>
        </p:nvSpPr>
        <p:spPr>
          <a:xfrm rot="10800000" flipH="1">
            <a:off x="1635313" y="922219"/>
            <a:ext cx="8904353" cy="46538"/>
          </a:xfrm>
          <a:prstGeom prst="rect">
            <a:avLst/>
          </a:prstGeom>
          <a:solidFill>
            <a:srgbClr val="A98278"/>
          </a:solidFill>
          <a:ln>
            <a:noFill/>
          </a:ln>
        </p:spPr>
        <p:txBody>
          <a:bodyPr spcFirstLastPara="1" wrap="square" lIns="82939" tIns="82939" rIns="82939" bIns="82939" anchor="ctr" anchorCtr="0">
            <a:noAutofit/>
          </a:bodyPr>
          <a:lstStyle/>
          <a:p>
            <a:endParaRPr sz="1633">
              <a:solidFill>
                <a:srgbClr val="A98278"/>
              </a:solidFill>
            </a:endParaRPr>
          </a:p>
        </p:txBody>
      </p:sp>
      <p:sp>
        <p:nvSpPr>
          <p:cNvPr id="56" name="Google Shape;56;p13"/>
          <p:cNvSpPr/>
          <p:nvPr/>
        </p:nvSpPr>
        <p:spPr>
          <a:xfrm rot="10800000" flipH="1">
            <a:off x="1635313" y="6452400"/>
            <a:ext cx="8904353" cy="46538"/>
          </a:xfrm>
          <a:prstGeom prst="rect">
            <a:avLst/>
          </a:prstGeom>
          <a:solidFill>
            <a:srgbClr val="A98278"/>
          </a:solidFill>
          <a:ln>
            <a:noFill/>
          </a:ln>
        </p:spPr>
        <p:txBody>
          <a:bodyPr spcFirstLastPara="1" wrap="square" lIns="82939" tIns="82939" rIns="82939" bIns="82939" anchor="ctr" anchorCtr="0">
            <a:noAutofit/>
          </a:bodyPr>
          <a:lstStyle/>
          <a:p>
            <a:endParaRPr sz="1633">
              <a:solidFill>
                <a:srgbClr val="A98278"/>
              </a:solidFill>
            </a:endParaRPr>
          </a:p>
        </p:txBody>
      </p:sp>
      <p:sp>
        <p:nvSpPr>
          <p:cNvPr id="57" name="Google Shape;57;p13"/>
          <p:cNvSpPr txBox="1"/>
          <p:nvPr/>
        </p:nvSpPr>
        <p:spPr>
          <a:xfrm>
            <a:off x="336427" y="1756149"/>
            <a:ext cx="11038114" cy="1507682"/>
          </a:xfrm>
          <a:prstGeom prst="rect">
            <a:avLst/>
          </a:prstGeom>
          <a:noFill/>
          <a:ln>
            <a:noFill/>
          </a:ln>
        </p:spPr>
        <p:txBody>
          <a:bodyPr spcFirstLastPara="1" wrap="square" lIns="82939" tIns="82939" rIns="82939" bIns="82939" anchor="t" anchorCtr="0">
            <a:noAutofit/>
          </a:bodyPr>
          <a:lstStyle/>
          <a:p>
            <a:r>
              <a:rPr lang="en-GB" sz="2000" b="1" dirty="0">
                <a:latin typeface="Raleway" panose="020B0604020202020204" charset="0"/>
              </a:rPr>
              <a:t>Big Idea Eight</a:t>
            </a:r>
            <a:r>
              <a:rPr lang="en-GB" sz="2000" b="1" dirty="0">
                <a:solidFill>
                  <a:srgbClr val="FF0000"/>
                </a:solidFill>
                <a:latin typeface="Raleway" panose="020B0604020202020204" charset="0"/>
              </a:rPr>
              <a:t> </a:t>
            </a:r>
          </a:p>
          <a:p>
            <a:pPr marL="342900" indent="-342900">
              <a:buFont typeface="Arial" panose="020B0604020202020204" pitchFamily="34" charset="0"/>
              <a:buChar char="•"/>
            </a:pPr>
            <a:r>
              <a:rPr lang="en-US" sz="2000" dirty="0">
                <a:latin typeface="Raleway" panose="020B0604020202020204" charset="0"/>
              </a:rPr>
              <a:t>Migration raises questions about how we see ‘ourselves’ and ‘the other’. </a:t>
            </a:r>
          </a:p>
          <a:p>
            <a:pPr marL="342900" indent="-342900">
              <a:buFont typeface="Arial" panose="020B0604020202020204" pitchFamily="34" charset="0"/>
              <a:buChar char="•"/>
            </a:pPr>
            <a:r>
              <a:rPr lang="en-US" sz="2000" dirty="0">
                <a:latin typeface="Raleway" panose="020B0604020202020204" charset="0"/>
              </a:rPr>
              <a:t>Migrants often face prejudice and discrimination</a:t>
            </a:r>
          </a:p>
          <a:p>
            <a:endParaRPr lang="en-US" sz="2000" dirty="0">
              <a:latin typeface="Raleway" panose="020B0604020202020204" charset="0"/>
            </a:endParaRPr>
          </a:p>
          <a:p>
            <a:pPr marL="311079" indent="-311079"/>
            <a:r>
              <a:rPr lang="en-US" sz="2000" b="1" dirty="0">
                <a:effectLst/>
                <a:latin typeface="Raleway" panose="020B0604020202020204" charset="0"/>
                <a:ea typeface="Times New Roman" panose="02020603050405020304" pitchFamily="18" charset="0"/>
                <a:cs typeface="Calibri" panose="020F0502020204030204" pitchFamily="34" charset="0"/>
              </a:rPr>
              <a:t>How I Act</a:t>
            </a:r>
            <a:endParaRPr lang="en-US" sz="2000" b="1" dirty="0">
              <a:latin typeface="Raleway" panose="020B0604020202020204" charset="0"/>
              <a:ea typeface="Times New Roman" panose="02020603050405020304" pitchFamily="18" charset="0"/>
              <a:cs typeface="Calibri" panose="020F0502020204030204" pitchFamily="34" charset="0"/>
            </a:endParaRPr>
          </a:p>
          <a:p>
            <a:pPr marL="342900" indent="-342900">
              <a:buFont typeface="Arial" panose="020B0604020202020204" pitchFamily="34" charset="0"/>
              <a:buChar char="•"/>
            </a:pPr>
            <a:r>
              <a:rPr lang="en-GB" sz="2000" dirty="0">
                <a:effectLst/>
                <a:latin typeface="Raleway" panose="020B0604020202020204"/>
                <a:ea typeface="Times New Roman" panose="02020603050405020304" pitchFamily="18" charset="0"/>
                <a:cs typeface="Calibri" panose="020F0502020204030204" pitchFamily="34" charset="0"/>
              </a:rPr>
              <a:t>I question and challenge assumptions and stereotypes (my own and others) about asylum seekers and migrants</a:t>
            </a:r>
          </a:p>
          <a:p>
            <a:pPr marL="342900" indent="-342900">
              <a:buFont typeface="Arial" panose="020B0604020202020204" pitchFamily="34" charset="0"/>
              <a:buChar char="•"/>
            </a:pPr>
            <a:r>
              <a:rPr lang="en-GB" sz="2000" dirty="0">
                <a:effectLst/>
                <a:latin typeface="Raleway" panose="020B0604020202020204"/>
              </a:rPr>
              <a:t>I think about and change the way I live so that people are not negatively affected by my choices</a:t>
            </a:r>
          </a:p>
          <a:p>
            <a:pPr marL="342900" indent="-342900">
              <a:buFont typeface="Arial" panose="020B0604020202020204" pitchFamily="34" charset="0"/>
              <a:buChar char="•"/>
            </a:pPr>
            <a:r>
              <a:rPr lang="en-GB" sz="2000" dirty="0">
                <a:effectLst/>
                <a:latin typeface="Raleway" panose="020B0604020202020204"/>
              </a:rPr>
              <a:t>I participate in campaigns on migration</a:t>
            </a:r>
          </a:p>
          <a:p>
            <a:pPr marL="342900" indent="-342900">
              <a:buFont typeface="Arial" panose="020B0604020202020204" pitchFamily="34" charset="0"/>
              <a:buChar char="•"/>
            </a:pPr>
            <a:r>
              <a:rPr lang="en-GB" sz="2000" dirty="0">
                <a:effectLst/>
                <a:latin typeface="Raleway" panose="020B0604020202020204"/>
              </a:rPr>
              <a:t>I actively try to inspire and engage others to learn about and take action  on migration</a:t>
            </a:r>
          </a:p>
          <a:p>
            <a:endParaRPr lang="en-GB" sz="2000" dirty="0">
              <a:effectLst/>
              <a:latin typeface="Raleway" panose="020B0604020202020204"/>
            </a:endParaRPr>
          </a:p>
          <a:p>
            <a:r>
              <a:rPr lang="en-GB" sz="2000" b="1" dirty="0">
                <a:latin typeface="Raleway" panose="020B0604020202020204"/>
              </a:rPr>
              <a:t>I am developing my global skills by: </a:t>
            </a:r>
          </a:p>
          <a:p>
            <a:pPr marL="342900" indent="-342900">
              <a:buFont typeface="Arial" panose="020B0604020202020204" pitchFamily="34" charset="0"/>
              <a:buChar char="•"/>
            </a:pPr>
            <a:r>
              <a:rPr lang="en-GB" sz="2000" dirty="0">
                <a:effectLst/>
                <a:latin typeface="Raleway" panose="020B0604020202020204"/>
              </a:rPr>
              <a:t>I try to see things from different viewpoints and I respect other peoples ideas</a:t>
            </a:r>
          </a:p>
          <a:p>
            <a:pPr marL="342900" indent="-342900">
              <a:buFont typeface="Arial" panose="020B0604020202020204" pitchFamily="34" charset="0"/>
              <a:buChar char="•"/>
            </a:pPr>
            <a:r>
              <a:rPr lang="en-GB" sz="2000" dirty="0">
                <a:latin typeface="Raleway" panose="020B0604020202020204"/>
              </a:rPr>
              <a:t>I think about how we can all make a better future and what I can do to help.</a:t>
            </a:r>
            <a:endParaRPr lang="en-GB" sz="2000" dirty="0">
              <a:effectLst/>
              <a:latin typeface="Raleway" panose="020B0604020202020204"/>
            </a:endParaRPr>
          </a:p>
          <a:p>
            <a:pPr marL="311079" indent="-311079"/>
            <a:endParaRPr lang="en-GB" sz="1800" dirty="0">
              <a:effectLst/>
            </a:endParaRPr>
          </a:p>
          <a:p>
            <a:pPr marL="311079" indent="-311079"/>
            <a:endParaRPr lang="en-GB" sz="1400" dirty="0">
              <a:effectLst/>
              <a:latin typeface="Calibri" panose="020F0502020204030204" pitchFamily="34" charset="0"/>
              <a:ea typeface="Calibri" panose="020F0502020204030204" pitchFamily="34" charset="0"/>
              <a:cs typeface="Calibri" panose="020F0502020204030204" pitchFamily="34" charset="0"/>
            </a:endParaRPr>
          </a:p>
          <a:p>
            <a:pPr marL="311079" indent="-311079"/>
            <a:endParaRPr lang="en-GB" sz="1800" dirty="0">
              <a:solidFill>
                <a:srgbClr val="002060"/>
              </a:solidFill>
              <a:effectLst/>
              <a:latin typeface="AR ESSENCE"/>
              <a:ea typeface="Times New Roman" panose="02020603050405020304" pitchFamily="18" charset="0"/>
              <a:cs typeface="Calibri" panose="020F0502020204030204" pitchFamily="34" charset="0"/>
            </a:endParaRPr>
          </a:p>
          <a:p>
            <a:pPr marL="311079" indent="-311079"/>
            <a:r>
              <a:rPr lang="en-US" sz="2800" dirty="0">
                <a:latin typeface="Raleway" panose="020B0604020202020204" charset="0"/>
              </a:rPr>
              <a:t> </a:t>
            </a:r>
            <a:endParaRPr lang="en-GB" sz="2800" dirty="0">
              <a:latin typeface="Raleway" panose="020B0604020202020204" charset="0"/>
            </a:endParaRPr>
          </a:p>
        </p:txBody>
      </p:sp>
      <p:sp>
        <p:nvSpPr>
          <p:cNvPr id="58" name="Google Shape;58;p13"/>
          <p:cNvSpPr txBox="1"/>
          <p:nvPr/>
        </p:nvSpPr>
        <p:spPr>
          <a:xfrm>
            <a:off x="6144733" y="337427"/>
            <a:ext cx="1694706" cy="474093"/>
          </a:xfrm>
          <a:prstGeom prst="rect">
            <a:avLst/>
          </a:prstGeom>
          <a:noFill/>
          <a:ln>
            <a:noFill/>
          </a:ln>
        </p:spPr>
        <p:txBody>
          <a:bodyPr spcFirstLastPara="1" wrap="square" lIns="82939" tIns="82939" rIns="82939" bIns="82939" anchor="t" anchorCtr="0">
            <a:noAutofit/>
          </a:bodyPr>
          <a:lstStyle/>
          <a:p>
            <a:r>
              <a:rPr lang="it" sz="1996" b="1">
                <a:solidFill>
                  <a:srgbClr val="595959"/>
                </a:solidFill>
                <a:latin typeface="Prompt"/>
                <a:ea typeface="Prompt"/>
                <a:cs typeface="Prompt"/>
                <a:sym typeface="Prompt"/>
              </a:rPr>
              <a:t>DIAGRAM</a:t>
            </a:r>
            <a:endParaRPr sz="1996" b="1">
              <a:solidFill>
                <a:srgbClr val="595959"/>
              </a:solidFill>
              <a:latin typeface="Prompt"/>
              <a:ea typeface="Prompt"/>
              <a:cs typeface="Prompt"/>
              <a:sym typeface="Prompt"/>
            </a:endParaRPr>
          </a:p>
        </p:txBody>
      </p:sp>
      <p:sp>
        <p:nvSpPr>
          <p:cNvPr id="59" name="Google Shape;59;p13"/>
          <p:cNvSpPr txBox="1"/>
          <p:nvPr/>
        </p:nvSpPr>
        <p:spPr>
          <a:xfrm>
            <a:off x="1576800" y="263945"/>
            <a:ext cx="3944064" cy="582955"/>
          </a:xfrm>
          <a:prstGeom prst="rect">
            <a:avLst/>
          </a:prstGeom>
          <a:noFill/>
          <a:ln>
            <a:noFill/>
          </a:ln>
        </p:spPr>
        <p:txBody>
          <a:bodyPr spcFirstLastPara="1" wrap="square" lIns="82939" tIns="82939" rIns="82939" bIns="82939" anchor="t" anchorCtr="0">
            <a:noAutofit/>
          </a:bodyPr>
          <a:lstStyle/>
          <a:p>
            <a:pPr>
              <a:buClr>
                <a:schemeClr val="dk1"/>
              </a:buClr>
              <a:buSzPts val="1400"/>
            </a:pPr>
            <a:r>
              <a:rPr lang="it" sz="1633" b="1">
                <a:solidFill>
                  <a:srgbClr val="A98278"/>
                </a:solidFill>
                <a:latin typeface="Prompt"/>
                <a:ea typeface="Prompt"/>
                <a:cs typeface="Prompt"/>
                <a:sym typeface="Prompt"/>
              </a:rPr>
              <a:t>// MIGRATION //</a:t>
            </a:r>
            <a:endParaRPr sz="1633">
              <a:solidFill>
                <a:srgbClr val="A98278"/>
              </a:solidFill>
            </a:endParaRPr>
          </a:p>
          <a:p>
            <a:pPr>
              <a:buClr>
                <a:schemeClr val="dk1"/>
              </a:buClr>
              <a:buSzPts val="1100"/>
            </a:pPr>
            <a:r>
              <a:rPr lang="it" sz="1633" b="1">
                <a:solidFill>
                  <a:srgbClr val="A98278"/>
                </a:solidFill>
                <a:latin typeface="Prompt"/>
                <a:ea typeface="Prompt"/>
                <a:cs typeface="Prompt"/>
                <a:sym typeface="Prompt"/>
              </a:rPr>
              <a:t>Teaching Learning Unit</a:t>
            </a:r>
            <a:endParaRPr sz="1633" b="1">
              <a:solidFill>
                <a:srgbClr val="A98278"/>
              </a:solidFill>
              <a:latin typeface="Prompt"/>
              <a:ea typeface="Prompt"/>
              <a:cs typeface="Prompt"/>
              <a:sym typeface="Prompt"/>
            </a:endParaRPr>
          </a:p>
        </p:txBody>
      </p:sp>
      <p:sp>
        <p:nvSpPr>
          <p:cNvPr id="3" name="Rectangle 2">
            <a:extLst>
              <a:ext uri="{FF2B5EF4-FFF2-40B4-BE49-F238E27FC236}">
                <a16:creationId xmlns:a16="http://schemas.microsoft.com/office/drawing/2014/main" id="{32FF5ACE-F3F8-49B9-BAC9-9354B40DD209}"/>
              </a:ext>
            </a:extLst>
          </p:cNvPr>
          <p:cNvSpPr/>
          <p:nvPr/>
        </p:nvSpPr>
        <p:spPr>
          <a:xfrm>
            <a:off x="2076586" y="1170669"/>
            <a:ext cx="7557796" cy="44786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The Big Ideas </a:t>
            </a:r>
          </a:p>
        </p:txBody>
      </p:sp>
    </p:spTree>
    <p:extLst>
      <p:ext uri="{BB962C8B-B14F-4D97-AF65-F5344CB8AC3E}">
        <p14:creationId xmlns:p14="http://schemas.microsoft.com/office/powerpoint/2010/main" val="20558378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9069533" y="292953"/>
            <a:ext cx="1463103" cy="474154"/>
          </a:xfrm>
          <a:prstGeom prst="rect">
            <a:avLst/>
          </a:prstGeom>
          <a:noFill/>
          <a:ln>
            <a:noFill/>
          </a:ln>
        </p:spPr>
      </p:pic>
      <p:sp>
        <p:nvSpPr>
          <p:cNvPr id="55" name="Google Shape;55;p13"/>
          <p:cNvSpPr/>
          <p:nvPr/>
        </p:nvSpPr>
        <p:spPr>
          <a:xfrm rot="10800000" flipH="1">
            <a:off x="1635313" y="922219"/>
            <a:ext cx="8904353" cy="46538"/>
          </a:xfrm>
          <a:prstGeom prst="rect">
            <a:avLst/>
          </a:prstGeom>
          <a:solidFill>
            <a:srgbClr val="A98278"/>
          </a:solidFill>
          <a:ln>
            <a:noFill/>
          </a:ln>
        </p:spPr>
        <p:txBody>
          <a:bodyPr spcFirstLastPara="1" wrap="square" lIns="82939" tIns="82939" rIns="82939" bIns="82939" anchor="ctr" anchorCtr="0">
            <a:noAutofit/>
          </a:bodyPr>
          <a:lstStyle/>
          <a:p>
            <a:endParaRPr sz="1633">
              <a:solidFill>
                <a:srgbClr val="A98278"/>
              </a:solidFill>
            </a:endParaRPr>
          </a:p>
        </p:txBody>
      </p:sp>
      <p:sp>
        <p:nvSpPr>
          <p:cNvPr id="56" name="Google Shape;56;p13"/>
          <p:cNvSpPr/>
          <p:nvPr/>
        </p:nvSpPr>
        <p:spPr>
          <a:xfrm rot="10800000" flipH="1">
            <a:off x="1635313" y="6452400"/>
            <a:ext cx="8904353" cy="46538"/>
          </a:xfrm>
          <a:prstGeom prst="rect">
            <a:avLst/>
          </a:prstGeom>
          <a:solidFill>
            <a:srgbClr val="A98278"/>
          </a:solidFill>
          <a:ln>
            <a:noFill/>
          </a:ln>
        </p:spPr>
        <p:txBody>
          <a:bodyPr spcFirstLastPara="1" wrap="square" lIns="82939" tIns="82939" rIns="82939" bIns="82939" anchor="ctr" anchorCtr="0">
            <a:noAutofit/>
          </a:bodyPr>
          <a:lstStyle/>
          <a:p>
            <a:endParaRPr sz="1633">
              <a:solidFill>
                <a:srgbClr val="A98278"/>
              </a:solidFill>
            </a:endParaRPr>
          </a:p>
        </p:txBody>
      </p:sp>
      <p:sp>
        <p:nvSpPr>
          <p:cNvPr id="59" name="Google Shape;59;p13"/>
          <p:cNvSpPr txBox="1"/>
          <p:nvPr/>
        </p:nvSpPr>
        <p:spPr>
          <a:xfrm>
            <a:off x="236272" y="151170"/>
            <a:ext cx="3944064" cy="582955"/>
          </a:xfrm>
          <a:prstGeom prst="rect">
            <a:avLst/>
          </a:prstGeom>
          <a:noFill/>
          <a:ln>
            <a:noFill/>
          </a:ln>
        </p:spPr>
        <p:txBody>
          <a:bodyPr spcFirstLastPara="1" wrap="square" lIns="82939" tIns="82939" rIns="82939" bIns="82939" anchor="t" anchorCtr="0">
            <a:noAutofit/>
          </a:bodyPr>
          <a:lstStyle/>
          <a:p>
            <a:pPr>
              <a:buClr>
                <a:schemeClr val="dk1"/>
              </a:buClr>
              <a:buSzPts val="1400"/>
            </a:pPr>
            <a:r>
              <a:rPr lang="it" sz="1633" b="1" dirty="0">
                <a:solidFill>
                  <a:srgbClr val="A98278"/>
                </a:solidFill>
                <a:latin typeface="Prompt"/>
                <a:ea typeface="Prompt"/>
                <a:cs typeface="Prompt"/>
                <a:sym typeface="Prompt"/>
              </a:rPr>
              <a:t>// MIGRATION //</a:t>
            </a:r>
            <a:endParaRPr sz="1633" dirty="0">
              <a:solidFill>
                <a:srgbClr val="A98278"/>
              </a:solidFill>
            </a:endParaRPr>
          </a:p>
          <a:p>
            <a:pPr>
              <a:buClr>
                <a:schemeClr val="dk1"/>
              </a:buClr>
              <a:buSzPts val="1100"/>
            </a:pPr>
            <a:r>
              <a:rPr lang="it" sz="1633" b="1" dirty="0">
                <a:solidFill>
                  <a:srgbClr val="A98278"/>
                </a:solidFill>
                <a:latin typeface="Prompt"/>
                <a:ea typeface="Prompt"/>
                <a:cs typeface="Prompt"/>
                <a:sym typeface="Prompt"/>
              </a:rPr>
              <a:t>Teaching Learning Unit</a:t>
            </a:r>
            <a:endParaRPr sz="1633" b="1" dirty="0">
              <a:solidFill>
                <a:srgbClr val="A98278"/>
              </a:solidFill>
              <a:latin typeface="Prompt"/>
              <a:ea typeface="Prompt"/>
              <a:cs typeface="Prompt"/>
              <a:sym typeface="Prompt"/>
            </a:endParaRPr>
          </a:p>
        </p:txBody>
      </p:sp>
      <p:sp>
        <p:nvSpPr>
          <p:cNvPr id="6" name="Content Placeholder 2">
            <a:extLst>
              <a:ext uri="{FF2B5EF4-FFF2-40B4-BE49-F238E27FC236}">
                <a16:creationId xmlns:a16="http://schemas.microsoft.com/office/drawing/2014/main" id="{65B909CD-AC0E-4DD1-B049-4FD1CFA3AF16}"/>
              </a:ext>
            </a:extLst>
          </p:cNvPr>
          <p:cNvSpPr txBox="1">
            <a:spLocks/>
          </p:cNvSpPr>
          <p:nvPr/>
        </p:nvSpPr>
        <p:spPr>
          <a:xfrm>
            <a:off x="310917" y="292953"/>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000" b="1" dirty="0">
                <a:solidFill>
                  <a:srgbClr val="141414"/>
                </a:solidFill>
                <a:effectLst/>
                <a:latin typeface="Raleway"/>
                <a:ea typeface="Times New Roman" panose="02020603050405020304" pitchFamily="18" charset="0"/>
              </a:rPr>
              <a:t>‘We Stand With You’</a:t>
            </a:r>
            <a:r>
              <a:rPr lang="en-GB" sz="4000" dirty="0">
                <a:solidFill>
                  <a:srgbClr val="141414"/>
                </a:solidFill>
                <a:effectLst/>
                <a:latin typeface="Raleway"/>
                <a:ea typeface="Times New Roman" panose="02020603050405020304" pitchFamily="18" charset="0"/>
              </a:rPr>
              <a:t> </a:t>
            </a:r>
            <a:endParaRPr lang="en-GB" sz="4000" dirty="0">
              <a:latin typeface="Raleway"/>
            </a:endParaRPr>
          </a:p>
        </p:txBody>
      </p:sp>
      <p:sp>
        <p:nvSpPr>
          <p:cNvPr id="9" name="TextBox 8">
            <a:extLst>
              <a:ext uri="{FF2B5EF4-FFF2-40B4-BE49-F238E27FC236}">
                <a16:creationId xmlns:a16="http://schemas.microsoft.com/office/drawing/2014/main" id="{4E6A8A33-B1EE-4D21-AEC8-B21DB7CF9312}"/>
              </a:ext>
            </a:extLst>
          </p:cNvPr>
          <p:cNvSpPr txBox="1"/>
          <p:nvPr/>
        </p:nvSpPr>
        <p:spPr>
          <a:xfrm>
            <a:off x="221117" y="1118876"/>
            <a:ext cx="8005664" cy="5446171"/>
          </a:xfrm>
          <a:prstGeom prst="rect">
            <a:avLst/>
          </a:prstGeom>
          <a:noFill/>
        </p:spPr>
        <p:txBody>
          <a:bodyPr wrap="square">
            <a:spAutoFit/>
          </a:bodyPr>
          <a:lstStyle/>
          <a:p>
            <a:pPr fontAlgn="base">
              <a:lnSpc>
                <a:spcPct val="107000"/>
              </a:lnSpc>
              <a:spcAft>
                <a:spcPts val="900"/>
              </a:spcAft>
            </a:pPr>
            <a:r>
              <a:rPr lang="en-GB" sz="1800" dirty="0">
                <a:solidFill>
                  <a:srgbClr val="141414"/>
                </a:solidFill>
                <a:effectLst/>
                <a:latin typeface="Raleway ExtraBold"/>
                <a:ea typeface="Times New Roman" panose="02020603050405020304" pitchFamily="18" charset="0"/>
                <a:cs typeface="Times New Roman" panose="02020603050405020304" pitchFamily="18" charset="0"/>
              </a:rPr>
              <a:t>In Kent where they welcome many refugees who manage to make the dangerous journey they are planning to stand in solidarity with refugees and migrants who are seeking sanctuary from war, poverty, persecution or climate catastrophe. They will do this in Sept 2020 by hosting a solidarity stand.</a:t>
            </a:r>
          </a:p>
          <a:p>
            <a:pPr fontAlgn="base">
              <a:lnSpc>
                <a:spcPct val="107000"/>
              </a:lnSpc>
              <a:spcAft>
                <a:spcPts val="900"/>
              </a:spcAft>
            </a:pPr>
            <a:r>
              <a:rPr lang="en-GB" dirty="0">
                <a:solidFill>
                  <a:srgbClr val="141414"/>
                </a:solidFill>
                <a:latin typeface="Raleway ExtraBold"/>
                <a:ea typeface="Times New Roman" panose="02020603050405020304" pitchFamily="18" charset="0"/>
                <a:cs typeface="Times New Roman" panose="02020603050405020304" pitchFamily="18" charset="0"/>
              </a:rPr>
              <a:t> </a:t>
            </a:r>
            <a:r>
              <a:rPr lang="en-GB" b="1" dirty="0">
                <a:solidFill>
                  <a:srgbClr val="141414"/>
                </a:solidFill>
                <a:latin typeface="Raleway ExtraBold"/>
                <a:ea typeface="Times New Roman" panose="02020603050405020304" pitchFamily="18" charset="0"/>
                <a:cs typeface="Times New Roman" panose="02020603050405020304" pitchFamily="18" charset="0"/>
              </a:rPr>
              <a:t>TASK    </a:t>
            </a:r>
            <a:r>
              <a:rPr lang="en-GB" sz="1800" b="1" dirty="0">
                <a:solidFill>
                  <a:srgbClr val="141414"/>
                </a:solidFill>
                <a:effectLst/>
                <a:latin typeface="Raleway ExtraBold"/>
                <a:ea typeface="Times New Roman" panose="02020603050405020304" pitchFamily="18" charset="0"/>
                <a:cs typeface="Times New Roman" panose="02020603050405020304" pitchFamily="18" charset="0"/>
              </a:rPr>
              <a:t>How will you show welcome?</a:t>
            </a:r>
          </a:p>
          <a:p>
            <a:pPr fontAlgn="base">
              <a:lnSpc>
                <a:spcPct val="107000"/>
              </a:lnSpc>
              <a:spcAft>
                <a:spcPts val="900"/>
              </a:spcAft>
            </a:pPr>
            <a:r>
              <a:rPr lang="en-GB" dirty="0">
                <a:solidFill>
                  <a:srgbClr val="141414"/>
                </a:solidFill>
                <a:latin typeface="Arial" panose="020B0604020202020204" pitchFamily="34" charset="0"/>
                <a:ea typeface="Times New Roman" panose="02020603050405020304" pitchFamily="18" charset="0"/>
                <a:cs typeface="Times New Roman" panose="02020603050405020304" pitchFamily="18" charset="0"/>
              </a:rPr>
              <a:t>1] Design a slogan for the stand or a piece of welcoming art work</a:t>
            </a:r>
          </a:p>
          <a:p>
            <a:pPr fontAlgn="base">
              <a:lnSpc>
                <a:spcPct val="107000"/>
              </a:lnSpc>
              <a:spcAft>
                <a:spcPts val="900"/>
              </a:spcAft>
            </a:pPr>
            <a:r>
              <a:rPr lang="en-GB" dirty="0">
                <a:solidFill>
                  <a:srgbClr val="141414"/>
                </a:solidFill>
                <a:latin typeface="Arial" panose="020B0604020202020204" pitchFamily="34" charset="0"/>
                <a:ea typeface="Times New Roman" panose="02020603050405020304" pitchFamily="18" charset="0"/>
                <a:cs typeface="Times New Roman" panose="02020603050405020304" pitchFamily="18" charset="0"/>
              </a:rPr>
              <a:t>0r </a:t>
            </a:r>
          </a:p>
          <a:p>
            <a:pPr fontAlgn="base">
              <a:lnSpc>
                <a:spcPct val="107000"/>
              </a:lnSpc>
              <a:spcAft>
                <a:spcPts val="900"/>
              </a:spcAft>
            </a:pPr>
            <a:r>
              <a:rPr lang="en-GB" dirty="0">
                <a:solidFill>
                  <a:srgbClr val="141414"/>
                </a:solidFill>
                <a:latin typeface="Arial" panose="020B0604020202020204" pitchFamily="34" charset="0"/>
                <a:ea typeface="Times New Roman" panose="02020603050405020304" pitchFamily="18" charset="0"/>
                <a:cs typeface="Times New Roman" panose="02020603050405020304" pitchFamily="18" charset="0"/>
              </a:rPr>
              <a:t>2] Write a letter  to a child refugee showing welcome and compassion. Show that you have an :</a:t>
            </a:r>
          </a:p>
          <a:p>
            <a:pPr marL="285750" indent="-285750" fontAlgn="base">
              <a:lnSpc>
                <a:spcPct val="107000"/>
              </a:lnSpc>
              <a:spcAft>
                <a:spcPts val="900"/>
              </a:spcAft>
              <a:buFontTx/>
              <a:buChar char="-"/>
            </a:pPr>
            <a:r>
              <a:rPr lang="en-GB" dirty="0">
                <a:solidFill>
                  <a:srgbClr val="141414"/>
                </a:solidFill>
                <a:latin typeface="Arial" panose="020B0604020202020204" pitchFamily="34" charset="0"/>
                <a:ea typeface="Times New Roman" panose="02020603050405020304" pitchFamily="18" charset="0"/>
                <a:cs typeface="Times New Roman" panose="02020603050405020304" pitchFamily="18" charset="0"/>
              </a:rPr>
              <a:t>Understanding of the difficult journey they have faced</a:t>
            </a:r>
          </a:p>
          <a:p>
            <a:pPr marL="285750" indent="-285750" fontAlgn="base">
              <a:lnSpc>
                <a:spcPct val="107000"/>
              </a:lnSpc>
              <a:spcAft>
                <a:spcPts val="900"/>
              </a:spcAft>
              <a:buFontTx/>
              <a:buChar char="-"/>
            </a:pPr>
            <a:r>
              <a:rPr lang="en-GB" dirty="0">
                <a:solidFill>
                  <a:srgbClr val="141414"/>
                </a:solidFill>
                <a:latin typeface="Arial" panose="020B0604020202020204" pitchFamily="34" charset="0"/>
                <a:ea typeface="Times New Roman" panose="02020603050405020304" pitchFamily="18" charset="0"/>
                <a:cs typeface="Times New Roman" panose="02020603050405020304" pitchFamily="18" charset="0"/>
              </a:rPr>
              <a:t>Understanding why they have left their home and family</a:t>
            </a:r>
          </a:p>
          <a:p>
            <a:pPr marL="285750" indent="-285750" fontAlgn="base">
              <a:lnSpc>
                <a:spcPct val="107000"/>
              </a:lnSpc>
              <a:spcAft>
                <a:spcPts val="900"/>
              </a:spcAft>
              <a:buFontTx/>
              <a:buChar char="-"/>
            </a:pPr>
            <a:r>
              <a:rPr lang="en-GB" dirty="0">
                <a:solidFill>
                  <a:srgbClr val="141414"/>
                </a:solidFill>
                <a:latin typeface="Arial" panose="020B0604020202020204" pitchFamily="34" charset="0"/>
                <a:ea typeface="Times New Roman" panose="02020603050405020304" pitchFamily="18" charset="0"/>
                <a:cs typeface="Times New Roman" panose="02020603050405020304" pitchFamily="18" charset="0"/>
              </a:rPr>
              <a:t>Include three bits of positive advice that will help them settle in to the UK and have a great future. </a:t>
            </a:r>
          </a:p>
          <a:p>
            <a:pPr fontAlgn="base">
              <a:lnSpc>
                <a:spcPct val="107000"/>
              </a:lnSpc>
              <a:spcAft>
                <a:spcPts val="900"/>
              </a:spcAft>
            </a:pPr>
            <a:r>
              <a:rPr lang="en-GB" sz="1800" dirty="0">
                <a:solidFill>
                  <a:srgbClr val="141414"/>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Graphic 6" descr="Clapping hands">
            <a:extLst>
              <a:ext uri="{FF2B5EF4-FFF2-40B4-BE49-F238E27FC236}">
                <a16:creationId xmlns:a16="http://schemas.microsoft.com/office/drawing/2014/main" id="{8BB9820B-3A93-4345-B503-1894704CD54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16317" y="530030"/>
            <a:ext cx="914400" cy="914400"/>
          </a:xfrm>
          <a:prstGeom prst="rect">
            <a:avLst/>
          </a:prstGeom>
        </p:spPr>
      </p:pic>
      <p:pic>
        <p:nvPicPr>
          <p:cNvPr id="11" name="Graphic 10" descr="Door Open">
            <a:extLst>
              <a:ext uri="{FF2B5EF4-FFF2-40B4-BE49-F238E27FC236}">
                <a16:creationId xmlns:a16="http://schemas.microsoft.com/office/drawing/2014/main" id="{DB84AA02-80B8-49AF-AF97-BB23A92BA84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277600" y="5932985"/>
            <a:ext cx="914400" cy="914400"/>
          </a:xfrm>
          <a:prstGeom prst="rect">
            <a:avLst/>
          </a:prstGeom>
        </p:spPr>
      </p:pic>
      <p:pic>
        <p:nvPicPr>
          <p:cNvPr id="14" name="Picture 13" descr="Athletic woman with a white board slanted">
            <a:extLst>
              <a:ext uri="{FF2B5EF4-FFF2-40B4-BE49-F238E27FC236}">
                <a16:creationId xmlns:a16="http://schemas.microsoft.com/office/drawing/2014/main" id="{77ACF1EB-E7FF-42B1-AA87-98CD2372DA4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44072" y="1597495"/>
            <a:ext cx="2237011" cy="4730475"/>
          </a:xfrm>
          <a:prstGeom prst="rect">
            <a:avLst/>
          </a:prstGeom>
        </p:spPr>
      </p:pic>
    </p:spTree>
    <p:extLst>
      <p:ext uri="{BB962C8B-B14F-4D97-AF65-F5344CB8AC3E}">
        <p14:creationId xmlns:p14="http://schemas.microsoft.com/office/powerpoint/2010/main" val="3498002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9069533" y="292953"/>
            <a:ext cx="1463103" cy="474154"/>
          </a:xfrm>
          <a:prstGeom prst="rect">
            <a:avLst/>
          </a:prstGeom>
          <a:noFill/>
          <a:ln>
            <a:noFill/>
          </a:ln>
        </p:spPr>
      </p:pic>
      <p:sp>
        <p:nvSpPr>
          <p:cNvPr id="55" name="Google Shape;55;p13"/>
          <p:cNvSpPr/>
          <p:nvPr/>
        </p:nvSpPr>
        <p:spPr>
          <a:xfrm rot="10800000" flipH="1">
            <a:off x="1635313" y="922219"/>
            <a:ext cx="8904353" cy="46538"/>
          </a:xfrm>
          <a:prstGeom prst="rect">
            <a:avLst/>
          </a:prstGeom>
          <a:solidFill>
            <a:srgbClr val="A98278"/>
          </a:solidFill>
          <a:ln>
            <a:noFill/>
          </a:ln>
        </p:spPr>
        <p:txBody>
          <a:bodyPr spcFirstLastPara="1" wrap="square" lIns="82939" tIns="82939" rIns="82939" bIns="82939" anchor="ctr" anchorCtr="0">
            <a:noAutofit/>
          </a:bodyPr>
          <a:lstStyle/>
          <a:p>
            <a:endParaRPr sz="1633">
              <a:solidFill>
                <a:srgbClr val="A98278"/>
              </a:solidFill>
            </a:endParaRPr>
          </a:p>
        </p:txBody>
      </p:sp>
      <p:sp>
        <p:nvSpPr>
          <p:cNvPr id="56" name="Google Shape;56;p13"/>
          <p:cNvSpPr/>
          <p:nvPr/>
        </p:nvSpPr>
        <p:spPr>
          <a:xfrm rot="10800000" flipH="1">
            <a:off x="1635313" y="6452400"/>
            <a:ext cx="8904353" cy="46538"/>
          </a:xfrm>
          <a:prstGeom prst="rect">
            <a:avLst/>
          </a:prstGeom>
          <a:solidFill>
            <a:srgbClr val="A98278"/>
          </a:solidFill>
          <a:ln>
            <a:noFill/>
          </a:ln>
        </p:spPr>
        <p:txBody>
          <a:bodyPr spcFirstLastPara="1" wrap="square" lIns="82939" tIns="82939" rIns="82939" bIns="82939" anchor="ctr" anchorCtr="0">
            <a:noAutofit/>
          </a:bodyPr>
          <a:lstStyle/>
          <a:p>
            <a:endParaRPr sz="1633">
              <a:solidFill>
                <a:srgbClr val="A98278"/>
              </a:solidFill>
            </a:endParaRPr>
          </a:p>
        </p:txBody>
      </p:sp>
      <p:sp>
        <p:nvSpPr>
          <p:cNvPr id="59" name="Google Shape;59;p13"/>
          <p:cNvSpPr txBox="1"/>
          <p:nvPr/>
        </p:nvSpPr>
        <p:spPr>
          <a:xfrm>
            <a:off x="236272" y="151170"/>
            <a:ext cx="3944064" cy="582955"/>
          </a:xfrm>
          <a:prstGeom prst="rect">
            <a:avLst/>
          </a:prstGeom>
          <a:noFill/>
          <a:ln>
            <a:noFill/>
          </a:ln>
        </p:spPr>
        <p:txBody>
          <a:bodyPr spcFirstLastPara="1" wrap="square" lIns="82939" tIns="82939" rIns="82939" bIns="82939" anchor="t" anchorCtr="0">
            <a:noAutofit/>
          </a:bodyPr>
          <a:lstStyle/>
          <a:p>
            <a:pPr>
              <a:buClr>
                <a:schemeClr val="dk1"/>
              </a:buClr>
              <a:buSzPts val="1400"/>
            </a:pPr>
            <a:r>
              <a:rPr lang="it" sz="1633" b="1" dirty="0">
                <a:solidFill>
                  <a:srgbClr val="A98278"/>
                </a:solidFill>
                <a:latin typeface="Prompt"/>
                <a:ea typeface="Prompt"/>
                <a:cs typeface="Prompt"/>
                <a:sym typeface="Prompt"/>
              </a:rPr>
              <a:t>// MIGRATION //</a:t>
            </a:r>
            <a:endParaRPr sz="1633" dirty="0">
              <a:solidFill>
                <a:srgbClr val="A98278"/>
              </a:solidFill>
            </a:endParaRPr>
          </a:p>
          <a:p>
            <a:pPr>
              <a:buClr>
                <a:schemeClr val="dk1"/>
              </a:buClr>
              <a:buSzPts val="1100"/>
            </a:pPr>
            <a:r>
              <a:rPr lang="it" sz="1633" b="1" dirty="0">
                <a:solidFill>
                  <a:srgbClr val="A98278"/>
                </a:solidFill>
                <a:latin typeface="Prompt"/>
                <a:ea typeface="Prompt"/>
                <a:cs typeface="Prompt"/>
                <a:sym typeface="Prompt"/>
              </a:rPr>
              <a:t>Teaching Learning Unit</a:t>
            </a:r>
            <a:endParaRPr sz="1633" b="1" dirty="0">
              <a:solidFill>
                <a:srgbClr val="A98278"/>
              </a:solidFill>
              <a:latin typeface="Prompt"/>
              <a:ea typeface="Prompt"/>
              <a:cs typeface="Prompt"/>
              <a:sym typeface="Prompt"/>
            </a:endParaRPr>
          </a:p>
        </p:txBody>
      </p:sp>
      <p:sp>
        <p:nvSpPr>
          <p:cNvPr id="6" name="Content Placeholder 2">
            <a:extLst>
              <a:ext uri="{FF2B5EF4-FFF2-40B4-BE49-F238E27FC236}">
                <a16:creationId xmlns:a16="http://schemas.microsoft.com/office/drawing/2014/main" id="{65B909CD-AC0E-4DD1-B049-4FD1CFA3AF16}"/>
              </a:ext>
            </a:extLst>
          </p:cNvPr>
          <p:cNvSpPr txBox="1">
            <a:spLocks/>
          </p:cNvSpPr>
          <p:nvPr/>
        </p:nvSpPr>
        <p:spPr>
          <a:xfrm>
            <a:off x="436984" y="2177947"/>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latin typeface="Raleway"/>
            </a:endParaRPr>
          </a:p>
        </p:txBody>
      </p:sp>
      <p:sp>
        <p:nvSpPr>
          <p:cNvPr id="2" name="Rectangle 1">
            <a:extLst>
              <a:ext uri="{FF2B5EF4-FFF2-40B4-BE49-F238E27FC236}">
                <a16:creationId xmlns:a16="http://schemas.microsoft.com/office/drawing/2014/main" id="{B8755417-7BF7-4912-B6FC-3FB1F4E0D651}"/>
              </a:ext>
            </a:extLst>
          </p:cNvPr>
          <p:cNvSpPr/>
          <p:nvPr/>
        </p:nvSpPr>
        <p:spPr>
          <a:xfrm>
            <a:off x="1427584" y="2565918"/>
            <a:ext cx="3480318" cy="914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Additional Resources </a:t>
            </a:r>
          </a:p>
        </p:txBody>
      </p:sp>
    </p:spTree>
    <p:extLst>
      <p:ext uri="{BB962C8B-B14F-4D97-AF65-F5344CB8AC3E}">
        <p14:creationId xmlns:p14="http://schemas.microsoft.com/office/powerpoint/2010/main" val="39045869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171223-F000-44CF-97E1-1C669407D4C1}"/>
              </a:ext>
            </a:extLst>
          </p:cNvPr>
          <p:cNvSpPr/>
          <p:nvPr/>
        </p:nvSpPr>
        <p:spPr>
          <a:xfrm>
            <a:off x="130629" y="194255"/>
            <a:ext cx="11930742" cy="2585323"/>
          </a:xfrm>
          <a:prstGeom prst="rect">
            <a:avLst/>
          </a:prstGeom>
        </p:spPr>
        <p:txBody>
          <a:bodyPr wrap="square">
            <a:spAutoFit/>
          </a:bodyPr>
          <a:lstStyle/>
          <a:p>
            <a:r>
              <a:rPr lang="en-GB" b="1" dirty="0">
                <a:latin typeface="Raleway"/>
              </a:rPr>
              <a:t>Migrant and displaced children in the age of COVID-19: How the pandemic is impacting them and what can we do to help Policies and actions are needed to:</a:t>
            </a:r>
          </a:p>
          <a:p>
            <a:r>
              <a:rPr lang="en-GB" dirty="0">
                <a:latin typeface="Raleway"/>
              </a:rPr>
              <a:t> 1. Include migrant and displaced children in preparedness, response, and mitigation efforts for COVID-19.</a:t>
            </a:r>
          </a:p>
          <a:p>
            <a:r>
              <a:rPr lang="en-GB" dirty="0">
                <a:latin typeface="Raleway"/>
              </a:rPr>
              <a:t> 2. Provide accessible, timely, culturally and linguistically appropriate, child-friendly and relevant information on COVID-19 to children and families on the move.</a:t>
            </a:r>
          </a:p>
          <a:p>
            <a:r>
              <a:rPr lang="en-GB" dirty="0">
                <a:latin typeface="Raleway"/>
              </a:rPr>
              <a:t> 3. Ensure access to clean water, basic toilets and good hygiene practices for migrant and displaced children and families when transiting or for those living in camps and in urban areas.</a:t>
            </a:r>
          </a:p>
          <a:p>
            <a:r>
              <a:rPr lang="en-GB" dirty="0">
                <a:latin typeface="Raleway"/>
              </a:rPr>
              <a:t> 4. Ensure universal access to COVID-19 testing, health care, mental health and psychosocial support, and other essential services, for all those who need them, regardless of status</a:t>
            </a:r>
            <a:r>
              <a:rPr lang="en-GB" dirty="0"/>
              <a:t>.</a:t>
            </a:r>
          </a:p>
        </p:txBody>
      </p:sp>
      <p:sp>
        <p:nvSpPr>
          <p:cNvPr id="3" name="Rectangle 2">
            <a:extLst>
              <a:ext uri="{FF2B5EF4-FFF2-40B4-BE49-F238E27FC236}">
                <a16:creationId xmlns:a16="http://schemas.microsoft.com/office/drawing/2014/main" id="{AD52A9A5-398C-4AD5-A071-0AC8ABBFD29F}"/>
              </a:ext>
            </a:extLst>
          </p:cNvPr>
          <p:cNvSpPr/>
          <p:nvPr/>
        </p:nvSpPr>
        <p:spPr>
          <a:xfrm>
            <a:off x="130629" y="2693427"/>
            <a:ext cx="11713028" cy="4247317"/>
          </a:xfrm>
          <a:prstGeom prst="rect">
            <a:avLst/>
          </a:prstGeom>
        </p:spPr>
        <p:txBody>
          <a:bodyPr wrap="square">
            <a:spAutoFit/>
          </a:bodyPr>
          <a:lstStyle/>
          <a:p>
            <a:r>
              <a:rPr lang="en-GB" dirty="0">
                <a:latin typeface="Raleway"/>
              </a:rPr>
              <a:t>5. Support and advocate for safer living and housing conditions to allow for social distancing, including in shelters and camps for refugees and internally displaced persons.</a:t>
            </a:r>
          </a:p>
          <a:p>
            <a:r>
              <a:rPr lang="en-GB" dirty="0">
                <a:latin typeface="Raleway"/>
              </a:rPr>
              <a:t> 6. Implement education strategies for continued learning for all children – including migrant and displaced children – and make schools safe, healthy, and inclusive environments. </a:t>
            </a:r>
          </a:p>
          <a:p>
            <a:r>
              <a:rPr lang="en-GB" dirty="0">
                <a:latin typeface="Raleway"/>
              </a:rPr>
              <a:t>7. Stop refoulement, immigration, detention, push-backs, deportations and mass expulsions of migrant and displaced children and families in the context of the COVID-19 pandemic. These practices threaten children’s rights and are a risk to public health. </a:t>
            </a:r>
          </a:p>
          <a:p>
            <a:r>
              <a:rPr lang="en-GB" dirty="0">
                <a:latin typeface="Raleway"/>
              </a:rPr>
              <a:t>8. Expand social protection policies and programmes to minimize the economic impact of COVID-19 on families.</a:t>
            </a:r>
          </a:p>
          <a:p>
            <a:r>
              <a:rPr lang="en-GB" dirty="0">
                <a:latin typeface="Raleway"/>
              </a:rPr>
              <a:t> 9. Advocate proactively against xenophobia, stigma and discrimination – the virus does not discriminate, and neither should we. Collaboration and unity are needed more than ever to ensure health, safety, and protection for all, especially for those in the most vulnerable of circumstances. Around the world, millions of migrant and displaced children on nearly every continent are already facing acute deprivations that will upend their growth and development as they mature into adults. COVID-19 presents even greater challenges and threatens to disrupt their lives even further. Protecting these children’s well-being today is the best way to invest in their future and restore hope for a calmer path ahead. </a:t>
            </a:r>
          </a:p>
        </p:txBody>
      </p:sp>
    </p:spTree>
    <p:extLst>
      <p:ext uri="{BB962C8B-B14F-4D97-AF65-F5344CB8AC3E}">
        <p14:creationId xmlns:p14="http://schemas.microsoft.com/office/powerpoint/2010/main" val="7177954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16"/>
          <p:cNvPicPr preferRelativeResize="0"/>
          <p:nvPr/>
        </p:nvPicPr>
        <p:blipFill rotWithShape="1">
          <a:blip r:embed="rId3">
            <a:alphaModFix/>
          </a:blip>
          <a:srcRect/>
          <a:stretch/>
        </p:blipFill>
        <p:spPr>
          <a:xfrm>
            <a:off x="9069533" y="292953"/>
            <a:ext cx="1463103" cy="474154"/>
          </a:xfrm>
          <a:prstGeom prst="rect">
            <a:avLst/>
          </a:prstGeom>
          <a:noFill/>
          <a:ln>
            <a:noFill/>
          </a:ln>
        </p:spPr>
      </p:pic>
      <p:sp>
        <p:nvSpPr>
          <p:cNvPr id="119" name="Google Shape;119;p16"/>
          <p:cNvSpPr txBox="1"/>
          <p:nvPr/>
        </p:nvSpPr>
        <p:spPr>
          <a:xfrm>
            <a:off x="7886749" y="3052214"/>
            <a:ext cx="2553898" cy="3294703"/>
          </a:xfrm>
          <a:prstGeom prst="rect">
            <a:avLst/>
          </a:prstGeom>
          <a:noFill/>
          <a:ln>
            <a:noFill/>
          </a:ln>
        </p:spPr>
        <p:txBody>
          <a:bodyPr spcFirstLastPara="1" wrap="square" lIns="82939" tIns="82939" rIns="82939" bIns="82939" anchor="t" anchorCtr="0">
            <a:noAutofit/>
          </a:bodyPr>
          <a:lstStyle/>
          <a:p>
            <a:pPr algn="r"/>
            <a:endParaRPr sz="1633"/>
          </a:p>
        </p:txBody>
      </p:sp>
      <p:sp>
        <p:nvSpPr>
          <p:cNvPr id="124" name="Google Shape;124;p16"/>
          <p:cNvSpPr txBox="1"/>
          <p:nvPr/>
        </p:nvSpPr>
        <p:spPr>
          <a:xfrm>
            <a:off x="219953" y="184152"/>
            <a:ext cx="8622206" cy="582955"/>
          </a:xfrm>
          <a:prstGeom prst="rect">
            <a:avLst/>
          </a:prstGeom>
          <a:noFill/>
          <a:ln>
            <a:noFill/>
          </a:ln>
        </p:spPr>
        <p:txBody>
          <a:bodyPr spcFirstLastPara="1" wrap="square" lIns="82939" tIns="82939" rIns="82939" bIns="82939" anchor="t" anchorCtr="0">
            <a:noAutofit/>
          </a:bodyPr>
          <a:lstStyle/>
          <a:p>
            <a:pPr>
              <a:buClr>
                <a:srgbClr val="000000"/>
              </a:buClr>
              <a:buSzPts val="1400"/>
            </a:pPr>
            <a:r>
              <a:rPr lang="it" sz="1400" b="1" dirty="0">
                <a:solidFill>
                  <a:srgbClr val="4FA0C1"/>
                </a:solidFill>
                <a:latin typeface="Raleway ExtraBold"/>
                <a:ea typeface="Prompt"/>
                <a:cs typeface="Prompt"/>
                <a:sym typeface="Prompt"/>
              </a:rPr>
              <a:t>// Migration </a:t>
            </a:r>
            <a:r>
              <a:rPr lang="it" sz="1400" b="1" dirty="0">
                <a:solidFill>
                  <a:schemeClr val="accent5"/>
                </a:solidFill>
                <a:latin typeface="Raleway ExtraBold"/>
                <a:ea typeface="Prompt"/>
                <a:cs typeface="Prompt"/>
                <a:sym typeface="Prompt"/>
              </a:rPr>
              <a:t>//</a:t>
            </a:r>
            <a:r>
              <a:rPr lang="it" sz="1400" dirty="0">
                <a:solidFill>
                  <a:schemeClr val="accent5"/>
                </a:solidFill>
                <a:latin typeface="Raleway ExtraBold"/>
                <a:ea typeface="Prompt"/>
                <a:cs typeface="Arial"/>
                <a:sym typeface="Arial"/>
              </a:rPr>
              <a:t>  </a:t>
            </a:r>
            <a:r>
              <a:rPr lang="it" sz="1400" b="1" dirty="0">
                <a:solidFill>
                  <a:schemeClr val="accent5"/>
                </a:solidFill>
                <a:latin typeface="Raleway ExtraBold"/>
                <a:ea typeface="Prompt"/>
                <a:cs typeface="Prompt"/>
                <a:sym typeface="Prompt"/>
              </a:rPr>
              <a:t>Teaching Learning Uni</a:t>
            </a:r>
            <a:r>
              <a:rPr lang="en-GB" sz="1400" b="1" dirty="0">
                <a:solidFill>
                  <a:schemeClr val="accent5"/>
                </a:solidFill>
                <a:latin typeface="Raleway ExtraBold"/>
                <a:ea typeface="Prompt"/>
                <a:cs typeface="Prompt"/>
                <a:sym typeface="Prompt"/>
              </a:rPr>
              <a:t>t   </a:t>
            </a:r>
            <a:r>
              <a:rPr lang="en-GB" sz="1400" b="1" dirty="0">
                <a:solidFill>
                  <a:schemeClr val="tx2"/>
                </a:solidFill>
                <a:latin typeface="Raleway ExtraBold"/>
                <a:ea typeface="Prompt"/>
                <a:cs typeface="Prompt"/>
                <a:sym typeface="Prompt"/>
              </a:rPr>
              <a:t>Responding to  the Global Pandemic</a:t>
            </a:r>
          </a:p>
          <a:p>
            <a:pPr>
              <a:buClr>
                <a:srgbClr val="000000"/>
              </a:buClr>
              <a:buSzPts val="1400"/>
            </a:pPr>
            <a:r>
              <a:rPr lang="en-GB" sz="1400" b="1" dirty="0">
                <a:solidFill>
                  <a:schemeClr val="tx2"/>
                </a:solidFill>
                <a:latin typeface="Raleway ExtraBold"/>
                <a:ea typeface="Prompt"/>
                <a:cs typeface="Prompt"/>
                <a:sym typeface="Prompt"/>
              </a:rPr>
              <a:t>Lesson 5 Supporting Child Migrants </a:t>
            </a:r>
            <a:r>
              <a:rPr lang="en-GB" sz="1400" dirty="0">
                <a:solidFill>
                  <a:schemeClr val="tx2"/>
                </a:solidFill>
                <a:latin typeface="Raleway" panose="020B0604020202020204"/>
              </a:rPr>
              <a:t>’</a:t>
            </a:r>
          </a:p>
        </p:txBody>
      </p:sp>
      <p:sp>
        <p:nvSpPr>
          <p:cNvPr id="18" name="Rectangle 17"/>
          <p:cNvSpPr/>
          <p:nvPr/>
        </p:nvSpPr>
        <p:spPr>
          <a:xfrm>
            <a:off x="2191985" y="2253716"/>
            <a:ext cx="7381652" cy="390362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t"/>
          <a:lstStyle/>
          <a:p>
            <a:endParaRPr lang="en-GB" sz="2540" b="1" dirty="0">
              <a:solidFill>
                <a:srgbClr val="595959"/>
              </a:solidFill>
              <a:latin typeface="Raleway"/>
              <a:cs typeface="Arial" pitchFamily="34" charset="0"/>
            </a:endParaRPr>
          </a:p>
        </p:txBody>
      </p:sp>
      <p:sp>
        <p:nvSpPr>
          <p:cNvPr id="13" name="Google Shape;102;p15"/>
          <p:cNvSpPr/>
          <p:nvPr/>
        </p:nvSpPr>
        <p:spPr>
          <a:xfrm>
            <a:off x="606490" y="1020218"/>
            <a:ext cx="11206065" cy="780590"/>
          </a:xfrm>
          <a:prstGeom prst="rect">
            <a:avLst/>
          </a:prstGeom>
          <a:solidFill>
            <a:schemeClr val="accent4">
              <a:lumMod val="50000"/>
            </a:schemeClr>
          </a:solidFill>
          <a:ln>
            <a:noFill/>
          </a:ln>
        </p:spPr>
        <p:txBody>
          <a:bodyPr spcFirstLastPara="1" wrap="square" lIns="82939" tIns="82939" rIns="82939" bIns="82939" anchor="ctr" anchorCtr="0">
            <a:noAutofit/>
          </a:bodyPr>
          <a:lstStyle/>
          <a:p>
            <a:pPr algn="ctr"/>
            <a:endParaRPr lang="en-GB" sz="3629" b="1" dirty="0">
              <a:solidFill>
                <a:schemeClr val="bg1"/>
              </a:solidFill>
              <a:latin typeface="Raleway"/>
            </a:endParaRPr>
          </a:p>
        </p:txBody>
      </p:sp>
      <p:sp>
        <p:nvSpPr>
          <p:cNvPr id="10" name="Google Shape;102;p15">
            <a:extLst>
              <a:ext uri="{FF2B5EF4-FFF2-40B4-BE49-F238E27FC236}">
                <a16:creationId xmlns:a16="http://schemas.microsoft.com/office/drawing/2014/main" id="{414289A5-4A4F-4D64-A495-E14DBEEC0500}"/>
              </a:ext>
            </a:extLst>
          </p:cNvPr>
          <p:cNvSpPr/>
          <p:nvPr/>
        </p:nvSpPr>
        <p:spPr>
          <a:xfrm>
            <a:off x="367004" y="6314991"/>
            <a:ext cx="11206065" cy="171280"/>
          </a:xfrm>
          <a:prstGeom prst="rect">
            <a:avLst/>
          </a:prstGeom>
          <a:solidFill>
            <a:schemeClr val="accent4">
              <a:lumMod val="50000"/>
            </a:schemeClr>
          </a:solidFill>
          <a:ln>
            <a:noFill/>
          </a:ln>
        </p:spPr>
        <p:txBody>
          <a:bodyPr spcFirstLastPara="1" wrap="square" lIns="82939" tIns="82939" rIns="82939" bIns="82939" anchor="ctr" anchorCtr="0">
            <a:noAutofit/>
          </a:bodyPr>
          <a:lstStyle/>
          <a:p>
            <a:pPr algn="ctr"/>
            <a:endParaRPr sz="3629" b="1" dirty="0">
              <a:solidFill>
                <a:schemeClr val="bg1"/>
              </a:solidFill>
              <a:latin typeface="Raleway"/>
            </a:endParaRPr>
          </a:p>
        </p:txBody>
      </p:sp>
      <p:sp>
        <p:nvSpPr>
          <p:cNvPr id="11" name="TextBox 10">
            <a:extLst>
              <a:ext uri="{FF2B5EF4-FFF2-40B4-BE49-F238E27FC236}">
                <a16:creationId xmlns:a16="http://schemas.microsoft.com/office/drawing/2014/main" id="{06BF1059-0259-4F65-B51A-1E1C75F05D1A}"/>
              </a:ext>
            </a:extLst>
          </p:cNvPr>
          <p:cNvSpPr txBox="1"/>
          <p:nvPr/>
        </p:nvSpPr>
        <p:spPr>
          <a:xfrm>
            <a:off x="-1554" y="2313550"/>
            <a:ext cx="6097554" cy="1754326"/>
          </a:xfrm>
          <a:prstGeom prst="rect">
            <a:avLst/>
          </a:prstGeom>
          <a:noFill/>
        </p:spPr>
        <p:txBody>
          <a:bodyPr wrap="square">
            <a:spAutoFit/>
          </a:bodyPr>
          <a:lstStyle/>
          <a:p>
            <a:r>
              <a:rPr lang="en-GB" b="0" i="0" dirty="0">
                <a:solidFill>
                  <a:srgbClr val="222222"/>
                </a:solidFill>
                <a:effectLst/>
                <a:latin typeface="Independent Serif"/>
              </a:rPr>
              <a:t>The Independent </a:t>
            </a:r>
          </a:p>
          <a:p>
            <a:r>
              <a:rPr lang="en-GB" b="0" i="0" dirty="0">
                <a:solidFill>
                  <a:srgbClr val="222222"/>
                </a:solidFill>
                <a:effectLst/>
                <a:latin typeface="Independent Serif"/>
              </a:rPr>
              <a:t>The simple truth is that these refugees are in urgent need of protection and are asking for our help. They have been forced to flee violence and human rights violations in their own country, and they view the UK as a place of sanctuary where they can rebuild their lives.</a:t>
            </a:r>
            <a:endParaRPr lang="en-GB" dirty="0">
              <a:solidFill>
                <a:srgbClr val="595959"/>
              </a:solidFill>
              <a:latin typeface="Raleway"/>
              <a:cs typeface="Arial" pitchFamily="34" charset="0"/>
            </a:endParaRPr>
          </a:p>
        </p:txBody>
      </p:sp>
      <p:sp>
        <p:nvSpPr>
          <p:cNvPr id="12" name="TextBox 11">
            <a:extLst>
              <a:ext uri="{FF2B5EF4-FFF2-40B4-BE49-F238E27FC236}">
                <a16:creationId xmlns:a16="http://schemas.microsoft.com/office/drawing/2014/main" id="{418C150B-D7B5-444F-B939-3B56BC9D0E31}"/>
              </a:ext>
            </a:extLst>
          </p:cNvPr>
          <p:cNvSpPr txBox="1"/>
          <p:nvPr/>
        </p:nvSpPr>
        <p:spPr>
          <a:xfrm>
            <a:off x="6209522" y="2056686"/>
            <a:ext cx="6116216" cy="3970318"/>
          </a:xfrm>
          <a:prstGeom prst="rect">
            <a:avLst/>
          </a:prstGeom>
          <a:noFill/>
        </p:spPr>
        <p:txBody>
          <a:bodyPr wrap="square">
            <a:spAutoFit/>
          </a:bodyPr>
          <a:lstStyle/>
          <a:p>
            <a:pPr algn="l" fontAlgn="base"/>
            <a:r>
              <a:rPr lang="en-GB" b="0" i="0" dirty="0">
                <a:solidFill>
                  <a:srgbClr val="222222"/>
                </a:solidFill>
                <a:effectLst/>
                <a:latin typeface="Independent Serif"/>
              </a:rPr>
              <a:t>And, despite the overinflated claims, the numbers of refugees attempting to find safety in the UK represent a tiny minority of global refugee numbers. Around </a:t>
            </a:r>
            <a:r>
              <a:rPr lang="en-GB" b="0" i="0" u="none" strike="noStrike" dirty="0">
                <a:solidFill>
                  <a:srgbClr val="EC1A2E"/>
                </a:solidFill>
                <a:effectLst/>
                <a:latin typeface="Independent Serif"/>
                <a:hlinkClick r:id="rId4"/>
              </a:rPr>
              <a:t>4,000 have attempted the journey</a:t>
            </a:r>
            <a:r>
              <a:rPr lang="en-GB" b="0" i="0" dirty="0">
                <a:solidFill>
                  <a:srgbClr val="222222"/>
                </a:solidFill>
                <a:effectLst/>
                <a:latin typeface="Independent Serif"/>
              </a:rPr>
              <a:t> this year. This may seem like a large number. Yet, it is hard to suggest that this figure is too large for the UK to accept when we expect far less affluent and secure states in the Global South to host far greater numbers: 85 per cent of the world’s refugees are currently hosted in </a:t>
            </a:r>
            <a:r>
              <a:rPr lang="en-GB" b="0" i="0" u="none" strike="noStrike" dirty="0">
                <a:solidFill>
                  <a:srgbClr val="EC1A2E"/>
                </a:solidFill>
                <a:effectLst/>
                <a:latin typeface="Independent Serif"/>
                <a:hlinkClick r:id="rId5"/>
              </a:rPr>
              <a:t>developing states</a:t>
            </a:r>
            <a:r>
              <a:rPr lang="en-GB" b="0" i="0" dirty="0">
                <a:solidFill>
                  <a:srgbClr val="222222"/>
                </a:solidFill>
                <a:effectLst/>
                <a:latin typeface="Independent Serif"/>
              </a:rPr>
              <a:t>, and Lebanon, for example, a country approximately the size of Wales, with a GDP 50 times smaller than the UK, hosts nearly </a:t>
            </a:r>
            <a:r>
              <a:rPr lang="en-GB" b="0" i="0" u="none" strike="noStrike" dirty="0">
                <a:solidFill>
                  <a:srgbClr val="EC1A2E"/>
                </a:solidFill>
                <a:effectLst/>
                <a:latin typeface="Independent Serif"/>
                <a:hlinkClick r:id="rId6"/>
              </a:rPr>
              <a:t>one million</a:t>
            </a:r>
            <a:r>
              <a:rPr lang="en-GB" b="0" i="0" dirty="0">
                <a:solidFill>
                  <a:srgbClr val="222222"/>
                </a:solidFill>
                <a:effectLst/>
                <a:latin typeface="Independent Serif"/>
              </a:rPr>
              <a:t> refugees.</a:t>
            </a:r>
          </a:p>
          <a:p>
            <a:pPr algn="l" fontAlgn="base"/>
            <a:r>
              <a:rPr lang="en-GB" b="0" i="0" dirty="0">
                <a:solidFill>
                  <a:srgbClr val="222222"/>
                </a:solidFill>
                <a:effectLst/>
                <a:latin typeface="Independent Serif"/>
              </a:rPr>
              <a:t>. It is difficult, if not impossible, to morally justify turning innocent refugees away to suffer harm and human rights violations when we could easily help them.</a:t>
            </a:r>
          </a:p>
        </p:txBody>
      </p:sp>
    </p:spTree>
    <p:extLst>
      <p:ext uri="{BB962C8B-B14F-4D97-AF65-F5344CB8AC3E}">
        <p14:creationId xmlns:p14="http://schemas.microsoft.com/office/powerpoint/2010/main" val="1420194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10254520" y="206679"/>
            <a:ext cx="1463103" cy="474154"/>
          </a:xfrm>
          <a:prstGeom prst="rect">
            <a:avLst/>
          </a:prstGeom>
          <a:noFill/>
          <a:ln>
            <a:noFill/>
          </a:ln>
        </p:spPr>
      </p:pic>
      <p:sp>
        <p:nvSpPr>
          <p:cNvPr id="55" name="Google Shape;55;p13"/>
          <p:cNvSpPr/>
          <p:nvPr/>
        </p:nvSpPr>
        <p:spPr>
          <a:xfrm rot="10800000" flipH="1">
            <a:off x="1635313" y="922219"/>
            <a:ext cx="8904353" cy="46538"/>
          </a:xfrm>
          <a:prstGeom prst="rect">
            <a:avLst/>
          </a:prstGeom>
          <a:solidFill>
            <a:srgbClr val="A98278"/>
          </a:solidFill>
          <a:ln>
            <a:noFill/>
          </a:ln>
        </p:spPr>
        <p:txBody>
          <a:bodyPr spcFirstLastPara="1" wrap="square" lIns="82939" tIns="82939" rIns="82939" bIns="82939" anchor="ctr" anchorCtr="0">
            <a:noAutofit/>
          </a:bodyPr>
          <a:lstStyle/>
          <a:p>
            <a:endParaRPr sz="1633">
              <a:solidFill>
                <a:srgbClr val="A98278"/>
              </a:solidFill>
            </a:endParaRPr>
          </a:p>
        </p:txBody>
      </p:sp>
      <p:sp>
        <p:nvSpPr>
          <p:cNvPr id="59" name="Google Shape;59;p13"/>
          <p:cNvSpPr txBox="1"/>
          <p:nvPr/>
        </p:nvSpPr>
        <p:spPr>
          <a:xfrm>
            <a:off x="199516" y="170189"/>
            <a:ext cx="3944064" cy="582955"/>
          </a:xfrm>
          <a:prstGeom prst="rect">
            <a:avLst/>
          </a:prstGeom>
          <a:noFill/>
          <a:ln>
            <a:noFill/>
          </a:ln>
        </p:spPr>
        <p:txBody>
          <a:bodyPr spcFirstLastPara="1" wrap="square" lIns="82939" tIns="82939" rIns="82939" bIns="82939" anchor="t" anchorCtr="0">
            <a:noAutofit/>
          </a:bodyPr>
          <a:lstStyle/>
          <a:p>
            <a:pPr>
              <a:buClr>
                <a:schemeClr val="dk1"/>
              </a:buClr>
              <a:buSzPts val="1400"/>
            </a:pPr>
            <a:r>
              <a:rPr lang="it" sz="1633" b="1" dirty="0">
                <a:solidFill>
                  <a:srgbClr val="A98278"/>
                </a:solidFill>
                <a:latin typeface="Prompt"/>
                <a:ea typeface="Prompt"/>
                <a:cs typeface="Prompt"/>
                <a:sym typeface="Prompt"/>
              </a:rPr>
              <a:t>// MIGRATION //</a:t>
            </a:r>
            <a:endParaRPr sz="1633" dirty="0">
              <a:solidFill>
                <a:srgbClr val="A98278"/>
              </a:solidFill>
            </a:endParaRPr>
          </a:p>
          <a:p>
            <a:pPr>
              <a:buClr>
                <a:schemeClr val="dk1"/>
              </a:buClr>
              <a:buSzPts val="1100"/>
            </a:pPr>
            <a:r>
              <a:rPr lang="it" sz="1633" b="1" dirty="0">
                <a:solidFill>
                  <a:srgbClr val="A98278"/>
                </a:solidFill>
                <a:latin typeface="Prompt"/>
                <a:ea typeface="Prompt"/>
                <a:cs typeface="Prompt"/>
                <a:sym typeface="Prompt"/>
              </a:rPr>
              <a:t>Teaching Learning Unit</a:t>
            </a:r>
            <a:endParaRPr sz="1633" b="1" dirty="0">
              <a:solidFill>
                <a:srgbClr val="A98278"/>
              </a:solidFill>
              <a:latin typeface="Prompt"/>
              <a:ea typeface="Prompt"/>
              <a:cs typeface="Prompt"/>
              <a:sym typeface="Prompt"/>
            </a:endParaRPr>
          </a:p>
        </p:txBody>
      </p:sp>
      <p:pic>
        <p:nvPicPr>
          <p:cNvPr id="2" name="Picture 1">
            <a:extLst>
              <a:ext uri="{FF2B5EF4-FFF2-40B4-BE49-F238E27FC236}">
                <a16:creationId xmlns:a16="http://schemas.microsoft.com/office/drawing/2014/main" id="{8A7D62EE-4691-4EFA-BEFE-3F9B1AC4FE1F}"/>
              </a:ext>
            </a:extLst>
          </p:cNvPr>
          <p:cNvPicPr>
            <a:picLocks noChangeAspect="1"/>
          </p:cNvPicPr>
          <p:nvPr/>
        </p:nvPicPr>
        <p:blipFill>
          <a:blip r:embed="rId4"/>
          <a:stretch>
            <a:fillRect/>
          </a:stretch>
        </p:blipFill>
        <p:spPr>
          <a:xfrm>
            <a:off x="199516" y="1197447"/>
            <a:ext cx="11153775" cy="5048250"/>
          </a:xfrm>
          <a:prstGeom prst="rect">
            <a:avLst/>
          </a:prstGeom>
        </p:spPr>
      </p:pic>
      <p:sp>
        <p:nvSpPr>
          <p:cNvPr id="6" name="Rectangle 5">
            <a:extLst>
              <a:ext uri="{FF2B5EF4-FFF2-40B4-BE49-F238E27FC236}">
                <a16:creationId xmlns:a16="http://schemas.microsoft.com/office/drawing/2014/main" id="{8A226DC8-46BC-4439-B808-2C49F683B92D}"/>
              </a:ext>
            </a:extLst>
          </p:cNvPr>
          <p:cNvSpPr/>
          <p:nvPr/>
        </p:nvSpPr>
        <p:spPr>
          <a:xfrm>
            <a:off x="6528319" y="5976622"/>
            <a:ext cx="5663681" cy="861774"/>
          </a:xfrm>
          <a:prstGeom prst="rect">
            <a:avLst/>
          </a:prstGeom>
          <a:solidFill>
            <a:schemeClr val="accent5">
              <a:lumMod val="20000"/>
              <a:lumOff val="80000"/>
            </a:schemeClr>
          </a:solidFill>
        </p:spPr>
        <p:txBody>
          <a:bodyPr wrap="square">
            <a:spAutoFit/>
          </a:bodyPr>
          <a:lstStyle/>
          <a:p>
            <a:r>
              <a:rPr lang="en-GB" b="1" i="0" dirty="0">
                <a:solidFill>
                  <a:srgbClr val="000000"/>
                </a:solidFill>
                <a:effectLst/>
                <a:latin typeface="Roboto"/>
              </a:rPr>
              <a:t> U</a:t>
            </a:r>
            <a:r>
              <a:rPr lang="en-GB" sz="1400" b="1" i="0" dirty="0">
                <a:solidFill>
                  <a:srgbClr val="000000"/>
                </a:solidFill>
                <a:effectLst/>
                <a:latin typeface="Roboto"/>
              </a:rPr>
              <a:t>NHCR/Socrates </a:t>
            </a:r>
            <a:r>
              <a:rPr lang="en-GB" sz="1400" b="1" i="0" dirty="0" err="1">
                <a:solidFill>
                  <a:srgbClr val="000000"/>
                </a:solidFill>
                <a:effectLst/>
                <a:latin typeface="Roboto"/>
              </a:rPr>
              <a:t>Baltagiannis</a:t>
            </a:r>
            <a:endParaRPr lang="en-GB" sz="1400" b="1" i="0" dirty="0">
              <a:solidFill>
                <a:srgbClr val="000000"/>
              </a:solidFill>
              <a:effectLst/>
              <a:latin typeface="Roboto"/>
            </a:endParaRPr>
          </a:p>
          <a:p>
            <a:r>
              <a:rPr lang="en-GB" sz="1400" b="0" i="0" dirty="0">
                <a:solidFill>
                  <a:srgbClr val="666666"/>
                </a:solidFill>
                <a:effectLst/>
                <a:latin typeface="Roboto"/>
              </a:rPr>
              <a:t>Two refugee boys in a classroom at a reception centre in Kos, Greece</a:t>
            </a:r>
            <a:r>
              <a:rPr lang="en-GB" b="0" i="0" dirty="0">
                <a:solidFill>
                  <a:srgbClr val="666666"/>
                </a:solidFill>
                <a:effectLst/>
                <a:latin typeface="Roboto"/>
              </a:rPr>
              <a:t>.</a:t>
            </a:r>
          </a:p>
        </p:txBody>
      </p:sp>
    </p:spTree>
    <p:extLst>
      <p:ext uri="{BB962C8B-B14F-4D97-AF65-F5344CB8AC3E}">
        <p14:creationId xmlns:p14="http://schemas.microsoft.com/office/powerpoint/2010/main" val="3702749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13CC-C04B-4D3F-90A0-D189CDB00B47}"/>
              </a:ext>
            </a:extLst>
          </p:cNvPr>
          <p:cNvSpPr>
            <a:spLocks noGrp="1"/>
          </p:cNvSpPr>
          <p:nvPr>
            <p:ph type="title"/>
          </p:nvPr>
        </p:nvSpPr>
        <p:spPr>
          <a:xfrm>
            <a:off x="838200" y="365125"/>
            <a:ext cx="10515600" cy="2219455"/>
          </a:xfrm>
        </p:spPr>
        <p:txBody>
          <a:bodyPr>
            <a:normAutofit fontScale="90000"/>
          </a:bodyPr>
          <a:lstStyle/>
          <a:p>
            <a:r>
              <a:rPr lang="en-GB" b="1" i="0" dirty="0">
                <a:solidFill>
                  <a:srgbClr val="000000"/>
                </a:solidFill>
                <a:effectLst/>
                <a:latin typeface="Verdana" panose="020B0604030504040204" pitchFamily="34" charset="0"/>
              </a:rPr>
              <a:t>Emotive Language: Linguistic Depictions of the Three Year-Old Drowned Refugee Boy in the Greek Journalistic Discourse</a:t>
            </a:r>
            <a:br>
              <a:rPr lang="en-GB" b="1" i="0" dirty="0">
                <a:solidFill>
                  <a:srgbClr val="000000"/>
                </a:solidFill>
                <a:effectLst/>
                <a:latin typeface="Verdana" panose="020B0604030504040204" pitchFamily="34" charset="0"/>
              </a:rPr>
            </a:br>
            <a:endParaRPr lang="en-GB" dirty="0"/>
          </a:p>
        </p:txBody>
      </p:sp>
      <p:sp>
        <p:nvSpPr>
          <p:cNvPr id="3" name="Content Placeholder 2">
            <a:extLst>
              <a:ext uri="{FF2B5EF4-FFF2-40B4-BE49-F238E27FC236}">
                <a16:creationId xmlns:a16="http://schemas.microsoft.com/office/drawing/2014/main" id="{49382273-ECFA-4064-88F2-EF39573F4E7C}"/>
              </a:ext>
            </a:extLst>
          </p:cNvPr>
          <p:cNvSpPr>
            <a:spLocks noGrp="1"/>
          </p:cNvSpPr>
          <p:nvPr>
            <p:ph idx="1"/>
          </p:nvPr>
        </p:nvSpPr>
        <p:spPr>
          <a:xfrm>
            <a:off x="707572" y="3094589"/>
            <a:ext cx="10515600" cy="4351338"/>
          </a:xfrm>
        </p:spPr>
        <p:txBody>
          <a:bodyPr/>
          <a:lstStyle/>
          <a:p>
            <a:r>
              <a:rPr lang="en-GB" dirty="0">
                <a:hlinkClick r:id="rId2"/>
              </a:rPr>
              <a:t>https://interface.org.tw/index.php/if/article/view/52/308</a:t>
            </a:r>
            <a:endParaRPr lang="en-GB" dirty="0"/>
          </a:p>
        </p:txBody>
      </p:sp>
    </p:spTree>
    <p:extLst>
      <p:ext uri="{BB962C8B-B14F-4D97-AF65-F5344CB8AC3E}">
        <p14:creationId xmlns:p14="http://schemas.microsoft.com/office/powerpoint/2010/main" val="2304573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16"/>
          <p:cNvPicPr preferRelativeResize="0"/>
          <p:nvPr/>
        </p:nvPicPr>
        <p:blipFill rotWithShape="1">
          <a:blip r:embed="rId3">
            <a:alphaModFix/>
          </a:blip>
          <a:srcRect/>
          <a:stretch/>
        </p:blipFill>
        <p:spPr>
          <a:xfrm>
            <a:off x="9069533" y="292953"/>
            <a:ext cx="1463103" cy="474154"/>
          </a:xfrm>
          <a:prstGeom prst="rect">
            <a:avLst/>
          </a:prstGeom>
          <a:noFill/>
          <a:ln>
            <a:noFill/>
          </a:ln>
        </p:spPr>
      </p:pic>
      <p:sp>
        <p:nvSpPr>
          <p:cNvPr id="119" name="Google Shape;119;p16"/>
          <p:cNvSpPr txBox="1"/>
          <p:nvPr/>
        </p:nvSpPr>
        <p:spPr>
          <a:xfrm>
            <a:off x="7886749" y="3052214"/>
            <a:ext cx="2553898" cy="3294703"/>
          </a:xfrm>
          <a:prstGeom prst="rect">
            <a:avLst/>
          </a:prstGeom>
          <a:noFill/>
          <a:ln>
            <a:noFill/>
          </a:ln>
        </p:spPr>
        <p:txBody>
          <a:bodyPr spcFirstLastPara="1" wrap="square" lIns="82939" tIns="82939" rIns="82939" bIns="82939" anchor="t" anchorCtr="0">
            <a:noAutofit/>
          </a:bodyPr>
          <a:lstStyle/>
          <a:p>
            <a:pPr algn="r"/>
            <a:endParaRPr sz="1633"/>
          </a:p>
        </p:txBody>
      </p:sp>
      <p:sp>
        <p:nvSpPr>
          <p:cNvPr id="124" name="Google Shape;124;p16"/>
          <p:cNvSpPr txBox="1"/>
          <p:nvPr/>
        </p:nvSpPr>
        <p:spPr>
          <a:xfrm>
            <a:off x="219953" y="184152"/>
            <a:ext cx="8622206" cy="582955"/>
          </a:xfrm>
          <a:prstGeom prst="rect">
            <a:avLst/>
          </a:prstGeom>
          <a:noFill/>
          <a:ln>
            <a:noFill/>
          </a:ln>
        </p:spPr>
        <p:txBody>
          <a:bodyPr spcFirstLastPara="1" wrap="square" lIns="82939" tIns="82939" rIns="82939" bIns="82939" anchor="t" anchorCtr="0">
            <a:noAutofit/>
          </a:bodyPr>
          <a:lstStyle/>
          <a:p>
            <a:pPr>
              <a:buClr>
                <a:srgbClr val="000000"/>
              </a:buClr>
              <a:buSzPts val="1400"/>
            </a:pPr>
            <a:r>
              <a:rPr lang="it" sz="1400" b="1" dirty="0">
                <a:solidFill>
                  <a:srgbClr val="4FA0C1"/>
                </a:solidFill>
                <a:latin typeface="Raleway ExtraBold"/>
                <a:ea typeface="Prompt"/>
                <a:cs typeface="Prompt"/>
                <a:sym typeface="Prompt"/>
              </a:rPr>
              <a:t>// Migration </a:t>
            </a:r>
            <a:r>
              <a:rPr lang="it" sz="1400" b="1" dirty="0">
                <a:solidFill>
                  <a:schemeClr val="accent5"/>
                </a:solidFill>
                <a:latin typeface="Raleway ExtraBold"/>
                <a:ea typeface="Prompt"/>
                <a:cs typeface="Prompt"/>
                <a:sym typeface="Prompt"/>
              </a:rPr>
              <a:t>//</a:t>
            </a:r>
            <a:r>
              <a:rPr lang="it" sz="1400" dirty="0">
                <a:solidFill>
                  <a:schemeClr val="accent5"/>
                </a:solidFill>
                <a:latin typeface="Raleway ExtraBold"/>
                <a:ea typeface="Prompt"/>
                <a:cs typeface="Arial"/>
                <a:sym typeface="Arial"/>
              </a:rPr>
              <a:t>  </a:t>
            </a:r>
            <a:r>
              <a:rPr lang="it" sz="1400" b="1" dirty="0">
                <a:solidFill>
                  <a:schemeClr val="accent5"/>
                </a:solidFill>
                <a:latin typeface="Raleway ExtraBold"/>
                <a:ea typeface="Prompt"/>
                <a:cs typeface="Prompt"/>
                <a:sym typeface="Prompt"/>
              </a:rPr>
              <a:t>Teaching Learning Uni</a:t>
            </a:r>
            <a:r>
              <a:rPr lang="en-GB" sz="1400" b="1" dirty="0">
                <a:solidFill>
                  <a:schemeClr val="accent5"/>
                </a:solidFill>
                <a:latin typeface="Raleway ExtraBold"/>
                <a:ea typeface="Prompt"/>
                <a:cs typeface="Prompt"/>
                <a:sym typeface="Prompt"/>
              </a:rPr>
              <a:t>t   </a:t>
            </a:r>
            <a:r>
              <a:rPr lang="en-GB" sz="1400" b="1" dirty="0">
                <a:solidFill>
                  <a:schemeClr val="tx2"/>
                </a:solidFill>
                <a:latin typeface="Raleway ExtraBold"/>
                <a:ea typeface="Prompt"/>
                <a:cs typeface="Prompt"/>
                <a:sym typeface="Prompt"/>
              </a:rPr>
              <a:t>Responding to  the Global Pandemic</a:t>
            </a:r>
          </a:p>
          <a:p>
            <a:pPr>
              <a:buClr>
                <a:srgbClr val="000000"/>
              </a:buClr>
              <a:buSzPts val="1400"/>
            </a:pPr>
            <a:r>
              <a:rPr lang="en-GB" sz="1400" b="1" dirty="0">
                <a:solidFill>
                  <a:schemeClr val="tx2"/>
                </a:solidFill>
                <a:latin typeface="Raleway ExtraBold"/>
                <a:ea typeface="Prompt"/>
                <a:cs typeface="Prompt"/>
                <a:sym typeface="Prompt"/>
              </a:rPr>
              <a:t>Lesson 5 Supporting Child Migrants </a:t>
            </a:r>
            <a:r>
              <a:rPr lang="en-GB" sz="1400" dirty="0">
                <a:solidFill>
                  <a:schemeClr val="tx2"/>
                </a:solidFill>
                <a:latin typeface="Raleway" panose="020B0604020202020204"/>
              </a:rPr>
              <a:t>’</a:t>
            </a:r>
          </a:p>
        </p:txBody>
      </p:sp>
      <p:sp>
        <p:nvSpPr>
          <p:cNvPr id="18" name="Rectangle 17"/>
          <p:cNvSpPr/>
          <p:nvPr/>
        </p:nvSpPr>
        <p:spPr>
          <a:xfrm>
            <a:off x="2191985" y="2253716"/>
            <a:ext cx="7381652" cy="390362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t"/>
          <a:lstStyle/>
          <a:p>
            <a:endParaRPr lang="en-GB" sz="2540" b="1" dirty="0">
              <a:solidFill>
                <a:srgbClr val="595959"/>
              </a:solidFill>
              <a:latin typeface="Raleway"/>
              <a:cs typeface="Arial" pitchFamily="34" charset="0"/>
            </a:endParaRPr>
          </a:p>
        </p:txBody>
      </p:sp>
      <p:sp>
        <p:nvSpPr>
          <p:cNvPr id="13" name="Google Shape;102;p15"/>
          <p:cNvSpPr/>
          <p:nvPr/>
        </p:nvSpPr>
        <p:spPr>
          <a:xfrm>
            <a:off x="606490" y="1020218"/>
            <a:ext cx="11206065" cy="171280"/>
          </a:xfrm>
          <a:prstGeom prst="rect">
            <a:avLst/>
          </a:prstGeom>
          <a:solidFill>
            <a:schemeClr val="accent4">
              <a:lumMod val="50000"/>
            </a:schemeClr>
          </a:solidFill>
          <a:ln>
            <a:noFill/>
          </a:ln>
        </p:spPr>
        <p:txBody>
          <a:bodyPr spcFirstLastPara="1" wrap="square" lIns="82939" tIns="82939" rIns="82939" bIns="82939" anchor="ctr" anchorCtr="0">
            <a:noAutofit/>
          </a:bodyPr>
          <a:lstStyle/>
          <a:p>
            <a:pPr algn="ctr"/>
            <a:endParaRPr sz="3629" b="1" dirty="0">
              <a:solidFill>
                <a:schemeClr val="bg1"/>
              </a:solidFill>
              <a:latin typeface="Raleway"/>
            </a:endParaRPr>
          </a:p>
        </p:txBody>
      </p:sp>
      <p:sp>
        <p:nvSpPr>
          <p:cNvPr id="10" name="Google Shape;102;p15">
            <a:extLst>
              <a:ext uri="{FF2B5EF4-FFF2-40B4-BE49-F238E27FC236}">
                <a16:creationId xmlns:a16="http://schemas.microsoft.com/office/drawing/2014/main" id="{414289A5-4A4F-4D64-A495-E14DBEEC0500}"/>
              </a:ext>
            </a:extLst>
          </p:cNvPr>
          <p:cNvSpPr/>
          <p:nvPr/>
        </p:nvSpPr>
        <p:spPr>
          <a:xfrm>
            <a:off x="367004" y="6314991"/>
            <a:ext cx="11206065" cy="171280"/>
          </a:xfrm>
          <a:prstGeom prst="rect">
            <a:avLst/>
          </a:prstGeom>
          <a:solidFill>
            <a:schemeClr val="accent4">
              <a:lumMod val="50000"/>
            </a:schemeClr>
          </a:solidFill>
          <a:ln>
            <a:noFill/>
          </a:ln>
        </p:spPr>
        <p:txBody>
          <a:bodyPr spcFirstLastPara="1" wrap="square" lIns="82939" tIns="82939" rIns="82939" bIns="82939" anchor="ctr" anchorCtr="0">
            <a:noAutofit/>
          </a:bodyPr>
          <a:lstStyle/>
          <a:p>
            <a:pPr algn="ctr"/>
            <a:endParaRPr sz="3629" b="1" dirty="0">
              <a:solidFill>
                <a:schemeClr val="bg1"/>
              </a:solidFill>
              <a:latin typeface="Raleway"/>
            </a:endParaRPr>
          </a:p>
        </p:txBody>
      </p:sp>
      <p:sp>
        <p:nvSpPr>
          <p:cNvPr id="2" name="Rectangle: Rounded Corners 1">
            <a:extLst>
              <a:ext uri="{FF2B5EF4-FFF2-40B4-BE49-F238E27FC236}">
                <a16:creationId xmlns:a16="http://schemas.microsoft.com/office/drawing/2014/main" id="{5F05B325-1D60-4053-BDA0-1169773831CB}"/>
              </a:ext>
            </a:extLst>
          </p:cNvPr>
          <p:cNvSpPr/>
          <p:nvPr/>
        </p:nvSpPr>
        <p:spPr>
          <a:xfrm>
            <a:off x="3216834" y="1654603"/>
            <a:ext cx="7074986" cy="3348501"/>
          </a:xfrm>
          <a:prstGeom prst="roundRect">
            <a:avLst/>
          </a:prstGeom>
          <a:solidFill>
            <a:srgbClr val="0070C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4000" dirty="0">
                <a:latin typeface="Raleway" panose="020B0604020202020204"/>
              </a:rPr>
              <a:t>Lesson Title </a:t>
            </a:r>
          </a:p>
          <a:p>
            <a:pPr algn="ctr"/>
            <a:r>
              <a:rPr lang="en-GB" sz="4000" dirty="0">
                <a:latin typeface="Raleway" panose="020B0604020202020204"/>
              </a:rPr>
              <a:t>Supporting child migrants after the global pandemic </a:t>
            </a:r>
          </a:p>
        </p:txBody>
      </p:sp>
    </p:spTree>
    <p:extLst>
      <p:ext uri="{BB962C8B-B14F-4D97-AF65-F5344CB8AC3E}">
        <p14:creationId xmlns:p14="http://schemas.microsoft.com/office/powerpoint/2010/main" val="4272313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10466819" y="217374"/>
            <a:ext cx="1463103" cy="474154"/>
          </a:xfrm>
          <a:prstGeom prst="rect">
            <a:avLst/>
          </a:prstGeom>
          <a:noFill/>
          <a:ln>
            <a:noFill/>
          </a:ln>
        </p:spPr>
      </p:pic>
      <p:sp>
        <p:nvSpPr>
          <p:cNvPr id="55" name="Google Shape;55;p13"/>
          <p:cNvSpPr/>
          <p:nvPr/>
        </p:nvSpPr>
        <p:spPr>
          <a:xfrm rot="10800000" flipH="1">
            <a:off x="1635313" y="922219"/>
            <a:ext cx="8904353" cy="46538"/>
          </a:xfrm>
          <a:prstGeom prst="rect">
            <a:avLst/>
          </a:prstGeom>
          <a:solidFill>
            <a:srgbClr val="A98278"/>
          </a:solidFill>
          <a:ln>
            <a:noFill/>
          </a:ln>
        </p:spPr>
        <p:txBody>
          <a:bodyPr spcFirstLastPara="1" wrap="square" lIns="82939" tIns="82939" rIns="82939" bIns="82939" anchor="ctr" anchorCtr="0">
            <a:noAutofit/>
          </a:bodyPr>
          <a:lstStyle/>
          <a:p>
            <a:endParaRPr sz="1633">
              <a:solidFill>
                <a:srgbClr val="A98278"/>
              </a:solidFill>
            </a:endParaRPr>
          </a:p>
        </p:txBody>
      </p:sp>
      <p:sp>
        <p:nvSpPr>
          <p:cNvPr id="59" name="Google Shape;59;p13"/>
          <p:cNvSpPr txBox="1"/>
          <p:nvPr/>
        </p:nvSpPr>
        <p:spPr>
          <a:xfrm>
            <a:off x="233191" y="217374"/>
            <a:ext cx="3944064" cy="582955"/>
          </a:xfrm>
          <a:prstGeom prst="rect">
            <a:avLst/>
          </a:prstGeom>
          <a:noFill/>
          <a:ln>
            <a:noFill/>
          </a:ln>
        </p:spPr>
        <p:txBody>
          <a:bodyPr spcFirstLastPara="1" wrap="square" lIns="82939" tIns="82939" rIns="82939" bIns="82939" anchor="t" anchorCtr="0">
            <a:noAutofit/>
          </a:bodyPr>
          <a:lstStyle/>
          <a:p>
            <a:pPr>
              <a:buClr>
                <a:schemeClr val="dk1"/>
              </a:buClr>
              <a:buSzPts val="1400"/>
            </a:pPr>
            <a:r>
              <a:rPr lang="it" sz="1633" b="1" dirty="0">
                <a:solidFill>
                  <a:srgbClr val="A98278"/>
                </a:solidFill>
                <a:latin typeface="Prompt"/>
                <a:ea typeface="Prompt"/>
                <a:cs typeface="Prompt"/>
                <a:sym typeface="Prompt"/>
              </a:rPr>
              <a:t>// MIGRATION //</a:t>
            </a:r>
            <a:endParaRPr sz="1633" dirty="0">
              <a:solidFill>
                <a:srgbClr val="A98278"/>
              </a:solidFill>
            </a:endParaRPr>
          </a:p>
          <a:p>
            <a:pPr>
              <a:buClr>
                <a:schemeClr val="dk1"/>
              </a:buClr>
              <a:buSzPts val="1100"/>
            </a:pPr>
            <a:r>
              <a:rPr lang="it" sz="1633" b="1" dirty="0">
                <a:solidFill>
                  <a:srgbClr val="A98278"/>
                </a:solidFill>
                <a:latin typeface="Prompt"/>
                <a:ea typeface="Prompt"/>
                <a:cs typeface="Prompt"/>
                <a:sym typeface="Prompt"/>
              </a:rPr>
              <a:t>Teaching Learning Unit</a:t>
            </a:r>
            <a:endParaRPr sz="1633" b="1" dirty="0">
              <a:solidFill>
                <a:srgbClr val="A98278"/>
              </a:solidFill>
              <a:latin typeface="Prompt"/>
              <a:ea typeface="Prompt"/>
              <a:cs typeface="Prompt"/>
              <a:sym typeface="Prompt"/>
            </a:endParaRPr>
          </a:p>
        </p:txBody>
      </p:sp>
      <p:pic>
        <p:nvPicPr>
          <p:cNvPr id="3" name="Picture 2">
            <a:extLst>
              <a:ext uri="{FF2B5EF4-FFF2-40B4-BE49-F238E27FC236}">
                <a16:creationId xmlns:a16="http://schemas.microsoft.com/office/drawing/2014/main" id="{9A49CBCA-8CF9-4D80-B3D5-2498D3BAAE98}"/>
              </a:ext>
            </a:extLst>
          </p:cNvPr>
          <p:cNvPicPr>
            <a:picLocks noChangeAspect="1"/>
          </p:cNvPicPr>
          <p:nvPr/>
        </p:nvPicPr>
        <p:blipFill>
          <a:blip r:embed="rId4"/>
          <a:stretch>
            <a:fillRect/>
          </a:stretch>
        </p:blipFill>
        <p:spPr>
          <a:xfrm>
            <a:off x="195892" y="944931"/>
            <a:ext cx="11229975" cy="5048250"/>
          </a:xfrm>
          <a:prstGeom prst="rect">
            <a:avLst/>
          </a:prstGeom>
        </p:spPr>
      </p:pic>
      <p:sp>
        <p:nvSpPr>
          <p:cNvPr id="4" name="Rectangle 3">
            <a:extLst>
              <a:ext uri="{FF2B5EF4-FFF2-40B4-BE49-F238E27FC236}">
                <a16:creationId xmlns:a16="http://schemas.microsoft.com/office/drawing/2014/main" id="{D6508873-348F-4B8A-980C-3E9698D0A3B9}"/>
              </a:ext>
            </a:extLst>
          </p:cNvPr>
          <p:cNvSpPr/>
          <p:nvPr/>
        </p:nvSpPr>
        <p:spPr>
          <a:xfrm>
            <a:off x="2483905" y="131285"/>
            <a:ext cx="6156242" cy="646331"/>
          </a:xfrm>
          <a:prstGeom prst="rect">
            <a:avLst/>
          </a:prstGeom>
        </p:spPr>
        <p:txBody>
          <a:bodyPr wrap="square">
            <a:spAutoFit/>
          </a:bodyPr>
          <a:lstStyle/>
          <a:p>
            <a:r>
              <a:rPr lang="en-GB" b="1" i="0" dirty="0">
                <a:solidFill>
                  <a:srgbClr val="333333"/>
                </a:solidFill>
                <a:effectLst/>
                <a:latin typeface="Raleway" panose="020B0604020202020204"/>
              </a:rPr>
              <a:t>Thousands suffer extreme rights abuses journeying to Africa’s Mediterranean coast, say humanitarians</a:t>
            </a:r>
          </a:p>
        </p:txBody>
      </p:sp>
      <p:sp>
        <p:nvSpPr>
          <p:cNvPr id="5" name="Rectangle 4">
            <a:extLst>
              <a:ext uri="{FF2B5EF4-FFF2-40B4-BE49-F238E27FC236}">
                <a16:creationId xmlns:a16="http://schemas.microsoft.com/office/drawing/2014/main" id="{96242DE9-0834-4BD7-AE3B-53E8322BB41F}"/>
              </a:ext>
            </a:extLst>
          </p:cNvPr>
          <p:cNvSpPr/>
          <p:nvPr/>
        </p:nvSpPr>
        <p:spPr>
          <a:xfrm>
            <a:off x="107787" y="5946158"/>
            <a:ext cx="11406187" cy="738664"/>
          </a:xfrm>
          <a:prstGeom prst="rect">
            <a:avLst/>
          </a:prstGeom>
          <a:solidFill>
            <a:schemeClr val="accent5">
              <a:lumMod val="20000"/>
              <a:lumOff val="80000"/>
            </a:schemeClr>
          </a:solidFill>
        </p:spPr>
        <p:txBody>
          <a:bodyPr wrap="square">
            <a:spAutoFit/>
          </a:bodyPr>
          <a:lstStyle/>
          <a:p>
            <a:r>
              <a:rPr lang="en-GB" sz="1400" b="1" i="0" dirty="0">
                <a:solidFill>
                  <a:srgbClr val="737373"/>
                </a:solidFill>
                <a:effectLst/>
                <a:latin typeface="Raleway" panose="020B0604020202020204"/>
              </a:rPr>
              <a:t>29 July 2020</a:t>
            </a:r>
            <a:r>
              <a:rPr lang="en-GB" sz="1400" b="1" i="0" u="none" strike="noStrike" dirty="0">
                <a:solidFill>
                  <a:srgbClr val="008FD5"/>
                </a:solidFill>
                <a:effectLst/>
                <a:latin typeface="Raleway" panose="020B0604020202020204"/>
                <a:hlinkClick r:id="rId5"/>
              </a:rPr>
              <a:t>Migrants and Refugees</a:t>
            </a:r>
            <a:endParaRPr lang="en-GB" sz="1400" b="0" i="0" dirty="0">
              <a:solidFill>
                <a:srgbClr val="333333"/>
              </a:solidFill>
              <a:effectLst/>
              <a:latin typeface="Raleway" panose="020B0604020202020204"/>
            </a:endParaRPr>
          </a:p>
          <a:p>
            <a:r>
              <a:rPr lang="en-GB" sz="1400" b="1" i="0" dirty="0">
                <a:solidFill>
                  <a:srgbClr val="4D4D4D"/>
                </a:solidFill>
                <a:effectLst/>
                <a:latin typeface="Raleway" panose="020B0604020202020204"/>
              </a:rPr>
              <a:t>Thousands of refugees and migrants in eastern and western Africa, are dying while others face harrowing abuse in their attempts to reach the continent’s Mediterranean coast in search of a better life, UN/Danish Refugee Council report </a:t>
            </a:r>
          </a:p>
        </p:txBody>
      </p:sp>
    </p:spTree>
    <p:extLst>
      <p:ext uri="{BB962C8B-B14F-4D97-AF65-F5344CB8AC3E}">
        <p14:creationId xmlns:p14="http://schemas.microsoft.com/office/powerpoint/2010/main" val="636188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16"/>
          <p:cNvPicPr preferRelativeResize="0"/>
          <p:nvPr/>
        </p:nvPicPr>
        <p:blipFill rotWithShape="1">
          <a:blip r:embed="rId3">
            <a:alphaModFix/>
          </a:blip>
          <a:srcRect/>
          <a:stretch/>
        </p:blipFill>
        <p:spPr>
          <a:xfrm>
            <a:off x="9069533" y="292953"/>
            <a:ext cx="1463103" cy="474154"/>
          </a:xfrm>
          <a:prstGeom prst="rect">
            <a:avLst/>
          </a:prstGeom>
          <a:noFill/>
          <a:ln>
            <a:noFill/>
          </a:ln>
        </p:spPr>
      </p:pic>
      <p:sp>
        <p:nvSpPr>
          <p:cNvPr id="119" name="Google Shape;119;p16"/>
          <p:cNvSpPr txBox="1"/>
          <p:nvPr/>
        </p:nvSpPr>
        <p:spPr>
          <a:xfrm>
            <a:off x="7886749" y="3052214"/>
            <a:ext cx="2553898" cy="3294703"/>
          </a:xfrm>
          <a:prstGeom prst="rect">
            <a:avLst/>
          </a:prstGeom>
          <a:noFill/>
          <a:ln>
            <a:noFill/>
          </a:ln>
        </p:spPr>
        <p:txBody>
          <a:bodyPr spcFirstLastPara="1" wrap="square" lIns="82939" tIns="82939" rIns="82939" bIns="82939" anchor="t" anchorCtr="0">
            <a:noAutofit/>
          </a:bodyPr>
          <a:lstStyle/>
          <a:p>
            <a:pPr algn="r"/>
            <a:endParaRPr sz="1633"/>
          </a:p>
        </p:txBody>
      </p:sp>
      <p:sp>
        <p:nvSpPr>
          <p:cNvPr id="124" name="Google Shape;124;p16"/>
          <p:cNvSpPr txBox="1"/>
          <p:nvPr/>
        </p:nvSpPr>
        <p:spPr>
          <a:xfrm>
            <a:off x="219953" y="184152"/>
            <a:ext cx="8622206" cy="582955"/>
          </a:xfrm>
          <a:prstGeom prst="rect">
            <a:avLst/>
          </a:prstGeom>
          <a:noFill/>
          <a:ln>
            <a:noFill/>
          </a:ln>
        </p:spPr>
        <p:txBody>
          <a:bodyPr spcFirstLastPara="1" wrap="square" lIns="82939" tIns="82939" rIns="82939" bIns="82939" anchor="t" anchorCtr="0">
            <a:noAutofit/>
          </a:bodyPr>
          <a:lstStyle/>
          <a:p>
            <a:pPr>
              <a:buClr>
                <a:srgbClr val="000000"/>
              </a:buClr>
              <a:buSzPts val="1400"/>
            </a:pPr>
            <a:r>
              <a:rPr lang="it" sz="1400" b="1" dirty="0">
                <a:solidFill>
                  <a:srgbClr val="4FA0C1"/>
                </a:solidFill>
                <a:latin typeface="Raleway ExtraBold"/>
                <a:ea typeface="Prompt"/>
                <a:cs typeface="Prompt"/>
                <a:sym typeface="Prompt"/>
              </a:rPr>
              <a:t>// Migration </a:t>
            </a:r>
            <a:r>
              <a:rPr lang="it" sz="1400" b="1" dirty="0">
                <a:solidFill>
                  <a:schemeClr val="accent5"/>
                </a:solidFill>
                <a:latin typeface="Raleway ExtraBold"/>
                <a:ea typeface="Prompt"/>
                <a:cs typeface="Prompt"/>
                <a:sym typeface="Prompt"/>
              </a:rPr>
              <a:t>//</a:t>
            </a:r>
            <a:r>
              <a:rPr lang="it" sz="1400" dirty="0">
                <a:solidFill>
                  <a:schemeClr val="accent5"/>
                </a:solidFill>
                <a:latin typeface="Raleway ExtraBold"/>
                <a:ea typeface="Prompt"/>
                <a:cs typeface="Arial"/>
                <a:sym typeface="Arial"/>
              </a:rPr>
              <a:t>  </a:t>
            </a:r>
            <a:r>
              <a:rPr lang="it" sz="1400" b="1" dirty="0">
                <a:solidFill>
                  <a:schemeClr val="accent5"/>
                </a:solidFill>
                <a:latin typeface="Raleway ExtraBold"/>
                <a:ea typeface="Prompt"/>
                <a:cs typeface="Prompt"/>
                <a:sym typeface="Prompt"/>
              </a:rPr>
              <a:t>Teaching Learning Uni</a:t>
            </a:r>
            <a:r>
              <a:rPr lang="en-GB" sz="1400" b="1" dirty="0">
                <a:solidFill>
                  <a:schemeClr val="accent5"/>
                </a:solidFill>
                <a:latin typeface="Raleway ExtraBold"/>
                <a:ea typeface="Prompt"/>
                <a:cs typeface="Prompt"/>
                <a:sym typeface="Prompt"/>
              </a:rPr>
              <a:t>t   </a:t>
            </a:r>
            <a:r>
              <a:rPr lang="en-GB" sz="1400" b="1" dirty="0">
                <a:solidFill>
                  <a:schemeClr val="tx2"/>
                </a:solidFill>
                <a:latin typeface="Raleway ExtraBold"/>
                <a:ea typeface="Prompt"/>
                <a:cs typeface="Prompt"/>
                <a:sym typeface="Prompt"/>
              </a:rPr>
              <a:t>Responding to  the Global Pandemic</a:t>
            </a:r>
          </a:p>
          <a:p>
            <a:pPr>
              <a:buClr>
                <a:srgbClr val="000000"/>
              </a:buClr>
              <a:buSzPts val="1400"/>
            </a:pPr>
            <a:r>
              <a:rPr lang="en-GB" sz="1400" b="1" dirty="0">
                <a:solidFill>
                  <a:schemeClr val="tx2"/>
                </a:solidFill>
                <a:latin typeface="Raleway ExtraBold"/>
                <a:ea typeface="Prompt"/>
                <a:cs typeface="Prompt"/>
                <a:sym typeface="Prompt"/>
              </a:rPr>
              <a:t>Lesson 5 Supporting Child Migrants </a:t>
            </a:r>
            <a:r>
              <a:rPr lang="en-GB" sz="1400" dirty="0">
                <a:solidFill>
                  <a:schemeClr val="tx2"/>
                </a:solidFill>
                <a:latin typeface="Raleway" panose="020B0604020202020204"/>
              </a:rPr>
              <a:t>’</a:t>
            </a:r>
          </a:p>
        </p:txBody>
      </p:sp>
      <p:sp>
        <p:nvSpPr>
          <p:cNvPr id="18" name="Rectangle 17"/>
          <p:cNvSpPr/>
          <p:nvPr/>
        </p:nvSpPr>
        <p:spPr>
          <a:xfrm>
            <a:off x="2191985" y="2253716"/>
            <a:ext cx="7381652" cy="390362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t"/>
          <a:lstStyle/>
          <a:p>
            <a:endParaRPr lang="en-GB" sz="2540" b="1" dirty="0">
              <a:solidFill>
                <a:srgbClr val="595959"/>
              </a:solidFill>
              <a:latin typeface="Raleway"/>
              <a:cs typeface="Arial" pitchFamily="34" charset="0"/>
            </a:endParaRPr>
          </a:p>
        </p:txBody>
      </p:sp>
      <p:sp>
        <p:nvSpPr>
          <p:cNvPr id="13" name="Google Shape;102;p15"/>
          <p:cNvSpPr/>
          <p:nvPr/>
        </p:nvSpPr>
        <p:spPr>
          <a:xfrm>
            <a:off x="606490" y="1020218"/>
            <a:ext cx="11206065" cy="780590"/>
          </a:xfrm>
          <a:prstGeom prst="rect">
            <a:avLst/>
          </a:prstGeom>
          <a:solidFill>
            <a:schemeClr val="accent4">
              <a:lumMod val="50000"/>
            </a:schemeClr>
          </a:solidFill>
          <a:ln>
            <a:noFill/>
          </a:ln>
        </p:spPr>
        <p:txBody>
          <a:bodyPr spcFirstLastPara="1" wrap="square" lIns="82939" tIns="82939" rIns="82939" bIns="82939" anchor="ctr" anchorCtr="0">
            <a:noAutofit/>
          </a:bodyPr>
          <a:lstStyle/>
          <a:p>
            <a:pPr algn="ctr"/>
            <a:r>
              <a:rPr lang="en-GB" sz="3629" b="1" dirty="0">
                <a:solidFill>
                  <a:schemeClr val="bg1"/>
                </a:solidFill>
                <a:latin typeface="Raleway"/>
              </a:rPr>
              <a:t>Lesson Objectives</a:t>
            </a:r>
          </a:p>
        </p:txBody>
      </p:sp>
      <p:sp>
        <p:nvSpPr>
          <p:cNvPr id="10" name="Google Shape;102;p15">
            <a:extLst>
              <a:ext uri="{FF2B5EF4-FFF2-40B4-BE49-F238E27FC236}">
                <a16:creationId xmlns:a16="http://schemas.microsoft.com/office/drawing/2014/main" id="{414289A5-4A4F-4D64-A495-E14DBEEC0500}"/>
              </a:ext>
            </a:extLst>
          </p:cNvPr>
          <p:cNvSpPr/>
          <p:nvPr/>
        </p:nvSpPr>
        <p:spPr>
          <a:xfrm>
            <a:off x="367004" y="6314991"/>
            <a:ext cx="11206065" cy="171280"/>
          </a:xfrm>
          <a:prstGeom prst="rect">
            <a:avLst/>
          </a:prstGeom>
          <a:solidFill>
            <a:schemeClr val="accent4">
              <a:lumMod val="50000"/>
            </a:schemeClr>
          </a:solidFill>
          <a:ln>
            <a:noFill/>
          </a:ln>
        </p:spPr>
        <p:txBody>
          <a:bodyPr spcFirstLastPara="1" wrap="square" lIns="82939" tIns="82939" rIns="82939" bIns="82939" anchor="ctr" anchorCtr="0">
            <a:noAutofit/>
          </a:bodyPr>
          <a:lstStyle/>
          <a:p>
            <a:pPr algn="ctr"/>
            <a:endParaRPr sz="3629" b="1" dirty="0">
              <a:solidFill>
                <a:schemeClr val="bg1"/>
              </a:solidFill>
              <a:latin typeface="Raleway"/>
            </a:endParaRPr>
          </a:p>
        </p:txBody>
      </p:sp>
      <p:sp>
        <p:nvSpPr>
          <p:cNvPr id="11" name="TextBox 10">
            <a:extLst>
              <a:ext uri="{FF2B5EF4-FFF2-40B4-BE49-F238E27FC236}">
                <a16:creationId xmlns:a16="http://schemas.microsoft.com/office/drawing/2014/main" id="{06BF1059-0259-4F65-B51A-1E1C75F05D1A}"/>
              </a:ext>
            </a:extLst>
          </p:cNvPr>
          <p:cNvSpPr txBox="1"/>
          <p:nvPr/>
        </p:nvSpPr>
        <p:spPr>
          <a:xfrm>
            <a:off x="367004" y="2053919"/>
            <a:ext cx="6097554" cy="2585323"/>
          </a:xfrm>
          <a:prstGeom prst="rect">
            <a:avLst/>
          </a:prstGeom>
          <a:noFill/>
        </p:spPr>
        <p:txBody>
          <a:bodyPr wrap="square">
            <a:spAutoFit/>
          </a:bodyPr>
          <a:lstStyle/>
          <a:p>
            <a:r>
              <a:rPr lang="en-GB" sz="1800" b="1" dirty="0">
                <a:solidFill>
                  <a:srgbClr val="595959"/>
                </a:solidFill>
                <a:latin typeface="Raleway"/>
                <a:cs typeface="Arial" pitchFamily="34" charset="0"/>
              </a:rPr>
              <a:t>Students will be able to:</a:t>
            </a:r>
          </a:p>
          <a:p>
            <a:pPr marL="457200" indent="-457200">
              <a:buFont typeface="Arial" panose="020B0604020202020204" pitchFamily="34" charset="0"/>
              <a:buChar char="•"/>
            </a:pPr>
            <a:r>
              <a:rPr lang="en-GB" sz="1800" dirty="0">
                <a:solidFill>
                  <a:srgbClr val="595959"/>
                </a:solidFill>
                <a:latin typeface="Raleway"/>
                <a:cs typeface="Arial" pitchFamily="34" charset="0"/>
              </a:rPr>
              <a:t>Reflect on the </a:t>
            </a:r>
            <a:r>
              <a:rPr lang="en-GB" dirty="0">
                <a:solidFill>
                  <a:srgbClr val="595959"/>
                </a:solidFill>
                <a:latin typeface="Raleway"/>
                <a:cs typeface="Arial" pitchFamily="34" charset="0"/>
              </a:rPr>
              <a:t>journeys endured by </a:t>
            </a:r>
            <a:r>
              <a:rPr lang="en-GB" sz="1800" dirty="0">
                <a:solidFill>
                  <a:srgbClr val="595959"/>
                </a:solidFill>
                <a:latin typeface="Raleway"/>
                <a:cs typeface="Arial" pitchFamily="34" charset="0"/>
              </a:rPr>
              <a:t> child refugees  in search of safety </a:t>
            </a:r>
          </a:p>
          <a:p>
            <a:pPr marL="457200" indent="-457200">
              <a:buFont typeface="Arial" panose="020B0604020202020204" pitchFamily="34" charset="0"/>
              <a:buChar char="•"/>
            </a:pPr>
            <a:r>
              <a:rPr lang="en-GB" sz="1800" dirty="0">
                <a:solidFill>
                  <a:srgbClr val="595959"/>
                </a:solidFill>
                <a:latin typeface="Raleway"/>
                <a:cs typeface="Arial" pitchFamily="34" charset="0"/>
              </a:rPr>
              <a:t>Evaluate the misinformation presented in the media on the topic of Migrants and refugees</a:t>
            </a:r>
          </a:p>
          <a:p>
            <a:pPr marL="457200" indent="-457200">
              <a:buFont typeface="Arial" panose="020B0604020202020204" pitchFamily="34" charset="0"/>
              <a:buChar char="•"/>
            </a:pPr>
            <a:r>
              <a:rPr lang="en-GB" sz="1800" dirty="0">
                <a:solidFill>
                  <a:srgbClr val="595959"/>
                </a:solidFill>
                <a:latin typeface="Raleway"/>
                <a:cs typeface="Arial" pitchFamily="34" charset="0"/>
              </a:rPr>
              <a:t>Understand the impact of </a:t>
            </a:r>
            <a:r>
              <a:rPr lang="en-GB" sz="1800" dirty="0" err="1">
                <a:solidFill>
                  <a:srgbClr val="595959"/>
                </a:solidFill>
                <a:latin typeface="Raleway"/>
                <a:cs typeface="Arial" pitchFamily="34" charset="0"/>
              </a:rPr>
              <a:t>Covid</a:t>
            </a:r>
            <a:r>
              <a:rPr lang="en-GB" sz="1800" dirty="0">
                <a:solidFill>
                  <a:srgbClr val="595959"/>
                </a:solidFill>
                <a:latin typeface="Raleway"/>
                <a:cs typeface="Arial" pitchFamily="34" charset="0"/>
              </a:rPr>
              <a:t> 19 on child refugees </a:t>
            </a:r>
          </a:p>
          <a:p>
            <a:pPr marL="457200" indent="-457200">
              <a:buFont typeface="Arial" panose="020B0604020202020204" pitchFamily="34" charset="0"/>
              <a:buChar char="•"/>
            </a:pPr>
            <a:r>
              <a:rPr lang="en-GB" sz="1800" dirty="0">
                <a:solidFill>
                  <a:srgbClr val="595959"/>
                </a:solidFill>
                <a:latin typeface="Raleway"/>
                <a:cs typeface="Arial" pitchFamily="34" charset="0"/>
              </a:rPr>
              <a:t>Reflect on the need for understanding and compassion when dealing with refugees.</a:t>
            </a:r>
          </a:p>
          <a:p>
            <a:pPr marL="457200" indent="-457200">
              <a:buFont typeface="Arial" panose="020B0604020202020204" pitchFamily="34" charset="0"/>
              <a:buChar char="•"/>
            </a:pPr>
            <a:endParaRPr lang="en-GB" dirty="0">
              <a:solidFill>
                <a:srgbClr val="595959"/>
              </a:solidFill>
              <a:latin typeface="Raleway"/>
              <a:cs typeface="Arial" pitchFamily="34" charset="0"/>
            </a:endParaRPr>
          </a:p>
        </p:txBody>
      </p:sp>
      <p:pic>
        <p:nvPicPr>
          <p:cNvPr id="4" name="Picture 3">
            <a:extLst>
              <a:ext uri="{FF2B5EF4-FFF2-40B4-BE49-F238E27FC236}">
                <a16:creationId xmlns:a16="http://schemas.microsoft.com/office/drawing/2014/main" id="{2FF11805-F8AB-4815-A7CF-08CE95C2AFBC}"/>
              </a:ext>
            </a:extLst>
          </p:cNvPr>
          <p:cNvPicPr>
            <a:picLocks noChangeAspect="1"/>
          </p:cNvPicPr>
          <p:nvPr/>
        </p:nvPicPr>
        <p:blipFill>
          <a:blip r:embed="rId4"/>
          <a:stretch>
            <a:fillRect/>
          </a:stretch>
        </p:blipFill>
        <p:spPr>
          <a:xfrm>
            <a:off x="7886749" y="2253716"/>
            <a:ext cx="3905250" cy="2190750"/>
          </a:xfrm>
          <a:prstGeom prst="rect">
            <a:avLst/>
          </a:prstGeom>
        </p:spPr>
      </p:pic>
      <p:sp>
        <p:nvSpPr>
          <p:cNvPr id="14" name="TextBox 13">
            <a:extLst>
              <a:ext uri="{FF2B5EF4-FFF2-40B4-BE49-F238E27FC236}">
                <a16:creationId xmlns:a16="http://schemas.microsoft.com/office/drawing/2014/main" id="{A4758BA1-0DF8-453C-AD38-545F46C6E21D}"/>
              </a:ext>
            </a:extLst>
          </p:cNvPr>
          <p:cNvSpPr txBox="1"/>
          <p:nvPr/>
        </p:nvSpPr>
        <p:spPr>
          <a:xfrm>
            <a:off x="396063" y="5092150"/>
            <a:ext cx="10973496" cy="960391"/>
          </a:xfrm>
          <a:prstGeom prst="rect">
            <a:avLst/>
          </a:prstGeom>
          <a:solidFill>
            <a:schemeClr val="accent4">
              <a:lumMod val="20000"/>
              <a:lumOff val="80000"/>
            </a:schemeClr>
          </a:solidFill>
        </p:spPr>
        <p:txBody>
          <a:bodyPr wrap="square">
            <a:spAutoFit/>
          </a:bodyPr>
          <a:lstStyle/>
          <a:p>
            <a:pPr fontAlgn="base">
              <a:lnSpc>
                <a:spcPct val="107000"/>
              </a:lnSpc>
              <a:spcAft>
                <a:spcPts val="900"/>
              </a:spcAft>
            </a:pPr>
            <a:r>
              <a:rPr lang="en-GB" sz="1800" dirty="0">
                <a:effectLst/>
                <a:latin typeface="Raleway ExtraBold"/>
                <a:ea typeface="Times New Roman" panose="02020603050405020304" pitchFamily="18" charset="0"/>
                <a:cs typeface="Times New Roman" panose="02020603050405020304" pitchFamily="18" charset="0"/>
              </a:rPr>
              <a:t>The UN definition of refugees is - people who are outside their country of origin for reasons of feared persecution, conflict, generalised violence, or other circumstances that have seriously disturbed public order and, as a result, require international protection.</a:t>
            </a:r>
            <a:endParaRPr lang="en-GB" sz="1600" dirty="0">
              <a:effectLst/>
              <a:latin typeface="Raleway ExtraBold"/>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1596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16"/>
          <p:cNvPicPr preferRelativeResize="0"/>
          <p:nvPr/>
        </p:nvPicPr>
        <p:blipFill rotWithShape="1">
          <a:blip r:embed="rId3">
            <a:alphaModFix/>
          </a:blip>
          <a:srcRect/>
          <a:stretch/>
        </p:blipFill>
        <p:spPr>
          <a:xfrm>
            <a:off x="9069533" y="292953"/>
            <a:ext cx="1463103" cy="474154"/>
          </a:xfrm>
          <a:prstGeom prst="rect">
            <a:avLst/>
          </a:prstGeom>
          <a:noFill/>
          <a:ln>
            <a:noFill/>
          </a:ln>
        </p:spPr>
      </p:pic>
      <p:sp>
        <p:nvSpPr>
          <p:cNvPr id="119" name="Google Shape;119;p16"/>
          <p:cNvSpPr txBox="1"/>
          <p:nvPr/>
        </p:nvSpPr>
        <p:spPr>
          <a:xfrm>
            <a:off x="7886749" y="3052214"/>
            <a:ext cx="2553898" cy="3294703"/>
          </a:xfrm>
          <a:prstGeom prst="rect">
            <a:avLst/>
          </a:prstGeom>
          <a:noFill/>
          <a:ln>
            <a:noFill/>
          </a:ln>
        </p:spPr>
        <p:txBody>
          <a:bodyPr spcFirstLastPara="1" wrap="square" lIns="82939" tIns="82939" rIns="82939" bIns="82939" anchor="t" anchorCtr="0">
            <a:noAutofit/>
          </a:bodyPr>
          <a:lstStyle/>
          <a:p>
            <a:pPr algn="r"/>
            <a:endParaRPr sz="1633"/>
          </a:p>
        </p:txBody>
      </p:sp>
      <p:sp>
        <p:nvSpPr>
          <p:cNvPr id="124" name="Google Shape;124;p16"/>
          <p:cNvSpPr txBox="1"/>
          <p:nvPr/>
        </p:nvSpPr>
        <p:spPr>
          <a:xfrm>
            <a:off x="219953" y="184152"/>
            <a:ext cx="8622206" cy="582955"/>
          </a:xfrm>
          <a:prstGeom prst="rect">
            <a:avLst/>
          </a:prstGeom>
          <a:noFill/>
          <a:ln>
            <a:noFill/>
          </a:ln>
        </p:spPr>
        <p:txBody>
          <a:bodyPr spcFirstLastPara="1" wrap="square" lIns="82939" tIns="82939" rIns="82939" bIns="82939" anchor="t" anchorCtr="0">
            <a:noAutofit/>
          </a:bodyPr>
          <a:lstStyle/>
          <a:p>
            <a:pPr>
              <a:buClr>
                <a:srgbClr val="000000"/>
              </a:buClr>
              <a:buSzPts val="1400"/>
            </a:pPr>
            <a:r>
              <a:rPr lang="it" sz="1400" b="1" dirty="0">
                <a:solidFill>
                  <a:srgbClr val="4FA0C1"/>
                </a:solidFill>
                <a:latin typeface="Raleway ExtraBold"/>
                <a:ea typeface="Prompt"/>
                <a:cs typeface="Prompt"/>
                <a:sym typeface="Prompt"/>
              </a:rPr>
              <a:t>// Migration </a:t>
            </a:r>
            <a:r>
              <a:rPr lang="it" sz="1400" b="1" dirty="0">
                <a:solidFill>
                  <a:schemeClr val="accent5"/>
                </a:solidFill>
                <a:latin typeface="Raleway ExtraBold"/>
                <a:ea typeface="Prompt"/>
                <a:cs typeface="Prompt"/>
                <a:sym typeface="Prompt"/>
              </a:rPr>
              <a:t>//</a:t>
            </a:r>
            <a:r>
              <a:rPr lang="it" sz="1400" dirty="0">
                <a:solidFill>
                  <a:schemeClr val="accent5"/>
                </a:solidFill>
                <a:latin typeface="Raleway ExtraBold"/>
                <a:ea typeface="Prompt"/>
                <a:cs typeface="Arial"/>
                <a:sym typeface="Arial"/>
              </a:rPr>
              <a:t>  </a:t>
            </a:r>
            <a:r>
              <a:rPr lang="it" sz="1400" b="1" dirty="0">
                <a:solidFill>
                  <a:schemeClr val="accent5"/>
                </a:solidFill>
                <a:latin typeface="Raleway ExtraBold"/>
                <a:ea typeface="Prompt"/>
                <a:cs typeface="Prompt"/>
                <a:sym typeface="Prompt"/>
              </a:rPr>
              <a:t>Teaching Learning Uni</a:t>
            </a:r>
            <a:r>
              <a:rPr lang="en-GB" sz="1400" b="1" dirty="0">
                <a:solidFill>
                  <a:schemeClr val="accent5"/>
                </a:solidFill>
                <a:latin typeface="Raleway ExtraBold"/>
                <a:ea typeface="Prompt"/>
                <a:cs typeface="Prompt"/>
                <a:sym typeface="Prompt"/>
              </a:rPr>
              <a:t>t   </a:t>
            </a:r>
            <a:r>
              <a:rPr lang="en-GB" sz="1400" b="1" dirty="0">
                <a:solidFill>
                  <a:schemeClr val="tx2"/>
                </a:solidFill>
                <a:latin typeface="Raleway ExtraBold"/>
                <a:ea typeface="Prompt"/>
                <a:cs typeface="Prompt"/>
                <a:sym typeface="Prompt"/>
              </a:rPr>
              <a:t>Responding to  the Global Pandemic</a:t>
            </a:r>
          </a:p>
          <a:p>
            <a:pPr>
              <a:buClr>
                <a:srgbClr val="000000"/>
              </a:buClr>
              <a:buSzPts val="1400"/>
            </a:pPr>
            <a:r>
              <a:rPr lang="en-GB" sz="1400" b="1" dirty="0">
                <a:solidFill>
                  <a:schemeClr val="tx2"/>
                </a:solidFill>
                <a:latin typeface="Raleway ExtraBold"/>
                <a:ea typeface="Prompt"/>
                <a:cs typeface="Prompt"/>
                <a:sym typeface="Prompt"/>
              </a:rPr>
              <a:t>Lesson 5 Supporting Child Migrants </a:t>
            </a:r>
            <a:r>
              <a:rPr lang="en-GB" sz="1400" dirty="0">
                <a:solidFill>
                  <a:schemeClr val="tx2"/>
                </a:solidFill>
                <a:latin typeface="Raleway" panose="020B0604020202020204"/>
              </a:rPr>
              <a:t>’</a:t>
            </a:r>
          </a:p>
        </p:txBody>
      </p:sp>
      <p:sp>
        <p:nvSpPr>
          <p:cNvPr id="18" name="Rectangle 17"/>
          <p:cNvSpPr/>
          <p:nvPr/>
        </p:nvSpPr>
        <p:spPr>
          <a:xfrm>
            <a:off x="2191985" y="2253716"/>
            <a:ext cx="7381652" cy="390362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t"/>
          <a:lstStyle/>
          <a:p>
            <a:endParaRPr lang="en-GB" sz="2540" b="1" dirty="0">
              <a:solidFill>
                <a:srgbClr val="595959"/>
              </a:solidFill>
              <a:latin typeface="Raleway"/>
              <a:cs typeface="Arial" pitchFamily="34" charset="0"/>
            </a:endParaRPr>
          </a:p>
        </p:txBody>
      </p:sp>
      <p:sp>
        <p:nvSpPr>
          <p:cNvPr id="13" name="Google Shape;102;p15"/>
          <p:cNvSpPr/>
          <p:nvPr/>
        </p:nvSpPr>
        <p:spPr>
          <a:xfrm>
            <a:off x="606490" y="1020218"/>
            <a:ext cx="11206065" cy="780590"/>
          </a:xfrm>
          <a:prstGeom prst="rect">
            <a:avLst/>
          </a:prstGeom>
          <a:solidFill>
            <a:schemeClr val="accent4">
              <a:lumMod val="50000"/>
            </a:schemeClr>
          </a:solidFill>
          <a:ln>
            <a:noFill/>
          </a:ln>
        </p:spPr>
        <p:txBody>
          <a:bodyPr spcFirstLastPara="1" wrap="square" lIns="82939" tIns="82939" rIns="82939" bIns="82939" anchor="ctr" anchorCtr="0">
            <a:noAutofit/>
          </a:bodyPr>
          <a:lstStyle/>
          <a:p>
            <a:pPr algn="ctr"/>
            <a:r>
              <a:rPr lang="en-GB" sz="3629" b="1" dirty="0">
                <a:solidFill>
                  <a:schemeClr val="bg1"/>
                </a:solidFill>
                <a:latin typeface="Raleway"/>
              </a:rPr>
              <a:t> Think- Pair- Share </a:t>
            </a:r>
          </a:p>
        </p:txBody>
      </p:sp>
      <p:sp>
        <p:nvSpPr>
          <p:cNvPr id="11" name="TextBox 10">
            <a:extLst>
              <a:ext uri="{FF2B5EF4-FFF2-40B4-BE49-F238E27FC236}">
                <a16:creationId xmlns:a16="http://schemas.microsoft.com/office/drawing/2014/main" id="{06BF1059-0259-4F65-B51A-1E1C75F05D1A}"/>
              </a:ext>
            </a:extLst>
          </p:cNvPr>
          <p:cNvSpPr txBox="1"/>
          <p:nvPr/>
        </p:nvSpPr>
        <p:spPr>
          <a:xfrm>
            <a:off x="367004" y="2053919"/>
            <a:ext cx="6097554" cy="5078313"/>
          </a:xfrm>
          <a:prstGeom prst="rect">
            <a:avLst/>
          </a:prstGeom>
          <a:noFill/>
        </p:spPr>
        <p:txBody>
          <a:bodyPr wrap="square">
            <a:spAutoFit/>
          </a:bodyPr>
          <a:lstStyle/>
          <a:p>
            <a:pPr algn="l" fontAlgn="base"/>
            <a:r>
              <a:rPr lang="en-GB" dirty="0">
                <a:solidFill>
                  <a:srgbClr val="222222"/>
                </a:solidFill>
                <a:latin typeface="Raleway" panose="020B0604020202020204"/>
              </a:rPr>
              <a:t>T</a:t>
            </a:r>
            <a:r>
              <a:rPr lang="en-GB" b="0" i="0" dirty="0">
                <a:solidFill>
                  <a:srgbClr val="222222"/>
                </a:solidFill>
                <a:effectLst/>
                <a:latin typeface="Raleway" panose="020B0604020202020204"/>
              </a:rPr>
              <a:t>he numbers of refugees attempting to find safety in the UK represents a tiny minority of global refugee numbers. Around </a:t>
            </a:r>
            <a:r>
              <a:rPr lang="en-GB" b="0" i="0" u="none" strike="noStrike" dirty="0">
                <a:solidFill>
                  <a:srgbClr val="EC1A2E"/>
                </a:solidFill>
                <a:effectLst/>
                <a:latin typeface="Raleway" panose="020B0604020202020204"/>
                <a:hlinkClick r:id="rId4"/>
              </a:rPr>
              <a:t>4,000 have attempted the journey</a:t>
            </a:r>
            <a:r>
              <a:rPr lang="en-GB" b="0" i="0" dirty="0">
                <a:solidFill>
                  <a:srgbClr val="222222"/>
                </a:solidFill>
                <a:effectLst/>
                <a:latin typeface="Raleway" panose="020B0604020202020204"/>
              </a:rPr>
              <a:t> this year. This may seem like a large number. Yet, it is hard to suggest that this figure is too large for the UK to accept when we expect far less affluent and secure states in the Global South to host far greater numbers:</a:t>
            </a:r>
          </a:p>
          <a:p>
            <a:pPr marL="285750" indent="-285750" algn="l" fontAlgn="base">
              <a:buFont typeface="Arial" panose="020B0604020202020204" pitchFamily="34" charset="0"/>
              <a:buChar char="•"/>
            </a:pPr>
            <a:r>
              <a:rPr lang="en-GB" b="0" i="0" dirty="0">
                <a:solidFill>
                  <a:srgbClr val="222222"/>
                </a:solidFill>
                <a:effectLst/>
                <a:latin typeface="Raleway" panose="020B0604020202020204"/>
              </a:rPr>
              <a:t> 85 per cent of the world’s refugees are currently hosted in </a:t>
            </a:r>
            <a:r>
              <a:rPr lang="en-GB" b="0" i="0" u="none" strike="noStrike" dirty="0">
                <a:solidFill>
                  <a:srgbClr val="EC1A2E"/>
                </a:solidFill>
                <a:effectLst/>
                <a:latin typeface="Raleway" panose="020B0604020202020204"/>
                <a:hlinkClick r:id="rId5"/>
              </a:rPr>
              <a:t>developing states</a:t>
            </a:r>
            <a:r>
              <a:rPr lang="en-GB" b="0" i="0" dirty="0">
                <a:solidFill>
                  <a:srgbClr val="222222"/>
                </a:solidFill>
                <a:effectLst/>
                <a:latin typeface="Raleway" panose="020B0604020202020204"/>
              </a:rPr>
              <a:t>, </a:t>
            </a:r>
          </a:p>
          <a:p>
            <a:pPr marL="285750" indent="-285750" algn="l" fontAlgn="base">
              <a:buFont typeface="Arial" panose="020B0604020202020204" pitchFamily="34" charset="0"/>
              <a:buChar char="•"/>
            </a:pPr>
            <a:r>
              <a:rPr lang="en-GB" b="0" i="0" dirty="0">
                <a:solidFill>
                  <a:srgbClr val="222222"/>
                </a:solidFill>
                <a:effectLst/>
                <a:latin typeface="Raleway" panose="020B0604020202020204"/>
              </a:rPr>
              <a:t>Lebanon, for example, a country approximately the size of Wales, with a GDP 50 times smaller than the UK, hosts nearly </a:t>
            </a:r>
            <a:r>
              <a:rPr lang="en-GB" b="0" i="0" u="none" strike="noStrike" dirty="0">
                <a:solidFill>
                  <a:srgbClr val="EC1A2E"/>
                </a:solidFill>
                <a:effectLst/>
                <a:latin typeface="Raleway" panose="020B0604020202020204"/>
                <a:hlinkClick r:id="rId6"/>
              </a:rPr>
              <a:t>one million</a:t>
            </a:r>
            <a:r>
              <a:rPr lang="en-GB" b="0" i="0" dirty="0">
                <a:solidFill>
                  <a:srgbClr val="222222"/>
                </a:solidFill>
                <a:effectLst/>
                <a:latin typeface="Raleway" panose="020B0604020202020204"/>
              </a:rPr>
              <a:t> refugees.</a:t>
            </a:r>
          </a:p>
          <a:p>
            <a:pPr marL="285750" indent="-285750" algn="l" fontAlgn="base">
              <a:buFont typeface="Arial" panose="020B0604020202020204" pitchFamily="34" charset="0"/>
              <a:buChar char="•"/>
            </a:pPr>
            <a:endParaRPr lang="en-GB" dirty="0">
              <a:solidFill>
                <a:srgbClr val="222222"/>
              </a:solidFill>
              <a:latin typeface="Raleway" panose="020B0604020202020204"/>
            </a:endParaRPr>
          </a:p>
          <a:p>
            <a:pPr marL="285750" indent="-285750" algn="l" fontAlgn="base">
              <a:buFont typeface="Arial" panose="020B0604020202020204" pitchFamily="34" charset="0"/>
              <a:buChar char="•"/>
            </a:pPr>
            <a:r>
              <a:rPr lang="en-GB" b="0" i="0" dirty="0">
                <a:solidFill>
                  <a:srgbClr val="222222"/>
                </a:solidFill>
                <a:effectLst/>
                <a:latin typeface="Raleway" panose="020B0604020202020204"/>
              </a:rPr>
              <a:t>The UK is the sixth largest economy in the world, and has the capacity and resources to be able to offer hope, security and opportunities for refugees to rebuild their lives at little cost</a:t>
            </a:r>
          </a:p>
          <a:p>
            <a:pPr marL="285750" indent="-285750" algn="l" fontAlgn="base">
              <a:buFont typeface="Arial" panose="020B0604020202020204" pitchFamily="34" charset="0"/>
              <a:buChar char="•"/>
            </a:pPr>
            <a:endParaRPr lang="en-GB" b="0" i="0" dirty="0">
              <a:solidFill>
                <a:srgbClr val="222222"/>
              </a:solidFill>
              <a:effectLst/>
              <a:latin typeface="Independent Serif"/>
            </a:endParaRPr>
          </a:p>
        </p:txBody>
      </p:sp>
      <p:pic>
        <p:nvPicPr>
          <p:cNvPr id="4" name="Picture 3">
            <a:extLst>
              <a:ext uri="{FF2B5EF4-FFF2-40B4-BE49-F238E27FC236}">
                <a16:creationId xmlns:a16="http://schemas.microsoft.com/office/drawing/2014/main" id="{2FF11805-F8AB-4815-A7CF-08CE95C2AFBC}"/>
              </a:ext>
            </a:extLst>
          </p:cNvPr>
          <p:cNvPicPr>
            <a:picLocks noChangeAspect="1"/>
          </p:cNvPicPr>
          <p:nvPr/>
        </p:nvPicPr>
        <p:blipFill>
          <a:blip r:embed="rId7"/>
          <a:stretch>
            <a:fillRect/>
          </a:stretch>
        </p:blipFill>
        <p:spPr>
          <a:xfrm>
            <a:off x="7667819" y="3988228"/>
            <a:ext cx="3905250" cy="2190750"/>
          </a:xfrm>
          <a:prstGeom prst="rect">
            <a:avLst/>
          </a:prstGeom>
        </p:spPr>
      </p:pic>
      <p:sp>
        <p:nvSpPr>
          <p:cNvPr id="2" name="Thought Bubble: Cloud 1">
            <a:extLst>
              <a:ext uri="{FF2B5EF4-FFF2-40B4-BE49-F238E27FC236}">
                <a16:creationId xmlns:a16="http://schemas.microsoft.com/office/drawing/2014/main" id="{09D4A1AE-B619-4843-A049-3F03C8F273BE}"/>
              </a:ext>
            </a:extLst>
          </p:cNvPr>
          <p:cNvSpPr/>
          <p:nvPr/>
        </p:nvSpPr>
        <p:spPr>
          <a:xfrm>
            <a:off x="8289539" y="1936821"/>
            <a:ext cx="3573299" cy="1711448"/>
          </a:xfrm>
          <a:prstGeom prst="cloudCallout">
            <a:avLst>
              <a:gd name="adj1" fmla="val -93068"/>
              <a:gd name="adj2" fmla="val -371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Raleway" panose="020B0604020202020204"/>
              </a:rPr>
              <a:t>Should all countries in the world share the responsibility for refugees? </a:t>
            </a:r>
          </a:p>
        </p:txBody>
      </p:sp>
    </p:spTree>
    <p:extLst>
      <p:ext uri="{BB962C8B-B14F-4D97-AF65-F5344CB8AC3E}">
        <p14:creationId xmlns:p14="http://schemas.microsoft.com/office/powerpoint/2010/main" val="967270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16"/>
          <p:cNvPicPr preferRelativeResize="0"/>
          <p:nvPr/>
        </p:nvPicPr>
        <p:blipFill rotWithShape="1">
          <a:blip r:embed="rId3">
            <a:alphaModFix/>
          </a:blip>
          <a:srcRect/>
          <a:stretch/>
        </p:blipFill>
        <p:spPr>
          <a:xfrm>
            <a:off x="9069533" y="292953"/>
            <a:ext cx="1463103" cy="474154"/>
          </a:xfrm>
          <a:prstGeom prst="rect">
            <a:avLst/>
          </a:prstGeom>
          <a:noFill/>
          <a:ln>
            <a:noFill/>
          </a:ln>
        </p:spPr>
      </p:pic>
      <p:sp>
        <p:nvSpPr>
          <p:cNvPr id="119" name="Google Shape;119;p16"/>
          <p:cNvSpPr txBox="1"/>
          <p:nvPr/>
        </p:nvSpPr>
        <p:spPr>
          <a:xfrm>
            <a:off x="7690109" y="3742906"/>
            <a:ext cx="2553898" cy="3294703"/>
          </a:xfrm>
          <a:prstGeom prst="rect">
            <a:avLst/>
          </a:prstGeom>
          <a:noFill/>
          <a:ln>
            <a:noFill/>
          </a:ln>
        </p:spPr>
        <p:txBody>
          <a:bodyPr spcFirstLastPara="1" wrap="square" lIns="82939" tIns="82939" rIns="82939" bIns="82939" anchor="t" anchorCtr="0">
            <a:noAutofit/>
          </a:bodyPr>
          <a:lstStyle/>
          <a:p>
            <a:pPr algn="r"/>
            <a:endParaRPr sz="1633"/>
          </a:p>
        </p:txBody>
      </p:sp>
      <p:sp>
        <p:nvSpPr>
          <p:cNvPr id="124" name="Google Shape;124;p16"/>
          <p:cNvSpPr txBox="1"/>
          <p:nvPr/>
        </p:nvSpPr>
        <p:spPr>
          <a:xfrm>
            <a:off x="219953" y="184152"/>
            <a:ext cx="8622206" cy="582955"/>
          </a:xfrm>
          <a:prstGeom prst="rect">
            <a:avLst/>
          </a:prstGeom>
          <a:noFill/>
          <a:ln>
            <a:noFill/>
          </a:ln>
        </p:spPr>
        <p:txBody>
          <a:bodyPr spcFirstLastPara="1" wrap="square" lIns="82939" tIns="82939" rIns="82939" bIns="82939" anchor="t" anchorCtr="0">
            <a:noAutofit/>
          </a:bodyPr>
          <a:lstStyle/>
          <a:p>
            <a:pPr>
              <a:buClr>
                <a:srgbClr val="000000"/>
              </a:buClr>
              <a:buSzPts val="1400"/>
            </a:pPr>
            <a:r>
              <a:rPr lang="it" sz="1400" b="1" dirty="0">
                <a:solidFill>
                  <a:srgbClr val="4FA0C1"/>
                </a:solidFill>
                <a:latin typeface="Raleway ExtraBold"/>
                <a:ea typeface="Prompt"/>
                <a:cs typeface="Prompt"/>
                <a:sym typeface="Prompt"/>
              </a:rPr>
              <a:t>// Migration </a:t>
            </a:r>
            <a:r>
              <a:rPr lang="it" sz="1400" b="1" dirty="0">
                <a:solidFill>
                  <a:schemeClr val="accent5"/>
                </a:solidFill>
                <a:latin typeface="Raleway ExtraBold"/>
                <a:ea typeface="Prompt"/>
                <a:cs typeface="Prompt"/>
                <a:sym typeface="Prompt"/>
              </a:rPr>
              <a:t>//</a:t>
            </a:r>
            <a:r>
              <a:rPr lang="it" sz="1400" dirty="0">
                <a:solidFill>
                  <a:schemeClr val="accent5"/>
                </a:solidFill>
                <a:latin typeface="Raleway ExtraBold"/>
                <a:ea typeface="Prompt"/>
                <a:cs typeface="Arial"/>
                <a:sym typeface="Arial"/>
              </a:rPr>
              <a:t>  </a:t>
            </a:r>
            <a:r>
              <a:rPr lang="it" sz="1400" b="1" dirty="0">
                <a:solidFill>
                  <a:schemeClr val="accent5"/>
                </a:solidFill>
                <a:latin typeface="Raleway ExtraBold"/>
                <a:ea typeface="Prompt"/>
                <a:cs typeface="Prompt"/>
                <a:sym typeface="Prompt"/>
              </a:rPr>
              <a:t>Teaching Learning Uni</a:t>
            </a:r>
            <a:r>
              <a:rPr lang="en-GB" sz="1400" b="1" dirty="0">
                <a:solidFill>
                  <a:schemeClr val="accent5"/>
                </a:solidFill>
                <a:latin typeface="Raleway ExtraBold"/>
                <a:ea typeface="Prompt"/>
                <a:cs typeface="Prompt"/>
                <a:sym typeface="Prompt"/>
              </a:rPr>
              <a:t>t   </a:t>
            </a:r>
            <a:r>
              <a:rPr lang="en-GB" sz="1400" b="1" dirty="0">
                <a:solidFill>
                  <a:schemeClr val="tx2"/>
                </a:solidFill>
                <a:latin typeface="Raleway ExtraBold"/>
                <a:ea typeface="Prompt"/>
                <a:cs typeface="Prompt"/>
                <a:sym typeface="Prompt"/>
              </a:rPr>
              <a:t>Responding to  the Global Pandemic</a:t>
            </a:r>
          </a:p>
          <a:p>
            <a:pPr>
              <a:buClr>
                <a:srgbClr val="000000"/>
              </a:buClr>
              <a:buSzPts val="1400"/>
            </a:pPr>
            <a:r>
              <a:rPr lang="en-GB" sz="1400" b="1" dirty="0">
                <a:solidFill>
                  <a:schemeClr val="tx2"/>
                </a:solidFill>
                <a:latin typeface="Raleway ExtraBold"/>
                <a:ea typeface="Prompt"/>
                <a:cs typeface="Prompt"/>
                <a:sym typeface="Prompt"/>
              </a:rPr>
              <a:t>Lesson 5 Supporting Child Migrants </a:t>
            </a:r>
            <a:r>
              <a:rPr lang="en-GB" sz="1400" dirty="0">
                <a:solidFill>
                  <a:schemeClr val="tx2"/>
                </a:solidFill>
                <a:latin typeface="Raleway" panose="020B0604020202020204"/>
              </a:rPr>
              <a:t>’</a:t>
            </a:r>
          </a:p>
        </p:txBody>
      </p:sp>
      <p:sp>
        <p:nvSpPr>
          <p:cNvPr id="18" name="Rectangle 17"/>
          <p:cNvSpPr/>
          <p:nvPr/>
        </p:nvSpPr>
        <p:spPr>
          <a:xfrm>
            <a:off x="2191985" y="2253716"/>
            <a:ext cx="7381652" cy="390362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t"/>
          <a:lstStyle/>
          <a:p>
            <a:endParaRPr lang="en-GB" sz="2540" b="1" dirty="0">
              <a:solidFill>
                <a:srgbClr val="595959"/>
              </a:solidFill>
              <a:latin typeface="Raleway"/>
              <a:cs typeface="Arial" pitchFamily="34" charset="0"/>
            </a:endParaRPr>
          </a:p>
        </p:txBody>
      </p:sp>
      <p:sp>
        <p:nvSpPr>
          <p:cNvPr id="13" name="Google Shape;102;p15"/>
          <p:cNvSpPr/>
          <p:nvPr/>
        </p:nvSpPr>
        <p:spPr>
          <a:xfrm>
            <a:off x="492967" y="861371"/>
            <a:ext cx="11206065" cy="543594"/>
          </a:xfrm>
          <a:prstGeom prst="rect">
            <a:avLst/>
          </a:prstGeom>
          <a:solidFill>
            <a:schemeClr val="accent4">
              <a:lumMod val="50000"/>
            </a:schemeClr>
          </a:solidFill>
          <a:ln>
            <a:noFill/>
          </a:ln>
        </p:spPr>
        <p:txBody>
          <a:bodyPr spcFirstLastPara="1" wrap="square" lIns="82939" tIns="82939" rIns="82939" bIns="82939" anchor="ctr" anchorCtr="0">
            <a:noAutofit/>
          </a:bodyPr>
          <a:lstStyle/>
          <a:p>
            <a:pPr algn="ctr"/>
            <a:endParaRPr lang="en-GB" sz="3629" b="1" dirty="0">
              <a:solidFill>
                <a:schemeClr val="bg1"/>
              </a:solidFill>
              <a:latin typeface="Raleway"/>
            </a:endParaRPr>
          </a:p>
        </p:txBody>
      </p:sp>
      <p:sp>
        <p:nvSpPr>
          <p:cNvPr id="11" name="TextBox 10">
            <a:extLst>
              <a:ext uri="{FF2B5EF4-FFF2-40B4-BE49-F238E27FC236}">
                <a16:creationId xmlns:a16="http://schemas.microsoft.com/office/drawing/2014/main" id="{06BF1059-0259-4F65-B51A-1E1C75F05D1A}"/>
              </a:ext>
            </a:extLst>
          </p:cNvPr>
          <p:cNvSpPr txBox="1"/>
          <p:nvPr/>
        </p:nvSpPr>
        <p:spPr>
          <a:xfrm>
            <a:off x="625151" y="962297"/>
            <a:ext cx="10954133" cy="369332"/>
          </a:xfrm>
          <a:prstGeom prst="rect">
            <a:avLst/>
          </a:prstGeom>
          <a:noFill/>
        </p:spPr>
        <p:txBody>
          <a:bodyPr wrap="square">
            <a:spAutoFit/>
          </a:bodyPr>
          <a:lstStyle/>
          <a:p>
            <a:r>
              <a:rPr lang="en-GB" b="1" dirty="0">
                <a:latin typeface="Raleway" panose="020B0604020202020204"/>
                <a:cs typeface="Arial" pitchFamily="34" charset="0"/>
              </a:rPr>
              <a:t> A child refugees journey          </a:t>
            </a:r>
            <a:r>
              <a:rPr lang="en-GB" b="1" i="0" dirty="0">
                <a:effectLst/>
                <a:latin typeface="Raleway" panose="020B0604020202020204"/>
              </a:rPr>
              <a:t>They make these journeys in the hope of finding safety in Europe</a:t>
            </a:r>
            <a:r>
              <a:rPr lang="en-GB" b="0" i="0" dirty="0">
                <a:solidFill>
                  <a:srgbClr val="1E1E1E"/>
                </a:solidFill>
                <a:effectLst/>
                <a:latin typeface="Roboto"/>
              </a:rPr>
              <a:t>.</a:t>
            </a:r>
            <a:endParaRPr lang="en-GB" dirty="0">
              <a:solidFill>
                <a:schemeClr val="bg1"/>
              </a:solidFill>
              <a:latin typeface="Raleway"/>
              <a:cs typeface="Arial" pitchFamily="34" charset="0"/>
            </a:endParaRPr>
          </a:p>
        </p:txBody>
      </p:sp>
      <p:sp>
        <p:nvSpPr>
          <p:cNvPr id="2" name="Rectangle: Rounded Corners 1">
            <a:extLst>
              <a:ext uri="{FF2B5EF4-FFF2-40B4-BE49-F238E27FC236}">
                <a16:creationId xmlns:a16="http://schemas.microsoft.com/office/drawing/2014/main" id="{AEBC6493-FEC0-4D00-B06C-0D2322210A1D}"/>
              </a:ext>
            </a:extLst>
          </p:cNvPr>
          <p:cNvSpPr/>
          <p:nvPr/>
        </p:nvSpPr>
        <p:spPr>
          <a:xfrm>
            <a:off x="136701" y="1499229"/>
            <a:ext cx="1111041" cy="78059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Raleway" panose="020B0604020202020204"/>
              </a:rPr>
              <a:t>Home</a:t>
            </a:r>
          </a:p>
        </p:txBody>
      </p:sp>
      <p:sp>
        <p:nvSpPr>
          <p:cNvPr id="3" name="Rectangle: Rounded Corners 2">
            <a:extLst>
              <a:ext uri="{FF2B5EF4-FFF2-40B4-BE49-F238E27FC236}">
                <a16:creationId xmlns:a16="http://schemas.microsoft.com/office/drawing/2014/main" id="{C2ACB2D2-7E69-4845-BAA6-966D10C1E30E}"/>
              </a:ext>
            </a:extLst>
          </p:cNvPr>
          <p:cNvSpPr/>
          <p:nvPr/>
        </p:nvSpPr>
        <p:spPr>
          <a:xfrm>
            <a:off x="2535595" y="1432393"/>
            <a:ext cx="1601968" cy="160486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Journey in search of safety </a:t>
            </a:r>
          </a:p>
        </p:txBody>
      </p:sp>
      <p:sp>
        <p:nvSpPr>
          <p:cNvPr id="4" name="Rectangle: Rounded Corners 3">
            <a:extLst>
              <a:ext uri="{FF2B5EF4-FFF2-40B4-BE49-F238E27FC236}">
                <a16:creationId xmlns:a16="http://schemas.microsoft.com/office/drawing/2014/main" id="{4B640D95-01E5-4DBF-9A70-B7BE27FD34C2}"/>
              </a:ext>
            </a:extLst>
          </p:cNvPr>
          <p:cNvSpPr/>
          <p:nvPr/>
        </p:nvSpPr>
        <p:spPr>
          <a:xfrm>
            <a:off x="4254759" y="1615858"/>
            <a:ext cx="1426419" cy="150206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Dangers on the way </a:t>
            </a:r>
          </a:p>
        </p:txBody>
      </p:sp>
      <p:sp>
        <p:nvSpPr>
          <p:cNvPr id="5" name="Rectangle: Rounded Corners 4">
            <a:extLst>
              <a:ext uri="{FF2B5EF4-FFF2-40B4-BE49-F238E27FC236}">
                <a16:creationId xmlns:a16="http://schemas.microsoft.com/office/drawing/2014/main" id="{F6DF4585-5A7D-4479-9FAC-6AB4694CCD12}"/>
              </a:ext>
            </a:extLst>
          </p:cNvPr>
          <p:cNvSpPr/>
          <p:nvPr/>
        </p:nvSpPr>
        <p:spPr>
          <a:xfrm>
            <a:off x="6776066" y="1533849"/>
            <a:ext cx="1828085" cy="140195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Raleway" panose="020B0604020202020204"/>
              </a:rPr>
              <a:t>Numbers on the move </a:t>
            </a:r>
          </a:p>
        </p:txBody>
      </p:sp>
      <p:sp>
        <p:nvSpPr>
          <p:cNvPr id="6" name="Rectangle: Rounded Corners 5">
            <a:extLst>
              <a:ext uri="{FF2B5EF4-FFF2-40B4-BE49-F238E27FC236}">
                <a16:creationId xmlns:a16="http://schemas.microsoft.com/office/drawing/2014/main" id="{98314235-1168-4A2C-9339-4A94728EA2DB}"/>
              </a:ext>
            </a:extLst>
          </p:cNvPr>
          <p:cNvSpPr/>
          <p:nvPr/>
        </p:nvSpPr>
        <p:spPr>
          <a:xfrm>
            <a:off x="9813853" y="2160013"/>
            <a:ext cx="2252486" cy="269218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Raleway" panose="020B0604020202020204"/>
              </a:rPr>
              <a:t>Numbers of unaccompanied children </a:t>
            </a:r>
          </a:p>
          <a:p>
            <a:pPr algn="ctr"/>
            <a:r>
              <a:rPr lang="en-GB" b="1" dirty="0">
                <a:solidFill>
                  <a:schemeClr val="tx1"/>
                </a:solidFill>
                <a:latin typeface="Raleway" panose="020B0604020202020204"/>
              </a:rPr>
              <a:t> coming to the UK</a:t>
            </a:r>
          </a:p>
          <a:p>
            <a:pPr algn="ctr"/>
            <a:r>
              <a:rPr lang="en-GB" b="1" dirty="0">
                <a:solidFill>
                  <a:schemeClr val="tx1"/>
                </a:solidFill>
                <a:latin typeface="Raleway" panose="020B0604020202020204"/>
              </a:rPr>
              <a:t>450 children were in the care of Kent council in April 2020</a:t>
            </a:r>
          </a:p>
        </p:txBody>
      </p:sp>
      <p:cxnSp>
        <p:nvCxnSpPr>
          <p:cNvPr id="9" name="Straight Arrow Connector 8">
            <a:extLst>
              <a:ext uri="{FF2B5EF4-FFF2-40B4-BE49-F238E27FC236}">
                <a16:creationId xmlns:a16="http://schemas.microsoft.com/office/drawing/2014/main" id="{B196CB9F-65EE-4CF2-8A82-0BC11BBBCA92}"/>
              </a:ext>
            </a:extLst>
          </p:cNvPr>
          <p:cNvCxnSpPr>
            <a:cxnSpLocks/>
          </p:cNvCxnSpPr>
          <p:nvPr/>
        </p:nvCxnSpPr>
        <p:spPr>
          <a:xfrm>
            <a:off x="653143" y="2366891"/>
            <a:ext cx="0" cy="4057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4FE7D7D-2976-4CE0-B4CF-57C7D17DA622}"/>
              </a:ext>
            </a:extLst>
          </p:cNvPr>
          <p:cNvCxnSpPr>
            <a:cxnSpLocks/>
          </p:cNvCxnSpPr>
          <p:nvPr/>
        </p:nvCxnSpPr>
        <p:spPr>
          <a:xfrm>
            <a:off x="2618745" y="2683888"/>
            <a:ext cx="252635" cy="9672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69CAC57-472C-4911-91F8-3D7925AAE663}"/>
              </a:ext>
            </a:extLst>
          </p:cNvPr>
          <p:cNvSpPr txBox="1"/>
          <p:nvPr/>
        </p:nvSpPr>
        <p:spPr>
          <a:xfrm>
            <a:off x="6494787" y="3037257"/>
            <a:ext cx="2977766" cy="3139321"/>
          </a:xfrm>
          <a:prstGeom prst="rect">
            <a:avLst/>
          </a:prstGeom>
          <a:solidFill>
            <a:schemeClr val="accent4">
              <a:lumMod val="75000"/>
            </a:schemeClr>
          </a:solidFill>
        </p:spPr>
        <p:txBody>
          <a:bodyPr wrap="square">
            <a:spAutoFit/>
          </a:bodyPr>
          <a:lstStyle/>
          <a:p>
            <a:r>
              <a:rPr lang="en-GB" b="0" i="0" dirty="0">
                <a:solidFill>
                  <a:srgbClr val="404040"/>
                </a:solidFill>
                <a:effectLst/>
                <a:latin typeface="Raleway" panose="020B0604020202020204"/>
              </a:rPr>
              <a:t>The number of asylum seekers arriving and applying to stay in other European nations is far, far higher than in the UK. Last year, some 165,600 sought asylum in Germany, 129,000 in France and 118,000 in Spain.</a:t>
            </a:r>
          </a:p>
          <a:p>
            <a:r>
              <a:rPr lang="en-GB" b="0" i="0" dirty="0">
                <a:solidFill>
                  <a:srgbClr val="404040"/>
                </a:solidFill>
                <a:effectLst/>
                <a:latin typeface="Raleway" panose="020B0604020202020204"/>
              </a:rPr>
              <a:t>49,000 asylum applications made to stay in the UK </a:t>
            </a:r>
            <a:endParaRPr lang="en-GB" dirty="0">
              <a:latin typeface="Raleway" panose="020B0604020202020204"/>
            </a:endParaRPr>
          </a:p>
        </p:txBody>
      </p:sp>
      <p:sp>
        <p:nvSpPr>
          <p:cNvPr id="30" name="TextBox 29">
            <a:extLst>
              <a:ext uri="{FF2B5EF4-FFF2-40B4-BE49-F238E27FC236}">
                <a16:creationId xmlns:a16="http://schemas.microsoft.com/office/drawing/2014/main" id="{EEE60F4E-78D3-42B3-A963-6AC8B66CEBED}"/>
              </a:ext>
            </a:extLst>
          </p:cNvPr>
          <p:cNvSpPr txBox="1"/>
          <p:nvPr/>
        </p:nvSpPr>
        <p:spPr>
          <a:xfrm>
            <a:off x="76092" y="2728543"/>
            <a:ext cx="2230327" cy="4247317"/>
          </a:xfrm>
          <a:prstGeom prst="rect">
            <a:avLst/>
          </a:prstGeom>
          <a:noFill/>
        </p:spPr>
        <p:txBody>
          <a:bodyPr wrap="square">
            <a:spAutoFit/>
          </a:bodyPr>
          <a:lstStyle/>
          <a:p>
            <a:r>
              <a:rPr lang="en-GB" b="0" i="0" dirty="0">
                <a:solidFill>
                  <a:srgbClr val="404040"/>
                </a:solidFill>
                <a:effectLst/>
                <a:latin typeface="Raleway" panose="020B0604020202020204"/>
              </a:rPr>
              <a:t>Recent arrivals have come from Syria, Afghanistan, Yemen, Eritrea, Chad, Egypt, Sudan, Nigeria, Somalia  and Iraq.</a:t>
            </a:r>
          </a:p>
          <a:p>
            <a:r>
              <a:rPr lang="en-GB" dirty="0">
                <a:solidFill>
                  <a:srgbClr val="404040"/>
                </a:solidFill>
                <a:latin typeface="Raleway" panose="020B0604020202020204"/>
              </a:rPr>
              <a:t>They leave because  of conflict, despair , poverty violence and human rights violations.</a:t>
            </a:r>
          </a:p>
          <a:p>
            <a:r>
              <a:rPr lang="en-GB" dirty="0">
                <a:solidFill>
                  <a:srgbClr val="404040"/>
                </a:solidFill>
                <a:latin typeface="Raleway" panose="020B0604020202020204"/>
              </a:rPr>
              <a:t> They usually need protection and safety  </a:t>
            </a:r>
            <a:endParaRPr lang="en-GB" dirty="0">
              <a:latin typeface="Raleway" panose="020B0604020202020204"/>
            </a:endParaRPr>
          </a:p>
        </p:txBody>
      </p:sp>
      <p:sp>
        <p:nvSpPr>
          <p:cNvPr id="27" name="Rectangle 26">
            <a:extLst>
              <a:ext uri="{FF2B5EF4-FFF2-40B4-BE49-F238E27FC236}">
                <a16:creationId xmlns:a16="http://schemas.microsoft.com/office/drawing/2014/main" id="{5202C07C-066C-41D4-A7DA-B0151748124E}"/>
              </a:ext>
            </a:extLst>
          </p:cNvPr>
          <p:cNvSpPr/>
          <p:nvPr/>
        </p:nvSpPr>
        <p:spPr>
          <a:xfrm>
            <a:off x="2957804" y="3297738"/>
            <a:ext cx="2909973" cy="329470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Raleway" panose="020B0604020202020204"/>
              </a:rPr>
              <a:t>Gangs often prey on children and charge large sums of money to bring them to the UK on dangerous journeys in unfit boats .</a:t>
            </a:r>
          </a:p>
        </p:txBody>
      </p:sp>
    </p:spTree>
    <p:extLst>
      <p:ext uri="{BB962C8B-B14F-4D97-AF65-F5344CB8AC3E}">
        <p14:creationId xmlns:p14="http://schemas.microsoft.com/office/powerpoint/2010/main" val="804593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16"/>
          <p:cNvPicPr preferRelativeResize="0"/>
          <p:nvPr/>
        </p:nvPicPr>
        <p:blipFill rotWithShape="1">
          <a:blip r:embed="rId3">
            <a:alphaModFix/>
          </a:blip>
          <a:srcRect/>
          <a:stretch/>
        </p:blipFill>
        <p:spPr>
          <a:xfrm>
            <a:off x="9069533" y="292953"/>
            <a:ext cx="1463103" cy="474154"/>
          </a:xfrm>
          <a:prstGeom prst="rect">
            <a:avLst/>
          </a:prstGeom>
          <a:noFill/>
          <a:ln>
            <a:noFill/>
          </a:ln>
        </p:spPr>
      </p:pic>
      <p:sp>
        <p:nvSpPr>
          <p:cNvPr id="119" name="Google Shape;119;p16"/>
          <p:cNvSpPr txBox="1"/>
          <p:nvPr/>
        </p:nvSpPr>
        <p:spPr>
          <a:xfrm>
            <a:off x="7690109" y="3742906"/>
            <a:ext cx="2553898" cy="3294703"/>
          </a:xfrm>
          <a:prstGeom prst="rect">
            <a:avLst/>
          </a:prstGeom>
          <a:noFill/>
          <a:ln>
            <a:noFill/>
          </a:ln>
        </p:spPr>
        <p:txBody>
          <a:bodyPr spcFirstLastPara="1" wrap="square" lIns="82939" tIns="82939" rIns="82939" bIns="82939" anchor="t" anchorCtr="0">
            <a:noAutofit/>
          </a:bodyPr>
          <a:lstStyle/>
          <a:p>
            <a:pPr algn="r"/>
            <a:endParaRPr sz="1633"/>
          </a:p>
        </p:txBody>
      </p:sp>
      <p:sp>
        <p:nvSpPr>
          <p:cNvPr id="124" name="Google Shape;124;p16"/>
          <p:cNvSpPr txBox="1"/>
          <p:nvPr/>
        </p:nvSpPr>
        <p:spPr>
          <a:xfrm>
            <a:off x="219953" y="184152"/>
            <a:ext cx="8622206" cy="582955"/>
          </a:xfrm>
          <a:prstGeom prst="rect">
            <a:avLst/>
          </a:prstGeom>
          <a:noFill/>
          <a:ln>
            <a:noFill/>
          </a:ln>
        </p:spPr>
        <p:txBody>
          <a:bodyPr spcFirstLastPara="1" wrap="square" lIns="82939" tIns="82939" rIns="82939" bIns="82939" anchor="t" anchorCtr="0">
            <a:noAutofit/>
          </a:bodyPr>
          <a:lstStyle/>
          <a:p>
            <a:pPr>
              <a:buClr>
                <a:srgbClr val="000000"/>
              </a:buClr>
              <a:buSzPts val="1400"/>
            </a:pPr>
            <a:r>
              <a:rPr lang="it" sz="1400" b="1" dirty="0">
                <a:solidFill>
                  <a:srgbClr val="4FA0C1"/>
                </a:solidFill>
                <a:latin typeface="Raleway ExtraBold"/>
                <a:ea typeface="Prompt"/>
                <a:cs typeface="Prompt"/>
                <a:sym typeface="Prompt"/>
              </a:rPr>
              <a:t>// Migration </a:t>
            </a:r>
            <a:r>
              <a:rPr lang="it" sz="1400" b="1" dirty="0">
                <a:solidFill>
                  <a:schemeClr val="accent5"/>
                </a:solidFill>
                <a:latin typeface="Raleway ExtraBold"/>
                <a:ea typeface="Prompt"/>
                <a:cs typeface="Prompt"/>
                <a:sym typeface="Prompt"/>
              </a:rPr>
              <a:t>//</a:t>
            </a:r>
            <a:r>
              <a:rPr lang="it" sz="1400" dirty="0">
                <a:solidFill>
                  <a:schemeClr val="accent5"/>
                </a:solidFill>
                <a:latin typeface="Raleway ExtraBold"/>
                <a:ea typeface="Prompt"/>
                <a:cs typeface="Arial"/>
                <a:sym typeface="Arial"/>
              </a:rPr>
              <a:t>  </a:t>
            </a:r>
            <a:r>
              <a:rPr lang="it" sz="1400" b="1" dirty="0">
                <a:solidFill>
                  <a:schemeClr val="accent5"/>
                </a:solidFill>
                <a:latin typeface="Raleway ExtraBold"/>
                <a:ea typeface="Prompt"/>
                <a:cs typeface="Prompt"/>
                <a:sym typeface="Prompt"/>
              </a:rPr>
              <a:t>Teaching Learning Uni</a:t>
            </a:r>
            <a:r>
              <a:rPr lang="en-GB" sz="1400" b="1" dirty="0">
                <a:solidFill>
                  <a:schemeClr val="accent5"/>
                </a:solidFill>
                <a:latin typeface="Raleway ExtraBold"/>
                <a:ea typeface="Prompt"/>
                <a:cs typeface="Prompt"/>
                <a:sym typeface="Prompt"/>
              </a:rPr>
              <a:t>t   </a:t>
            </a:r>
            <a:r>
              <a:rPr lang="en-GB" sz="1400" b="1" dirty="0">
                <a:solidFill>
                  <a:schemeClr val="tx2"/>
                </a:solidFill>
                <a:latin typeface="Raleway ExtraBold"/>
                <a:ea typeface="Prompt"/>
                <a:cs typeface="Prompt"/>
                <a:sym typeface="Prompt"/>
              </a:rPr>
              <a:t>Responding to  the Global Pandemic</a:t>
            </a:r>
          </a:p>
          <a:p>
            <a:pPr>
              <a:buClr>
                <a:srgbClr val="000000"/>
              </a:buClr>
              <a:buSzPts val="1400"/>
            </a:pPr>
            <a:r>
              <a:rPr lang="en-GB" sz="1400" b="1" dirty="0">
                <a:solidFill>
                  <a:schemeClr val="tx2"/>
                </a:solidFill>
                <a:latin typeface="Raleway ExtraBold"/>
                <a:ea typeface="Prompt"/>
                <a:cs typeface="Prompt"/>
                <a:sym typeface="Prompt"/>
              </a:rPr>
              <a:t>Lesson 5 Supporting Child Migrants </a:t>
            </a:r>
            <a:r>
              <a:rPr lang="en-GB" sz="1400" dirty="0">
                <a:solidFill>
                  <a:schemeClr val="tx2"/>
                </a:solidFill>
                <a:latin typeface="Raleway" panose="020B0604020202020204"/>
              </a:rPr>
              <a:t>’</a:t>
            </a:r>
          </a:p>
        </p:txBody>
      </p:sp>
      <p:sp>
        <p:nvSpPr>
          <p:cNvPr id="18" name="Rectangle 17"/>
          <p:cNvSpPr/>
          <p:nvPr/>
        </p:nvSpPr>
        <p:spPr>
          <a:xfrm>
            <a:off x="2191985" y="2253716"/>
            <a:ext cx="7381652" cy="390362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t"/>
          <a:lstStyle/>
          <a:p>
            <a:endParaRPr lang="en-GB" sz="2540" b="1" dirty="0">
              <a:solidFill>
                <a:srgbClr val="595959"/>
              </a:solidFill>
              <a:latin typeface="Raleway"/>
              <a:cs typeface="Arial" pitchFamily="34" charset="0"/>
            </a:endParaRPr>
          </a:p>
        </p:txBody>
      </p:sp>
      <p:sp>
        <p:nvSpPr>
          <p:cNvPr id="13" name="Google Shape;102;p15"/>
          <p:cNvSpPr/>
          <p:nvPr/>
        </p:nvSpPr>
        <p:spPr>
          <a:xfrm>
            <a:off x="492967" y="861371"/>
            <a:ext cx="11206065" cy="543594"/>
          </a:xfrm>
          <a:prstGeom prst="rect">
            <a:avLst/>
          </a:prstGeom>
          <a:solidFill>
            <a:schemeClr val="accent4">
              <a:lumMod val="50000"/>
            </a:schemeClr>
          </a:solidFill>
          <a:ln>
            <a:noFill/>
          </a:ln>
        </p:spPr>
        <p:txBody>
          <a:bodyPr spcFirstLastPara="1" wrap="square" lIns="82939" tIns="82939" rIns="82939" bIns="82939" anchor="ctr" anchorCtr="0">
            <a:noAutofit/>
          </a:bodyPr>
          <a:lstStyle/>
          <a:p>
            <a:pPr algn="ctr"/>
            <a:endParaRPr lang="en-GB" sz="3629" b="1" dirty="0">
              <a:solidFill>
                <a:schemeClr val="bg1"/>
              </a:solidFill>
              <a:latin typeface="Raleway"/>
            </a:endParaRPr>
          </a:p>
        </p:txBody>
      </p:sp>
      <p:sp>
        <p:nvSpPr>
          <p:cNvPr id="11" name="TextBox 10">
            <a:extLst>
              <a:ext uri="{FF2B5EF4-FFF2-40B4-BE49-F238E27FC236}">
                <a16:creationId xmlns:a16="http://schemas.microsoft.com/office/drawing/2014/main" id="{06BF1059-0259-4F65-B51A-1E1C75F05D1A}"/>
              </a:ext>
            </a:extLst>
          </p:cNvPr>
          <p:cNvSpPr txBox="1"/>
          <p:nvPr/>
        </p:nvSpPr>
        <p:spPr>
          <a:xfrm>
            <a:off x="625151" y="962297"/>
            <a:ext cx="10954133" cy="369332"/>
          </a:xfrm>
          <a:prstGeom prst="rect">
            <a:avLst/>
          </a:prstGeom>
          <a:noFill/>
        </p:spPr>
        <p:txBody>
          <a:bodyPr wrap="square">
            <a:spAutoFit/>
          </a:bodyPr>
          <a:lstStyle/>
          <a:p>
            <a:r>
              <a:rPr lang="en-GB" b="1" dirty="0">
                <a:latin typeface="Raleway" panose="020B0604020202020204"/>
                <a:cs typeface="Arial" pitchFamily="34" charset="0"/>
              </a:rPr>
              <a:t> A child refugees journey          </a:t>
            </a:r>
            <a:r>
              <a:rPr lang="en-GB" b="1" i="0" dirty="0">
                <a:effectLst/>
                <a:latin typeface="Raleway" panose="020B0604020202020204"/>
              </a:rPr>
              <a:t>They make these journeys in the hope of finding safety in Europe</a:t>
            </a:r>
            <a:r>
              <a:rPr lang="en-GB" b="0" i="0" dirty="0">
                <a:solidFill>
                  <a:srgbClr val="1E1E1E"/>
                </a:solidFill>
                <a:effectLst/>
                <a:latin typeface="Roboto"/>
              </a:rPr>
              <a:t>.</a:t>
            </a:r>
            <a:endParaRPr lang="en-GB" dirty="0">
              <a:solidFill>
                <a:schemeClr val="bg1"/>
              </a:solidFill>
              <a:latin typeface="Raleway"/>
              <a:cs typeface="Arial" pitchFamily="34" charset="0"/>
            </a:endParaRPr>
          </a:p>
        </p:txBody>
      </p:sp>
      <p:sp>
        <p:nvSpPr>
          <p:cNvPr id="5" name="Rectangle: Rounded Corners 4">
            <a:extLst>
              <a:ext uri="{FF2B5EF4-FFF2-40B4-BE49-F238E27FC236}">
                <a16:creationId xmlns:a16="http://schemas.microsoft.com/office/drawing/2014/main" id="{F6DF4585-5A7D-4479-9FAC-6AB4694CCD12}"/>
              </a:ext>
            </a:extLst>
          </p:cNvPr>
          <p:cNvSpPr/>
          <p:nvPr/>
        </p:nvSpPr>
        <p:spPr>
          <a:xfrm>
            <a:off x="1193030" y="1529995"/>
            <a:ext cx="5021157" cy="84657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Raleway" panose="020B0604020202020204"/>
              </a:rPr>
              <a:t>Numbers on the move </a:t>
            </a:r>
          </a:p>
        </p:txBody>
      </p:sp>
      <p:cxnSp>
        <p:nvCxnSpPr>
          <p:cNvPr id="9" name="Straight Arrow Connector 8">
            <a:extLst>
              <a:ext uri="{FF2B5EF4-FFF2-40B4-BE49-F238E27FC236}">
                <a16:creationId xmlns:a16="http://schemas.microsoft.com/office/drawing/2014/main" id="{B196CB9F-65EE-4CF2-8A82-0BC11BBBCA92}"/>
              </a:ext>
            </a:extLst>
          </p:cNvPr>
          <p:cNvCxnSpPr>
            <a:cxnSpLocks/>
          </p:cNvCxnSpPr>
          <p:nvPr/>
        </p:nvCxnSpPr>
        <p:spPr>
          <a:xfrm>
            <a:off x="653143" y="2366891"/>
            <a:ext cx="0" cy="4057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4FE7D7D-2976-4CE0-B4CF-57C7D17DA622}"/>
              </a:ext>
            </a:extLst>
          </p:cNvPr>
          <p:cNvCxnSpPr>
            <a:cxnSpLocks/>
          </p:cNvCxnSpPr>
          <p:nvPr/>
        </p:nvCxnSpPr>
        <p:spPr>
          <a:xfrm>
            <a:off x="2618745" y="2683888"/>
            <a:ext cx="252635" cy="9672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59D3A4B-82BC-470B-92D6-1D883E33C26F}"/>
              </a:ext>
            </a:extLst>
          </p:cNvPr>
          <p:cNvSpPr txBox="1"/>
          <p:nvPr/>
        </p:nvSpPr>
        <p:spPr>
          <a:xfrm>
            <a:off x="399660" y="2426531"/>
            <a:ext cx="7689975" cy="4247317"/>
          </a:xfrm>
          <a:prstGeom prst="rect">
            <a:avLst/>
          </a:prstGeom>
          <a:noFill/>
        </p:spPr>
        <p:txBody>
          <a:bodyPr wrap="square">
            <a:spAutoFit/>
          </a:bodyPr>
          <a:lstStyle/>
          <a:p>
            <a:pPr algn="l"/>
            <a:r>
              <a:rPr lang="en-GB" b="1" i="0" dirty="0">
                <a:solidFill>
                  <a:srgbClr val="151515"/>
                </a:solidFill>
                <a:effectLst/>
                <a:latin typeface="Benton-Bold"/>
              </a:rPr>
              <a:t>The Children's Society </a:t>
            </a:r>
          </a:p>
          <a:p>
            <a:pPr marL="285750" indent="-285750" algn="l">
              <a:buFont typeface="Arial" panose="020B0604020202020204" pitchFamily="34" charset="0"/>
              <a:buChar char="•"/>
            </a:pPr>
            <a:r>
              <a:rPr lang="en-GB" b="0" i="0" dirty="0">
                <a:solidFill>
                  <a:srgbClr val="151515"/>
                </a:solidFill>
                <a:effectLst/>
                <a:latin typeface="Benton-Bold"/>
              </a:rPr>
              <a:t>There are an estimated 13 million child refugees in the world</a:t>
            </a:r>
          </a:p>
          <a:p>
            <a:pPr marL="285750" indent="-285750" algn="l">
              <a:buFont typeface="Arial" panose="020B0604020202020204" pitchFamily="34" charset="0"/>
              <a:buChar char="•"/>
            </a:pPr>
            <a:r>
              <a:rPr lang="en-GB" b="0" i="0" dirty="0">
                <a:solidFill>
                  <a:srgbClr val="151515"/>
                </a:solidFill>
                <a:effectLst/>
                <a:latin typeface="Benton Sans"/>
              </a:rPr>
              <a:t>The total number of refugees worldwide who have been forced to flee war and persecution is more than 25 million, and more than half of them are children.</a:t>
            </a:r>
          </a:p>
          <a:p>
            <a:pPr marL="285750" indent="-285750" algn="l">
              <a:buFont typeface="Arial" panose="020B0604020202020204" pitchFamily="34" charset="0"/>
              <a:buChar char="•"/>
            </a:pPr>
            <a:r>
              <a:rPr lang="en-GB" b="0" i="0" dirty="0">
                <a:solidFill>
                  <a:srgbClr val="151515"/>
                </a:solidFill>
                <a:effectLst/>
                <a:latin typeface="Benton-Bold"/>
              </a:rPr>
              <a:t>There are at least 1.8 million refugees in Europe</a:t>
            </a:r>
          </a:p>
          <a:p>
            <a:pPr marL="285750" indent="-285750" algn="l">
              <a:buFont typeface="Arial" panose="020B0604020202020204" pitchFamily="34" charset="0"/>
              <a:buChar char="•"/>
            </a:pPr>
            <a:r>
              <a:rPr lang="en-GB" b="0" i="0" dirty="0">
                <a:solidFill>
                  <a:srgbClr val="151515"/>
                </a:solidFill>
                <a:effectLst/>
                <a:latin typeface="Benton Sans"/>
              </a:rPr>
              <a:t>When it comes to refugees in Europe statistics, there is some disagreement over the total number of refugees currently in the continent, but we do know that 1.8 million refugees have arrived since 2014. That means it’s likely that there are currently around a million refugee children in Europe – and it’s possible that figure is larger.</a:t>
            </a:r>
          </a:p>
          <a:p>
            <a:pPr marL="285750" indent="-285750" algn="l">
              <a:buFont typeface="Arial" panose="020B0604020202020204" pitchFamily="34" charset="0"/>
              <a:buChar char="•"/>
            </a:pPr>
            <a:r>
              <a:rPr lang="en-GB" b="0" i="0" dirty="0">
                <a:solidFill>
                  <a:srgbClr val="151515"/>
                </a:solidFill>
                <a:effectLst/>
                <a:latin typeface="Benton-Bold"/>
              </a:rPr>
              <a:t>Around 40,000 refugees arrive in the UK each year</a:t>
            </a:r>
          </a:p>
          <a:p>
            <a:pPr marL="285750" indent="-285750" algn="l">
              <a:buFont typeface="Arial" panose="020B0604020202020204" pitchFamily="34" charset="0"/>
              <a:buChar char="•"/>
            </a:pPr>
            <a:r>
              <a:rPr lang="en-GB" b="0" i="0" dirty="0">
                <a:solidFill>
                  <a:srgbClr val="151515"/>
                </a:solidFill>
                <a:effectLst/>
                <a:latin typeface="Benton Sans"/>
              </a:rPr>
              <a:t>The UK accepts relatively few refugees each year – just 1.6% of the total refugee numbers currently in Europe.</a:t>
            </a:r>
          </a:p>
          <a:p>
            <a:pPr marL="285750" indent="-285750" algn="l">
              <a:buFont typeface="Arial" panose="020B0604020202020204" pitchFamily="34" charset="0"/>
              <a:buChar char="•"/>
            </a:pPr>
            <a:r>
              <a:rPr lang="en-GB" b="0" i="0" dirty="0">
                <a:solidFill>
                  <a:srgbClr val="151515"/>
                </a:solidFill>
                <a:effectLst/>
                <a:latin typeface="Benton-Bold"/>
              </a:rPr>
              <a:t>Currently the UK is home to 121,837 refugees</a:t>
            </a:r>
          </a:p>
        </p:txBody>
      </p:sp>
      <p:sp>
        <p:nvSpPr>
          <p:cNvPr id="21" name="TextBox 20">
            <a:extLst>
              <a:ext uri="{FF2B5EF4-FFF2-40B4-BE49-F238E27FC236}">
                <a16:creationId xmlns:a16="http://schemas.microsoft.com/office/drawing/2014/main" id="{A1B01884-25E0-48FA-9B6F-4D93E4FF28CA}"/>
              </a:ext>
            </a:extLst>
          </p:cNvPr>
          <p:cNvSpPr txBox="1"/>
          <p:nvPr/>
        </p:nvSpPr>
        <p:spPr>
          <a:xfrm>
            <a:off x="8547938" y="1674674"/>
            <a:ext cx="2904153" cy="2031325"/>
          </a:xfrm>
          <a:prstGeom prst="rect">
            <a:avLst/>
          </a:prstGeom>
          <a:noFill/>
        </p:spPr>
        <p:txBody>
          <a:bodyPr wrap="square">
            <a:spAutoFit/>
          </a:bodyPr>
          <a:lstStyle/>
          <a:p>
            <a:pPr algn="l"/>
            <a:r>
              <a:rPr lang="en-GB" b="1" i="0" dirty="0">
                <a:solidFill>
                  <a:srgbClr val="00AEDB"/>
                </a:solidFill>
                <a:effectLst/>
                <a:latin typeface="Poppins"/>
              </a:rPr>
              <a:t>1%</a:t>
            </a:r>
          </a:p>
          <a:p>
            <a:r>
              <a:rPr lang="en-GB" b="1" i="0" dirty="0">
                <a:solidFill>
                  <a:srgbClr val="202C39"/>
                </a:solidFill>
                <a:effectLst/>
                <a:latin typeface="Open Sans"/>
              </a:rPr>
              <a:t>The UK is home to approx. 1% of the 29.6 million refugees, forcibly displaced across the world. The Refugee Council </a:t>
            </a:r>
            <a:endParaRPr lang="en-GB" dirty="0"/>
          </a:p>
        </p:txBody>
      </p:sp>
    </p:spTree>
    <p:extLst>
      <p:ext uri="{BB962C8B-B14F-4D97-AF65-F5344CB8AC3E}">
        <p14:creationId xmlns:p14="http://schemas.microsoft.com/office/powerpoint/2010/main" val="24686664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2122</TotalTime>
  <Words>5611</Words>
  <Application>Microsoft Office PowerPoint</Application>
  <PresentationFormat>Widescreen</PresentationFormat>
  <Paragraphs>354</Paragraphs>
  <Slides>35</Slides>
  <Notes>34</Notes>
  <HiddenSlides>0</HiddenSlides>
  <MMClips>0</MMClips>
  <ScaleCrop>false</ScaleCrop>
  <HeadingPairs>
    <vt:vector size="6" baseType="variant">
      <vt:variant>
        <vt:lpstr>Fonts Used</vt:lpstr>
      </vt:variant>
      <vt:variant>
        <vt:i4>24</vt:i4>
      </vt:variant>
      <vt:variant>
        <vt:lpstr>Theme</vt:lpstr>
      </vt:variant>
      <vt:variant>
        <vt:i4>1</vt:i4>
      </vt:variant>
      <vt:variant>
        <vt:lpstr>Slide Titles</vt:lpstr>
      </vt:variant>
      <vt:variant>
        <vt:i4>35</vt:i4>
      </vt:variant>
    </vt:vector>
  </HeadingPairs>
  <TitlesOfParts>
    <vt:vector size="60" baseType="lpstr">
      <vt:lpstr> </vt:lpstr>
      <vt:lpstr>AR ESSENCE</vt:lpstr>
      <vt:lpstr>Arial</vt:lpstr>
      <vt:lpstr>Benton Sans</vt:lpstr>
      <vt:lpstr>Benton-Bold</vt:lpstr>
      <vt:lpstr>Calibri</vt:lpstr>
      <vt:lpstr>Calibri Light</vt:lpstr>
      <vt:lpstr>graphik</vt:lpstr>
      <vt:lpstr>Guardian Egyptian Web</vt:lpstr>
      <vt:lpstr>Guardian Text Egyptian Web</vt:lpstr>
      <vt:lpstr>Helmet</vt:lpstr>
      <vt:lpstr>Helvetica Neue</vt:lpstr>
      <vt:lpstr>Independent Serif</vt:lpstr>
      <vt:lpstr>Neue Helvetica W01</vt:lpstr>
      <vt:lpstr>Open Sans</vt:lpstr>
      <vt:lpstr>Poppins</vt:lpstr>
      <vt:lpstr>Prompt</vt:lpstr>
      <vt:lpstr>Prompt SemiBold</vt:lpstr>
      <vt:lpstr>Raleway</vt:lpstr>
      <vt:lpstr>Raleway ExtraBold</vt:lpstr>
      <vt:lpstr>ralewayText Egyptian Web</vt:lpstr>
      <vt:lpstr>Roboto</vt:lpstr>
      <vt:lpstr>Signika Negative Bold</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Emotive Language: Linguistic Depictions of the Three Year-Old Drowned Refugee Boy in the Greek Journalistic Discourse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Ayre</dc:creator>
  <cp:lastModifiedBy>Kevin Ayre</cp:lastModifiedBy>
  <cp:revision>30</cp:revision>
  <dcterms:created xsi:type="dcterms:W3CDTF">2020-08-04T08:53:53Z</dcterms:created>
  <dcterms:modified xsi:type="dcterms:W3CDTF">2020-08-26T15:41:25Z</dcterms:modified>
</cp:coreProperties>
</file>