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89" r:id="rId11"/>
    <p:sldId id="290" r:id="rId12"/>
    <p:sldId id="291" r:id="rId13"/>
    <p:sldId id="292" r:id="rId14"/>
    <p:sldId id="297" r:id="rId15"/>
    <p:sldId id="293" r:id="rId16"/>
    <p:sldId id="294" r:id="rId17"/>
    <p:sldId id="295" r:id="rId18"/>
    <p:sldId id="300" r:id="rId19"/>
    <p:sldId id="296" r:id="rId20"/>
    <p:sldId id="298" r:id="rId21"/>
    <p:sldId id="303" r:id="rId22"/>
    <p:sldId id="299" r:id="rId23"/>
    <p:sldId id="304" r:id="rId24"/>
    <p:sldId id="305" r:id="rId25"/>
  </p:sldIdLst>
  <p:sldSz cx="10691813" cy="7559675"/>
  <p:notesSz cx="7559675" cy="10691813"/>
  <p:embeddedFontLst>
    <p:embeddedFont>
      <p:font typeface="Calibri" panose="020F050202020403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vin Ayre" initials="KA" lastIdx="1" clrIdx="0">
    <p:extLst>
      <p:ext uri="{19B8F6BF-5375-455C-9EA6-DF929625EA0E}">
        <p15:presenceInfo xmlns:p15="http://schemas.microsoft.com/office/powerpoint/2012/main" userId="e0cf724b56437c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3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40" autoAdjust="0"/>
  </p:normalViewPr>
  <p:slideViewPr>
    <p:cSldViewPr snapToGrid="0" snapToObjects="1">
      <p:cViewPr varScale="1">
        <p:scale>
          <a:sx n="100" d="100"/>
          <a:sy n="100" d="100"/>
        </p:scale>
        <p:origin x="1428" y="72"/>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ableStyles" Target="tableStyles.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13T10:18:26.695" idx="1">
    <p:pos x="6678" y="2616"/>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58827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690131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https://www.youtube.com/watch?v=ka_kQUvojeI</a:t>
            </a:r>
          </a:p>
          <a:p>
            <a:r>
              <a:rPr lang="en-GB" dirty="0"/>
              <a:t>Credits the climate coalition https://www.theclimatecoalition.org    Published on 24 Jun 2014</a:t>
            </a:r>
          </a:p>
          <a:p>
            <a:endParaRPr lang="en-GB" dirty="0"/>
          </a:p>
          <a:p>
            <a:r>
              <a:rPr lang="en-GB" dirty="0"/>
              <a:t>https://www.theclimatecoalition.org/show-the-love/ SUITABLE FOR YOUNGER CHILDREN </a:t>
            </a:r>
          </a:p>
          <a:p>
            <a:endParaRPr lang="en-GB" dirty="0"/>
          </a:p>
          <a:p>
            <a:r>
              <a:rPr lang="en-GB" dirty="0"/>
              <a:t>http://healtheplanet.com/ the </a:t>
            </a:r>
            <a:r>
              <a:rPr lang="en-GB" dirty="0" err="1"/>
              <a:t>imagae</a:t>
            </a:r>
            <a:r>
              <a:rPr lang="en-GB" dirty="0"/>
              <a:t> </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727995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85677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1939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b="1" dirty="0"/>
              <a:t>Taken from Go Green: Having the Energy by Helen </a:t>
            </a:r>
            <a:r>
              <a:rPr lang="en-GB" b="1" dirty="0" err="1"/>
              <a:t>Lanz</a:t>
            </a:r>
            <a:endParaRPr lang="en-GB" b="1" dirty="0"/>
          </a:p>
          <a:p>
            <a:r>
              <a:rPr lang="en-GB" b="1" dirty="0"/>
              <a:t>© Franklin Watts 2010.</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197512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http://mirambling.com/news/2015/5/1/calculating-combating-your-carbon-emissions</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64828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https://footprint.wwf.org.uk/carbon/footprint</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025218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58225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315769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6084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Taken from Go Green: Having the Energy by Helen </a:t>
            </a:r>
            <a:r>
              <a:rPr lang="en-US" dirty="0" err="1"/>
              <a:t>Lanz</a:t>
            </a:r>
            <a:r>
              <a:rPr lang="en-US" dirty="0"/>
              <a:t> © Franklin Watts 2010.</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652709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62443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263106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9674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8018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76712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6504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00085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3834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hyperlink" Target="https://www.youtube.com/watch?v=ka_kQUvojeI"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hyperlink" Target="https://www.youtube.com/watch?v=ka_kQUvojeI"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jp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6" name="Google Shape;56;p13"/>
          <p:cNvSpPr/>
          <p:nvPr/>
        </p:nvSpPr>
        <p:spPr>
          <a:xfrm rot="10800000" flipH="1">
            <a:off x="428825" y="7112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7" name="Google Shape;57;p13"/>
          <p:cNvSpPr txBox="1"/>
          <p:nvPr/>
        </p:nvSpPr>
        <p:spPr>
          <a:xfrm>
            <a:off x="3724625" y="2051401"/>
            <a:ext cx="2652300" cy="2814598"/>
          </a:xfrm>
          <a:prstGeom prst="rect">
            <a:avLst/>
          </a:prstGeom>
          <a:solidFill>
            <a:srgbClr val="8CC37D"/>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dirty="0">
                <a:solidFill>
                  <a:schemeClr val="dk2"/>
                </a:solidFill>
                <a:latin typeface="Raleway"/>
                <a:ea typeface="Raleway"/>
                <a:cs typeface="Raleway"/>
                <a:sym typeface="Raleway"/>
              </a:rPr>
              <a:t>MENTAL MAP</a:t>
            </a:r>
          </a:p>
          <a:p>
            <a:pPr lvl="0"/>
            <a:r>
              <a:rPr lang="en-GB" sz="3200" dirty="0">
                <a:latin typeface="Raleway"/>
              </a:rPr>
              <a:t>What is my vision for the future of the planet?</a:t>
            </a: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989850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C590CEDA-536F-478A-96E7-F27EFD47ADC6}"/>
              </a:ext>
            </a:extLst>
          </p:cNvPr>
          <p:cNvSpPr>
            <a:spLocks noGrp="1"/>
          </p:cNvSpPr>
          <p:nvPr>
            <p:ph type="title"/>
          </p:nvPr>
        </p:nvSpPr>
        <p:spPr>
          <a:xfrm>
            <a:off x="273468" y="1184217"/>
            <a:ext cx="3060282" cy="841800"/>
          </a:xfrm>
          <a:solidFill>
            <a:srgbClr val="8CC37D"/>
          </a:solidFill>
        </p:spPr>
        <p:txBody>
          <a:bodyPr/>
          <a:lstStyle/>
          <a:p>
            <a:r>
              <a:rPr lang="en-GB" dirty="0">
                <a:latin typeface="Raleway"/>
              </a:rPr>
              <a:t>Key Words</a:t>
            </a:r>
          </a:p>
        </p:txBody>
      </p:sp>
      <p:sp>
        <p:nvSpPr>
          <p:cNvPr id="3" name="Text Placeholder 2">
            <a:extLst>
              <a:ext uri="{FF2B5EF4-FFF2-40B4-BE49-F238E27FC236}">
                <a16:creationId xmlns:a16="http://schemas.microsoft.com/office/drawing/2014/main" id="{59BC3233-D860-4C43-BCCD-EDC9D30D3AA6}"/>
              </a:ext>
            </a:extLst>
          </p:cNvPr>
          <p:cNvSpPr>
            <a:spLocks noGrp="1"/>
          </p:cNvSpPr>
          <p:nvPr>
            <p:ph type="body" idx="1"/>
          </p:nvPr>
        </p:nvSpPr>
        <p:spPr>
          <a:xfrm>
            <a:off x="364325" y="2113975"/>
            <a:ext cx="9963000" cy="5363150"/>
          </a:xfrm>
        </p:spPr>
        <p:txBody>
          <a:bodyPr/>
          <a:lstStyle/>
          <a:p>
            <a:r>
              <a:rPr lang="en-GB" sz="2400" b="1" dirty="0">
                <a:solidFill>
                  <a:schemeClr val="accent5">
                    <a:lumMod val="50000"/>
                  </a:schemeClr>
                </a:solidFill>
                <a:latin typeface="Raleway"/>
              </a:rPr>
              <a:t>Global warming </a:t>
            </a:r>
            <a:r>
              <a:rPr lang="en-GB" sz="2400" dirty="0">
                <a:latin typeface="Raleway"/>
              </a:rPr>
              <a:t>is the gradual increase in the overall temperature of the earth's atmosphere.</a:t>
            </a:r>
          </a:p>
          <a:p>
            <a:pPr marL="82550" indent="0">
              <a:buNone/>
            </a:pPr>
            <a:endParaRPr lang="en-GB" sz="2400" dirty="0">
              <a:latin typeface="Raleway"/>
            </a:endParaRPr>
          </a:p>
          <a:p>
            <a:r>
              <a:rPr lang="en-GB" sz="2400" b="1" dirty="0">
                <a:solidFill>
                  <a:srgbClr val="002060"/>
                </a:solidFill>
                <a:latin typeface="Raleway"/>
              </a:rPr>
              <a:t>Climate change </a:t>
            </a:r>
            <a:r>
              <a:rPr lang="en-GB" sz="2400" dirty="0">
                <a:latin typeface="Raleway"/>
              </a:rPr>
              <a:t>is a change in global or regional climate patterns, in particular a change apparent from the mid to late 20th century onward.</a:t>
            </a:r>
          </a:p>
          <a:p>
            <a:pPr marL="82550" indent="0">
              <a:buNone/>
            </a:pPr>
            <a:endParaRPr lang="en-GB" sz="2400" dirty="0">
              <a:latin typeface="Raleway"/>
            </a:endParaRPr>
          </a:p>
          <a:p>
            <a:r>
              <a:rPr lang="en-US" sz="2400" b="1" dirty="0">
                <a:solidFill>
                  <a:schemeClr val="accent6">
                    <a:lumMod val="50000"/>
                  </a:schemeClr>
                </a:solidFill>
                <a:latin typeface="Raleway"/>
              </a:rPr>
              <a:t>Carbon dioxide </a:t>
            </a:r>
            <a:r>
              <a:rPr lang="en-US" sz="2400" dirty="0">
                <a:latin typeface="Raleway"/>
              </a:rPr>
              <a:t>A gas in the air around us.</a:t>
            </a:r>
          </a:p>
          <a:p>
            <a:pPr marL="82550" indent="0">
              <a:buNone/>
            </a:pPr>
            <a:endParaRPr lang="en-US" sz="2400" dirty="0">
              <a:latin typeface="Raleway"/>
            </a:endParaRPr>
          </a:p>
          <a:p>
            <a:r>
              <a:rPr lang="en-US" sz="2400" b="1" dirty="0">
                <a:solidFill>
                  <a:schemeClr val="accent6">
                    <a:lumMod val="50000"/>
                  </a:schemeClr>
                </a:solidFill>
                <a:latin typeface="Raleway"/>
              </a:rPr>
              <a:t>Carbon footprint </a:t>
            </a:r>
            <a:r>
              <a:rPr lang="en-US" sz="2400" dirty="0">
                <a:latin typeface="Raleway"/>
              </a:rPr>
              <a:t>The amount of ‘carbon’ energy (coal, oil or gas) we each use and the amount of carbon dioxide we then contribute to  the air</a:t>
            </a:r>
            <a:r>
              <a:rPr lang="en-US" dirty="0">
                <a:latin typeface="Raleway"/>
              </a:rPr>
              <a:t>. </a:t>
            </a:r>
          </a:p>
          <a:p>
            <a:endParaRPr lang="en-GB" dirty="0"/>
          </a:p>
        </p:txBody>
      </p:sp>
    </p:spTree>
    <p:extLst>
      <p:ext uri="{BB962C8B-B14F-4D97-AF65-F5344CB8AC3E}">
        <p14:creationId xmlns:p14="http://schemas.microsoft.com/office/powerpoint/2010/main" val="634481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807643"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2B4B58A6-2CFD-4CA6-A185-4CFFB437D18D}"/>
              </a:ext>
            </a:extLst>
          </p:cNvPr>
          <p:cNvSpPr>
            <a:spLocks noGrp="1"/>
          </p:cNvSpPr>
          <p:nvPr>
            <p:ph type="title"/>
          </p:nvPr>
        </p:nvSpPr>
        <p:spPr>
          <a:xfrm>
            <a:off x="992975" y="1283144"/>
            <a:ext cx="8846350" cy="841800"/>
          </a:xfrm>
          <a:solidFill>
            <a:srgbClr val="8CC37D"/>
          </a:solidFill>
        </p:spPr>
        <p:txBody>
          <a:bodyPr/>
          <a:lstStyle/>
          <a:p>
            <a:r>
              <a:rPr lang="en-GB" dirty="0">
                <a:latin typeface="Raleway"/>
              </a:rPr>
              <a:t>The SDG Goal Climate Change – the Facts </a:t>
            </a:r>
          </a:p>
        </p:txBody>
      </p:sp>
      <p:sp>
        <p:nvSpPr>
          <p:cNvPr id="3" name="Text Placeholder 2">
            <a:extLst>
              <a:ext uri="{FF2B5EF4-FFF2-40B4-BE49-F238E27FC236}">
                <a16:creationId xmlns:a16="http://schemas.microsoft.com/office/drawing/2014/main" id="{990E3364-DA2E-44E9-8915-F35EB5ABF60D}"/>
              </a:ext>
            </a:extLst>
          </p:cNvPr>
          <p:cNvSpPr>
            <a:spLocks noGrp="1"/>
          </p:cNvSpPr>
          <p:nvPr>
            <p:ph type="body" idx="1"/>
          </p:nvPr>
        </p:nvSpPr>
        <p:spPr>
          <a:xfrm>
            <a:off x="172075" y="2113975"/>
            <a:ext cx="9963000" cy="5021400"/>
          </a:xfrm>
        </p:spPr>
        <p:txBody>
          <a:bodyPr/>
          <a:lstStyle/>
          <a:p>
            <a:pPr marL="82550" indent="0">
              <a:buNone/>
            </a:pPr>
            <a:r>
              <a:rPr lang="en-GB" sz="2800" dirty="0">
                <a:latin typeface="Raleway"/>
              </a:rPr>
              <a:t>World facts </a:t>
            </a:r>
          </a:p>
          <a:p>
            <a:endParaRPr lang="en-GB" sz="2800" dirty="0">
              <a:latin typeface="Raleway"/>
            </a:endParaRPr>
          </a:p>
          <a:p>
            <a:r>
              <a:rPr lang="en-GB" sz="2800" dirty="0">
                <a:latin typeface="Raleway"/>
              </a:rPr>
              <a:t>Climate change is now affecting every country on every continent.</a:t>
            </a:r>
          </a:p>
          <a:p>
            <a:r>
              <a:rPr lang="en-GB" sz="2800" dirty="0">
                <a:latin typeface="Raleway"/>
              </a:rPr>
              <a:t>Global emissions of carbon dioxide (CO2) have increased by almost 50 per cent since 1990. </a:t>
            </a:r>
          </a:p>
          <a:p>
            <a:r>
              <a:rPr lang="en-GB" sz="2800" dirty="0">
                <a:latin typeface="Raleway"/>
              </a:rPr>
              <a:t>Target By 2030 to ensure all people are well prepared for hazards related to climate change and natural disasters. </a:t>
            </a:r>
          </a:p>
          <a:p>
            <a:endParaRPr lang="en-GB" dirty="0"/>
          </a:p>
        </p:txBody>
      </p:sp>
    </p:spTree>
    <p:extLst>
      <p:ext uri="{BB962C8B-B14F-4D97-AF65-F5344CB8AC3E}">
        <p14:creationId xmlns:p14="http://schemas.microsoft.com/office/powerpoint/2010/main" val="1017807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994390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10" name="Picture 3">
            <a:extLst>
              <a:ext uri="{FF2B5EF4-FFF2-40B4-BE49-F238E27FC236}">
                <a16:creationId xmlns:a16="http://schemas.microsoft.com/office/drawing/2014/main" id="{1A92B40C-4515-48BB-8254-C31679693C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438" y="6113380"/>
            <a:ext cx="4230124" cy="120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a:extLst>
              <a:ext uri="{FF2B5EF4-FFF2-40B4-BE49-F238E27FC236}">
                <a16:creationId xmlns:a16="http://schemas.microsoft.com/office/drawing/2014/main" id="{846CA7E0-95B6-498C-9EC1-04F76CAAC226}"/>
              </a:ext>
            </a:extLst>
          </p:cNvPr>
          <p:cNvPicPr>
            <a:picLocks noChangeAspect="1"/>
          </p:cNvPicPr>
          <p:nvPr/>
        </p:nvPicPr>
        <p:blipFill>
          <a:blip r:embed="rId6"/>
          <a:stretch>
            <a:fillRect/>
          </a:stretch>
        </p:blipFill>
        <p:spPr>
          <a:xfrm>
            <a:off x="123438" y="2484541"/>
            <a:ext cx="4476912" cy="3580499"/>
          </a:xfrm>
          <a:prstGeom prst="rect">
            <a:avLst/>
          </a:prstGeom>
        </p:spPr>
      </p:pic>
      <p:sp>
        <p:nvSpPr>
          <p:cNvPr id="3" name="Rectangle 2">
            <a:extLst>
              <a:ext uri="{FF2B5EF4-FFF2-40B4-BE49-F238E27FC236}">
                <a16:creationId xmlns:a16="http://schemas.microsoft.com/office/drawing/2014/main" id="{30DC08E5-DD18-4369-8AE6-CD632E0E9560}"/>
              </a:ext>
            </a:extLst>
          </p:cNvPr>
          <p:cNvSpPr/>
          <p:nvPr/>
        </p:nvSpPr>
        <p:spPr>
          <a:xfrm>
            <a:off x="123438" y="1114381"/>
            <a:ext cx="4221027" cy="1200329"/>
          </a:xfrm>
          <a:prstGeom prst="rect">
            <a:avLst/>
          </a:prstGeom>
        </p:spPr>
        <p:txBody>
          <a:bodyPr wrap="none">
            <a:spAutoFit/>
          </a:bodyPr>
          <a:lstStyle/>
          <a:p>
            <a:r>
              <a:rPr lang="en-GB" sz="2400" b="1" dirty="0">
                <a:solidFill>
                  <a:prstClr val="black"/>
                </a:solidFill>
                <a:effectLst>
                  <a:outerShdw blurRad="38100" dist="38100" dir="2700000" algn="tl">
                    <a:srgbClr val="000000">
                      <a:alpha val="43137"/>
                    </a:srgbClr>
                  </a:outerShdw>
                </a:effectLst>
                <a:latin typeface="Raleway"/>
              </a:rPr>
              <a:t>Add in key words or images </a:t>
            </a:r>
          </a:p>
          <a:p>
            <a:r>
              <a:rPr lang="en-GB" sz="2400" b="1" dirty="0">
                <a:solidFill>
                  <a:prstClr val="black"/>
                </a:solidFill>
                <a:effectLst>
                  <a:outerShdw blurRad="38100" dist="38100" dir="2700000" algn="tl">
                    <a:srgbClr val="000000">
                      <a:alpha val="43137"/>
                    </a:srgbClr>
                  </a:outerShdw>
                </a:effectLst>
                <a:latin typeface="Raleway"/>
              </a:rPr>
              <a:t>about what you love about </a:t>
            </a:r>
          </a:p>
          <a:p>
            <a:r>
              <a:rPr lang="en-GB" sz="2400" b="1" dirty="0">
                <a:solidFill>
                  <a:prstClr val="black"/>
                </a:solidFill>
                <a:effectLst>
                  <a:outerShdw blurRad="38100" dist="38100" dir="2700000" algn="tl">
                    <a:srgbClr val="000000">
                      <a:alpha val="43137"/>
                    </a:srgbClr>
                  </a:outerShdw>
                </a:effectLst>
                <a:latin typeface="Raleway"/>
              </a:rPr>
              <a:t>our planet </a:t>
            </a:r>
            <a:endParaRPr lang="en-GB" sz="2400" b="1" dirty="0">
              <a:effectLst>
                <a:outerShdw blurRad="38100" dist="38100" dir="2700000" algn="tl">
                  <a:srgbClr val="000000">
                    <a:alpha val="43137"/>
                  </a:srgbClr>
                </a:outerShdw>
              </a:effectLst>
              <a:latin typeface="Raleway"/>
            </a:endParaRPr>
          </a:p>
        </p:txBody>
      </p:sp>
      <p:sp>
        <p:nvSpPr>
          <p:cNvPr id="4" name="Rectangle 3">
            <a:extLst>
              <a:ext uri="{FF2B5EF4-FFF2-40B4-BE49-F238E27FC236}">
                <a16:creationId xmlns:a16="http://schemas.microsoft.com/office/drawing/2014/main" id="{CEFC42C6-64BA-41E0-B728-319129AB7D7B}"/>
              </a:ext>
            </a:extLst>
          </p:cNvPr>
          <p:cNvSpPr/>
          <p:nvPr/>
        </p:nvSpPr>
        <p:spPr>
          <a:xfrm>
            <a:off x="5725219" y="1239880"/>
            <a:ext cx="3954930" cy="707886"/>
          </a:xfrm>
          <a:prstGeom prst="rect">
            <a:avLst/>
          </a:prstGeom>
        </p:spPr>
        <p:txBody>
          <a:bodyPr wrap="none">
            <a:spAutoFit/>
          </a:bodyPr>
          <a:lstStyle/>
          <a:p>
            <a:pPr algn="ctr"/>
            <a:r>
              <a:rPr lang="en-GB" sz="4000" dirty="0">
                <a:effectLst>
                  <a:outerShdw blurRad="38100" dist="38100" dir="2700000" algn="tl">
                    <a:srgbClr val="000000">
                      <a:alpha val="43137"/>
                    </a:srgbClr>
                  </a:outerShdw>
                </a:effectLst>
                <a:latin typeface="Raleway"/>
              </a:rPr>
              <a:t>For the love of…</a:t>
            </a:r>
          </a:p>
        </p:txBody>
      </p:sp>
      <p:pic>
        <p:nvPicPr>
          <p:cNvPr id="5" name="Picture 4">
            <a:extLst>
              <a:ext uri="{FF2B5EF4-FFF2-40B4-BE49-F238E27FC236}">
                <a16:creationId xmlns:a16="http://schemas.microsoft.com/office/drawing/2014/main" id="{1A1AD6ED-9A24-4B26-BAED-3D8633F7B3E4}"/>
              </a:ext>
            </a:extLst>
          </p:cNvPr>
          <p:cNvPicPr>
            <a:picLocks noChangeAspect="1"/>
          </p:cNvPicPr>
          <p:nvPr/>
        </p:nvPicPr>
        <p:blipFill>
          <a:blip r:embed="rId7"/>
          <a:stretch>
            <a:fillRect/>
          </a:stretch>
        </p:blipFill>
        <p:spPr>
          <a:xfrm>
            <a:off x="4769147" y="2133956"/>
            <a:ext cx="5962405" cy="5102794"/>
          </a:xfrm>
          <a:prstGeom prst="rect">
            <a:avLst/>
          </a:prstGeom>
        </p:spPr>
      </p:pic>
    </p:spTree>
    <p:extLst>
      <p:ext uri="{BB962C8B-B14F-4D97-AF65-F5344CB8AC3E}">
        <p14:creationId xmlns:p14="http://schemas.microsoft.com/office/powerpoint/2010/main" val="2498788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970848"/>
            <a:ext cx="9934375"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44624" y="2324633"/>
            <a:ext cx="3540647" cy="2211704"/>
          </a:xfrm>
          <a:prstGeom prst="rect">
            <a:avLst/>
          </a:prstGeom>
          <a:noFill/>
          <a:ln>
            <a:noFill/>
          </a:ln>
        </p:spPr>
        <p:txBody>
          <a:bodyPr spcFirstLastPara="1" wrap="square" lIns="91425" tIns="91425" rIns="91425" bIns="91425" anchor="t" anchorCtr="0">
            <a:noAutofit/>
          </a:bodyPr>
          <a:lstStyle/>
          <a:p>
            <a:r>
              <a:rPr lang="en-GB" sz="2400" dirty="0">
                <a:effectLst>
                  <a:outerShdw blurRad="38100" dist="38100" dir="2700000" algn="tl">
                    <a:srgbClr val="000000">
                      <a:alpha val="43137"/>
                    </a:srgbClr>
                  </a:outerShdw>
                </a:effectLst>
                <a:latin typeface="Raleway"/>
              </a:rPr>
              <a:t>Because the things we love might be changed forever by climate change. Let's act on climate change…</a:t>
            </a:r>
          </a:p>
        </p:txBody>
      </p:sp>
      <p:pic>
        <p:nvPicPr>
          <p:cNvPr id="2" name="Picture 1">
            <a:extLst>
              <a:ext uri="{FF2B5EF4-FFF2-40B4-BE49-F238E27FC236}">
                <a16:creationId xmlns:a16="http://schemas.microsoft.com/office/drawing/2014/main" id="{9ED6116A-0336-4D20-A9FF-81B0A16E0626}"/>
              </a:ext>
            </a:extLst>
          </p:cNvPr>
          <p:cNvPicPr>
            <a:picLocks noChangeAspect="1"/>
          </p:cNvPicPr>
          <p:nvPr/>
        </p:nvPicPr>
        <p:blipFill>
          <a:blip r:embed="rId5"/>
          <a:stretch>
            <a:fillRect/>
          </a:stretch>
        </p:blipFill>
        <p:spPr>
          <a:xfrm>
            <a:off x="3723633" y="1519247"/>
            <a:ext cx="6941145" cy="4632109"/>
          </a:xfrm>
          <a:prstGeom prst="rect">
            <a:avLst/>
          </a:prstGeom>
        </p:spPr>
      </p:pic>
      <p:pic>
        <p:nvPicPr>
          <p:cNvPr id="3" name="Picture 2">
            <a:extLst>
              <a:ext uri="{FF2B5EF4-FFF2-40B4-BE49-F238E27FC236}">
                <a16:creationId xmlns:a16="http://schemas.microsoft.com/office/drawing/2014/main" id="{543CCD22-4C82-44A2-A9C4-03718F335818}"/>
              </a:ext>
            </a:extLst>
          </p:cNvPr>
          <p:cNvPicPr>
            <a:picLocks noChangeAspect="1"/>
          </p:cNvPicPr>
          <p:nvPr/>
        </p:nvPicPr>
        <p:blipFill>
          <a:blip r:embed="rId6"/>
          <a:stretch>
            <a:fillRect/>
          </a:stretch>
        </p:blipFill>
        <p:spPr>
          <a:xfrm>
            <a:off x="-72203" y="1233514"/>
            <a:ext cx="3751378" cy="1070516"/>
          </a:xfrm>
          <a:prstGeom prst="rect">
            <a:avLst/>
          </a:prstGeom>
        </p:spPr>
      </p:pic>
      <p:sp>
        <p:nvSpPr>
          <p:cNvPr id="4" name="Rectangle 3">
            <a:extLst>
              <a:ext uri="{FF2B5EF4-FFF2-40B4-BE49-F238E27FC236}">
                <a16:creationId xmlns:a16="http://schemas.microsoft.com/office/drawing/2014/main" id="{38D2D6F9-1D6A-4722-BDFB-D2569B4D5188}"/>
              </a:ext>
            </a:extLst>
          </p:cNvPr>
          <p:cNvSpPr/>
          <p:nvPr/>
        </p:nvSpPr>
        <p:spPr>
          <a:xfrm>
            <a:off x="364325" y="7015076"/>
            <a:ext cx="4022255" cy="307777"/>
          </a:xfrm>
          <a:prstGeom prst="rect">
            <a:avLst/>
          </a:prstGeom>
        </p:spPr>
        <p:txBody>
          <a:bodyPr wrap="none">
            <a:spAutoFit/>
          </a:bodyPr>
          <a:lstStyle/>
          <a:p>
            <a:r>
              <a:rPr lang="en-GB" dirty="0">
                <a:hlinkClick r:id="rId7"/>
              </a:rPr>
              <a:t>https://www.youtube.com/watch?v=ka_kQUvojeI</a:t>
            </a:r>
            <a:endParaRPr lang="en-GB" dirty="0"/>
          </a:p>
        </p:txBody>
      </p:sp>
      <p:sp>
        <p:nvSpPr>
          <p:cNvPr id="12" name="Heart 11">
            <a:extLst>
              <a:ext uri="{FF2B5EF4-FFF2-40B4-BE49-F238E27FC236}">
                <a16:creationId xmlns:a16="http://schemas.microsoft.com/office/drawing/2014/main" id="{CE8EDCFD-6309-4123-A170-E39F6AED2563}"/>
              </a:ext>
            </a:extLst>
          </p:cNvPr>
          <p:cNvSpPr/>
          <p:nvPr/>
        </p:nvSpPr>
        <p:spPr>
          <a:xfrm>
            <a:off x="473553" y="4854136"/>
            <a:ext cx="2019788" cy="1440983"/>
          </a:xfrm>
          <a:prstGeom prst="hear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B7D9AF90-0DAA-4247-A51F-ED3A8DC3813B}"/>
              </a:ext>
            </a:extLst>
          </p:cNvPr>
          <p:cNvPicPr>
            <a:picLocks noChangeAspect="1"/>
          </p:cNvPicPr>
          <p:nvPr/>
        </p:nvPicPr>
        <p:blipFill>
          <a:blip r:embed="rId8"/>
          <a:stretch>
            <a:fillRect/>
          </a:stretch>
        </p:blipFill>
        <p:spPr>
          <a:xfrm>
            <a:off x="4859290" y="6207030"/>
            <a:ext cx="5377185" cy="1186243"/>
          </a:xfrm>
          <a:prstGeom prst="rect">
            <a:avLst/>
          </a:prstGeom>
        </p:spPr>
      </p:pic>
    </p:spTree>
    <p:extLst>
      <p:ext uri="{BB962C8B-B14F-4D97-AF65-F5344CB8AC3E}">
        <p14:creationId xmlns:p14="http://schemas.microsoft.com/office/powerpoint/2010/main" val="41850351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1067867"/>
            <a:ext cx="9981391" cy="48742"/>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96131511-7C03-4E5B-AAD0-C1907EBA3E53}"/>
              </a:ext>
            </a:extLst>
          </p:cNvPr>
          <p:cNvPicPr>
            <a:picLocks noChangeAspect="1"/>
          </p:cNvPicPr>
          <p:nvPr/>
        </p:nvPicPr>
        <p:blipFill>
          <a:blip r:embed="rId5"/>
          <a:stretch>
            <a:fillRect/>
          </a:stretch>
        </p:blipFill>
        <p:spPr>
          <a:xfrm>
            <a:off x="335033" y="1467332"/>
            <a:ext cx="5041829" cy="4986960"/>
          </a:xfrm>
          <a:prstGeom prst="rect">
            <a:avLst/>
          </a:prstGeom>
        </p:spPr>
      </p:pic>
      <p:pic>
        <p:nvPicPr>
          <p:cNvPr id="3" name="Picture 2">
            <a:extLst>
              <a:ext uri="{FF2B5EF4-FFF2-40B4-BE49-F238E27FC236}">
                <a16:creationId xmlns:a16="http://schemas.microsoft.com/office/drawing/2014/main" id="{6B682DBE-8AFE-441C-8E59-A08357A555D4}"/>
              </a:ext>
            </a:extLst>
          </p:cNvPr>
          <p:cNvPicPr>
            <a:picLocks noChangeAspect="1"/>
          </p:cNvPicPr>
          <p:nvPr/>
        </p:nvPicPr>
        <p:blipFill>
          <a:blip r:embed="rId6"/>
          <a:stretch>
            <a:fillRect/>
          </a:stretch>
        </p:blipFill>
        <p:spPr>
          <a:xfrm>
            <a:off x="5015837" y="1525185"/>
            <a:ext cx="5394379" cy="4123181"/>
          </a:xfrm>
          <a:prstGeom prst="rect">
            <a:avLst/>
          </a:prstGeom>
        </p:spPr>
      </p:pic>
      <p:pic>
        <p:nvPicPr>
          <p:cNvPr id="11" name="Picture 7">
            <a:extLst>
              <a:ext uri="{FF2B5EF4-FFF2-40B4-BE49-F238E27FC236}">
                <a16:creationId xmlns:a16="http://schemas.microsoft.com/office/drawing/2014/main" id="{D00B99CD-5680-4703-AE04-E50A7879761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6310"/>
            <a:ext cx="10553700" cy="113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6431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7" name="Google Shape;127;p16"/>
          <p:cNvSpPr/>
          <p:nvPr/>
        </p:nvSpPr>
        <p:spPr>
          <a:xfrm rot="10800000" flipH="1" flipV="1">
            <a:off x="428825" y="933550"/>
            <a:ext cx="9706250" cy="830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64325" y="6754046"/>
            <a:ext cx="6412800" cy="514679"/>
          </a:xfrm>
          <a:prstGeom prst="rect">
            <a:avLst/>
          </a:prstGeom>
          <a:noFill/>
          <a:ln>
            <a:noFill/>
          </a:ln>
        </p:spPr>
        <p:txBody>
          <a:bodyPr spcFirstLastPara="1" wrap="square" lIns="91425" tIns="91425" rIns="91425" bIns="91425" anchor="t" anchorCtr="0">
            <a:noAutofit/>
          </a:bodyPr>
          <a:lstStyle/>
          <a:p>
            <a:r>
              <a:rPr lang="en-GB" sz="1100"/>
              <a:t>https://bpes.bp.com/collection/carbon-footprint-toolkit</a:t>
            </a:r>
          </a:p>
          <a:p>
            <a:r>
              <a:rPr lang="en-GB" sz="1100"/>
              <a:t>www.cooltheworld.com/kidscarboncalculator.php</a:t>
            </a:r>
            <a:endParaRPr lang="en-GB" sz="1100" dirty="0"/>
          </a:p>
        </p:txBody>
      </p:sp>
      <p:pic>
        <p:nvPicPr>
          <p:cNvPr id="2" name="Picture 1">
            <a:extLst>
              <a:ext uri="{FF2B5EF4-FFF2-40B4-BE49-F238E27FC236}">
                <a16:creationId xmlns:a16="http://schemas.microsoft.com/office/drawing/2014/main" id="{F4F48B5A-E0D6-4F81-88BB-660716F39470}"/>
              </a:ext>
            </a:extLst>
          </p:cNvPr>
          <p:cNvPicPr>
            <a:picLocks noChangeAspect="1"/>
          </p:cNvPicPr>
          <p:nvPr/>
        </p:nvPicPr>
        <p:blipFill>
          <a:blip r:embed="rId4"/>
          <a:stretch>
            <a:fillRect/>
          </a:stretch>
        </p:blipFill>
        <p:spPr>
          <a:xfrm>
            <a:off x="467100" y="1312803"/>
            <a:ext cx="4858933" cy="5364945"/>
          </a:xfrm>
          <a:prstGeom prst="rect">
            <a:avLst/>
          </a:prstGeom>
        </p:spPr>
      </p:pic>
      <p:sp>
        <p:nvSpPr>
          <p:cNvPr id="3" name="Rectangle 2">
            <a:extLst>
              <a:ext uri="{FF2B5EF4-FFF2-40B4-BE49-F238E27FC236}">
                <a16:creationId xmlns:a16="http://schemas.microsoft.com/office/drawing/2014/main" id="{F09CCB9A-F80C-4C1A-AF8B-636EDCC5B95F}"/>
              </a:ext>
            </a:extLst>
          </p:cNvPr>
          <p:cNvSpPr/>
          <p:nvPr/>
        </p:nvSpPr>
        <p:spPr>
          <a:xfrm>
            <a:off x="5520850" y="1675541"/>
            <a:ext cx="4974425" cy="5878532"/>
          </a:xfrm>
          <a:prstGeom prst="rect">
            <a:avLst/>
          </a:prstGeom>
        </p:spPr>
        <p:txBody>
          <a:bodyPr wrap="square">
            <a:spAutoFit/>
          </a:bodyPr>
          <a:lstStyle/>
          <a:p>
            <a:r>
              <a:rPr lang="en-GB" sz="2000" b="1" dirty="0">
                <a:latin typeface="Raleway"/>
              </a:rPr>
              <a:t>Do you know what a ‘carbon footprint’ is? </a:t>
            </a:r>
            <a:r>
              <a:rPr lang="en-GB" sz="2000" dirty="0">
                <a:latin typeface="Raleway"/>
              </a:rPr>
              <a:t>Imagine stepping in a muddy puddle, and then walking over a clean, white carpet. Not only would you be in trouble, but you would also leave a trail of  footprints behind you.</a:t>
            </a:r>
          </a:p>
          <a:p>
            <a:endParaRPr lang="en-GB" sz="1800" dirty="0">
              <a:latin typeface="Raleway"/>
            </a:endParaRPr>
          </a:p>
          <a:p>
            <a:r>
              <a:rPr lang="en-GB" sz="1800" b="1" dirty="0">
                <a:latin typeface="Raleway"/>
              </a:rPr>
              <a:t>Footprint trail</a:t>
            </a:r>
          </a:p>
          <a:p>
            <a:r>
              <a:rPr lang="en-GB" sz="2000" dirty="0">
                <a:latin typeface="Raleway"/>
              </a:rPr>
              <a:t>A carbon footprint trail is an imaginary trail that we leave when we use electricity, oil and gas in our homes, schools and workplaces, and petrol in our cars and vehicles. Every time we use a ‘carbon’ energy (coal, oil or gas), it gives off CO2, and adds to the problem of climate change We are leaving a ‘muddy’ carbon footprint on the Earth, which can be measured in kilograms of CO2 released into the air every year.</a:t>
            </a:r>
          </a:p>
        </p:txBody>
      </p:sp>
      <p:sp>
        <p:nvSpPr>
          <p:cNvPr id="4" name="Rectangle 3">
            <a:extLst>
              <a:ext uri="{FF2B5EF4-FFF2-40B4-BE49-F238E27FC236}">
                <a16:creationId xmlns:a16="http://schemas.microsoft.com/office/drawing/2014/main" id="{0FBA5CC4-17F0-4576-A0CE-6CCD7789E279}"/>
              </a:ext>
            </a:extLst>
          </p:cNvPr>
          <p:cNvSpPr/>
          <p:nvPr/>
        </p:nvSpPr>
        <p:spPr>
          <a:xfrm>
            <a:off x="5923436" y="1203121"/>
            <a:ext cx="3974165" cy="523220"/>
          </a:xfrm>
          <a:prstGeom prst="rect">
            <a:avLst/>
          </a:prstGeom>
          <a:solidFill>
            <a:srgbClr val="8CC37D"/>
          </a:solidFill>
        </p:spPr>
        <p:txBody>
          <a:bodyPr wrap="none">
            <a:spAutoFit/>
          </a:bodyPr>
          <a:lstStyle/>
          <a:p>
            <a:r>
              <a:rPr lang="en-GB" sz="2800" b="1" dirty="0">
                <a:latin typeface="Raleway"/>
              </a:rPr>
              <a:t>What’s your footprint?</a:t>
            </a:r>
          </a:p>
        </p:txBody>
      </p:sp>
    </p:spTree>
    <p:extLst>
      <p:ext uri="{BB962C8B-B14F-4D97-AF65-F5344CB8AC3E}">
        <p14:creationId xmlns:p14="http://schemas.microsoft.com/office/powerpoint/2010/main" val="2793901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41289" y="6053959"/>
            <a:ext cx="10209233" cy="1182791"/>
          </a:xfrm>
          <a:prstGeom prst="rect">
            <a:avLst/>
          </a:prstGeom>
          <a:solidFill>
            <a:srgbClr val="8CC37D"/>
          </a:solidFill>
          <a:ln>
            <a:noFill/>
          </a:ln>
        </p:spPr>
        <p:txBody>
          <a:bodyPr spcFirstLastPara="1" wrap="square" lIns="91425" tIns="91425" rIns="91425" bIns="91425" anchor="t" anchorCtr="0">
            <a:noAutofit/>
          </a:bodyPr>
          <a:lstStyle/>
          <a:p>
            <a:pPr lvl="0"/>
            <a:r>
              <a:rPr lang="en-GB" sz="2400" b="1" dirty="0">
                <a:latin typeface="Raleway"/>
              </a:rPr>
              <a:t>The world average is about 4,000 kg of carbon dioxide per person per year. In the UK it is nearly 10,000 kg per person per year</a:t>
            </a:r>
            <a:endParaRPr sz="2400" dirty="0">
              <a:latin typeface="Raleway"/>
              <a:ea typeface="Raleway"/>
              <a:cs typeface="Raleway"/>
              <a:sym typeface="Raleway"/>
            </a:endParaRPr>
          </a:p>
        </p:txBody>
      </p:sp>
      <p:pic>
        <p:nvPicPr>
          <p:cNvPr id="2" name="Picture 1">
            <a:extLst>
              <a:ext uri="{FF2B5EF4-FFF2-40B4-BE49-F238E27FC236}">
                <a16:creationId xmlns:a16="http://schemas.microsoft.com/office/drawing/2014/main" id="{3BA5DCDE-EFBD-4170-968F-E0C9C877DAA9}"/>
              </a:ext>
            </a:extLst>
          </p:cNvPr>
          <p:cNvPicPr>
            <a:picLocks noChangeAspect="1"/>
          </p:cNvPicPr>
          <p:nvPr/>
        </p:nvPicPr>
        <p:blipFill>
          <a:blip r:embed="rId5"/>
          <a:stretch>
            <a:fillRect/>
          </a:stretch>
        </p:blipFill>
        <p:spPr>
          <a:xfrm>
            <a:off x="262991" y="1472895"/>
            <a:ext cx="6922184" cy="4329582"/>
          </a:xfrm>
          <a:prstGeom prst="rect">
            <a:avLst/>
          </a:prstGeom>
        </p:spPr>
      </p:pic>
      <p:sp>
        <p:nvSpPr>
          <p:cNvPr id="3" name="Rectangle 2">
            <a:extLst>
              <a:ext uri="{FF2B5EF4-FFF2-40B4-BE49-F238E27FC236}">
                <a16:creationId xmlns:a16="http://schemas.microsoft.com/office/drawing/2014/main" id="{8C45C528-7964-42D8-8098-E1252009F51F}"/>
              </a:ext>
            </a:extLst>
          </p:cNvPr>
          <p:cNvSpPr/>
          <p:nvPr/>
        </p:nvSpPr>
        <p:spPr>
          <a:xfrm>
            <a:off x="7500622" y="1995533"/>
            <a:ext cx="2949900" cy="2308324"/>
          </a:xfrm>
          <a:prstGeom prst="rect">
            <a:avLst/>
          </a:prstGeom>
        </p:spPr>
        <p:txBody>
          <a:bodyPr wrap="square">
            <a:spAutoFit/>
          </a:bodyPr>
          <a:lstStyle/>
          <a:p>
            <a:pPr lvl="0"/>
            <a:r>
              <a:rPr lang="en-GB" sz="2400" b="1" dirty="0">
                <a:solidFill>
                  <a:prstClr val="black"/>
                </a:solidFill>
                <a:latin typeface="Raleway"/>
              </a:rPr>
              <a:t>The size of your carbon footprint indicates how much impact you have on the environment.</a:t>
            </a:r>
          </a:p>
        </p:txBody>
      </p:sp>
    </p:spTree>
    <p:extLst>
      <p:ext uri="{BB962C8B-B14F-4D97-AF65-F5344CB8AC3E}">
        <p14:creationId xmlns:p14="http://schemas.microsoft.com/office/powerpoint/2010/main" val="2766601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7062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C01D90C0-E4EB-4F34-A550-C4C6BCF953F1}"/>
              </a:ext>
            </a:extLst>
          </p:cNvPr>
          <p:cNvPicPr>
            <a:picLocks noChangeAspect="1"/>
          </p:cNvPicPr>
          <p:nvPr/>
        </p:nvPicPr>
        <p:blipFill>
          <a:blip r:embed="rId5"/>
          <a:stretch>
            <a:fillRect/>
          </a:stretch>
        </p:blipFill>
        <p:spPr>
          <a:xfrm>
            <a:off x="6407309" y="5319475"/>
            <a:ext cx="3786007" cy="2076013"/>
          </a:xfrm>
          <a:prstGeom prst="rect">
            <a:avLst/>
          </a:prstGeom>
        </p:spPr>
      </p:pic>
      <p:pic>
        <p:nvPicPr>
          <p:cNvPr id="3" name="Picture 2">
            <a:extLst>
              <a:ext uri="{FF2B5EF4-FFF2-40B4-BE49-F238E27FC236}">
                <a16:creationId xmlns:a16="http://schemas.microsoft.com/office/drawing/2014/main" id="{7CB3A4E4-C5AF-4A8D-9293-D962399ED164}"/>
              </a:ext>
            </a:extLst>
          </p:cNvPr>
          <p:cNvPicPr>
            <a:picLocks noChangeAspect="1"/>
          </p:cNvPicPr>
          <p:nvPr/>
        </p:nvPicPr>
        <p:blipFill>
          <a:blip r:embed="rId6"/>
          <a:stretch>
            <a:fillRect/>
          </a:stretch>
        </p:blipFill>
        <p:spPr>
          <a:xfrm>
            <a:off x="5843627" y="1247775"/>
            <a:ext cx="4138786" cy="4138786"/>
          </a:xfrm>
          <a:prstGeom prst="rect">
            <a:avLst/>
          </a:prstGeom>
        </p:spPr>
      </p:pic>
      <p:pic>
        <p:nvPicPr>
          <p:cNvPr id="4" name="Picture 3">
            <a:extLst>
              <a:ext uri="{FF2B5EF4-FFF2-40B4-BE49-F238E27FC236}">
                <a16:creationId xmlns:a16="http://schemas.microsoft.com/office/drawing/2014/main" id="{8AD82C3D-41D4-4B29-9294-24EF70CA54CF}"/>
              </a:ext>
            </a:extLst>
          </p:cNvPr>
          <p:cNvPicPr>
            <a:picLocks noChangeAspect="1"/>
          </p:cNvPicPr>
          <p:nvPr/>
        </p:nvPicPr>
        <p:blipFill>
          <a:blip r:embed="rId7"/>
          <a:stretch>
            <a:fillRect/>
          </a:stretch>
        </p:blipFill>
        <p:spPr>
          <a:xfrm>
            <a:off x="238125" y="1124406"/>
            <a:ext cx="5567227" cy="6130205"/>
          </a:xfrm>
          <a:prstGeom prst="rect">
            <a:avLst/>
          </a:prstGeom>
        </p:spPr>
      </p:pic>
      <p:sp>
        <p:nvSpPr>
          <p:cNvPr id="5" name="Rectangle 4">
            <a:extLst>
              <a:ext uri="{FF2B5EF4-FFF2-40B4-BE49-F238E27FC236}">
                <a16:creationId xmlns:a16="http://schemas.microsoft.com/office/drawing/2014/main" id="{354C436F-B595-445B-B8DF-4177284F88F6}"/>
              </a:ext>
            </a:extLst>
          </p:cNvPr>
          <p:cNvSpPr/>
          <p:nvPr/>
        </p:nvSpPr>
        <p:spPr>
          <a:xfrm>
            <a:off x="709400" y="1397119"/>
            <a:ext cx="4789168" cy="2677656"/>
          </a:xfrm>
          <a:prstGeom prst="rect">
            <a:avLst/>
          </a:prstGeom>
          <a:solidFill>
            <a:schemeClr val="bg1"/>
          </a:solidFill>
        </p:spPr>
        <p:txBody>
          <a:bodyPr wrap="square">
            <a:spAutoFit/>
          </a:bodyPr>
          <a:lstStyle/>
          <a:p>
            <a:r>
              <a:rPr lang="en-GB" sz="2800" dirty="0">
                <a:solidFill>
                  <a:schemeClr val="tx1"/>
                </a:solidFill>
                <a:latin typeface="Raleway"/>
              </a:rPr>
              <a:t> Task 3 </a:t>
            </a:r>
          </a:p>
          <a:p>
            <a:pPr marL="342900" indent="-342900">
              <a:buFont typeface="Arial" panose="020B0604020202020204" pitchFamily="34" charset="0"/>
              <a:buChar char="•"/>
            </a:pPr>
            <a:r>
              <a:rPr lang="en-GB" sz="2800" dirty="0">
                <a:solidFill>
                  <a:schemeClr val="tx1"/>
                </a:solidFill>
                <a:latin typeface="Raleway"/>
              </a:rPr>
              <a:t>How do I contribute to climate change? </a:t>
            </a:r>
          </a:p>
          <a:p>
            <a:r>
              <a:rPr lang="en-GB" sz="2800" dirty="0">
                <a:solidFill>
                  <a:schemeClr val="tx1"/>
                </a:solidFill>
                <a:latin typeface="Raleway"/>
              </a:rPr>
              <a:t> </a:t>
            </a:r>
          </a:p>
          <a:p>
            <a:pPr marL="342900" indent="-342900">
              <a:buFont typeface="Arial" panose="020B0604020202020204" pitchFamily="34" charset="0"/>
              <a:buChar char="•"/>
            </a:pPr>
            <a:r>
              <a:rPr lang="en-GB" sz="2800" dirty="0">
                <a:solidFill>
                  <a:schemeClr val="tx1"/>
                </a:solidFill>
                <a:latin typeface="Raleway"/>
              </a:rPr>
              <a:t>What is my eco footprint ?</a:t>
            </a:r>
          </a:p>
          <a:p>
            <a:r>
              <a:rPr lang="en-GB" sz="2800" b="1" u="sng" dirty="0">
                <a:solidFill>
                  <a:schemeClr val="tx1"/>
                </a:solidFill>
                <a:latin typeface="Raleway"/>
              </a:rPr>
              <a:t>Complete the survey  </a:t>
            </a:r>
            <a:endParaRPr lang="en-GB" sz="2800" b="1" u="sng" dirty="0">
              <a:latin typeface="Raleway"/>
            </a:endParaRPr>
          </a:p>
        </p:txBody>
      </p:sp>
    </p:spTree>
    <p:extLst>
      <p:ext uri="{BB962C8B-B14F-4D97-AF65-F5344CB8AC3E}">
        <p14:creationId xmlns:p14="http://schemas.microsoft.com/office/powerpoint/2010/main" val="1820920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1916900" y="1878275"/>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781D2FE4-DEF0-4963-9A28-7181E69570F4}"/>
              </a:ext>
            </a:extLst>
          </p:cNvPr>
          <p:cNvSpPr/>
          <p:nvPr/>
        </p:nvSpPr>
        <p:spPr>
          <a:xfrm>
            <a:off x="291306" y="487359"/>
            <a:ext cx="10109200" cy="1292662"/>
          </a:xfrm>
          <a:prstGeom prst="rect">
            <a:avLst/>
          </a:prstGeom>
        </p:spPr>
        <p:txBody>
          <a:bodyPr wrap="square">
            <a:spAutoFit/>
          </a:bodyPr>
          <a:lstStyle/>
          <a:p>
            <a:r>
              <a:rPr lang="en-GB" sz="2400" dirty="0">
                <a:latin typeface="Raleway"/>
              </a:rPr>
              <a:t>                                   </a:t>
            </a:r>
            <a:r>
              <a:rPr lang="en-GB" sz="1800" u="sng" dirty="0">
                <a:latin typeface="Raleway"/>
              </a:rPr>
              <a:t>Carbon Footprint Worksheet</a:t>
            </a:r>
            <a:br>
              <a:rPr lang="en-GB" sz="1800" dirty="0">
                <a:latin typeface="Raleway"/>
              </a:rPr>
            </a:br>
            <a:r>
              <a:rPr lang="en-GB" sz="1800" dirty="0">
                <a:latin typeface="Raleway"/>
              </a:rPr>
              <a:t>Circle the letter that best answers the following questions, and then use the Scoring Instructions to calculate your “carbon footprint” – the effect your family has on the climate in terms of greenhouse gasses you produce measured in units of carbon dioxide.</a:t>
            </a:r>
          </a:p>
        </p:txBody>
      </p:sp>
      <p:sp>
        <p:nvSpPr>
          <p:cNvPr id="11" name="Content Placeholder 6">
            <a:extLst>
              <a:ext uri="{FF2B5EF4-FFF2-40B4-BE49-F238E27FC236}">
                <a16:creationId xmlns:a16="http://schemas.microsoft.com/office/drawing/2014/main" id="{E1655CB2-F08B-49D1-AEA9-2A58E0895562}"/>
              </a:ext>
            </a:extLst>
          </p:cNvPr>
          <p:cNvSpPr txBox="1">
            <a:spLocks/>
          </p:cNvSpPr>
          <p:nvPr/>
        </p:nvSpPr>
        <p:spPr>
          <a:xfrm>
            <a:off x="126375" y="2051422"/>
            <a:ext cx="5127631" cy="701935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ysClr val="windowText" lastClr="000000"/>
                </a:solidFill>
                <a:effectLst/>
                <a:uLnTx/>
                <a:uFillTx/>
                <a:latin typeface="Raleway"/>
              </a:rPr>
              <a:t>1. How do you get to school?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Walk or ride your bike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 Motorcycle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 Car</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Bus or van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ysClr val="windowText" lastClr="000000"/>
                </a:solidFill>
                <a:effectLst/>
                <a:uLnTx/>
                <a:uFillTx/>
                <a:latin typeface="Raleway"/>
              </a:rPr>
              <a:t>2. What kind of vehicle(s) do your parents drive?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None (Don’t own a vehicle)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Motorcycle only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Car</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D. SUV, van or truck</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ysClr val="windowText" lastClr="000000"/>
                </a:solidFill>
                <a:effectLst/>
                <a:uLnTx/>
                <a:uFillTx/>
                <a:latin typeface="Raleway"/>
              </a:rPr>
              <a:t>3. How often does someone in your family fly in a plane?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Less than once per month      B. Once per month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ysClr val="windowText" lastClr="000000"/>
                </a:solidFill>
                <a:effectLst/>
                <a:uLnTx/>
                <a:uFillTx/>
                <a:latin typeface="Raleway"/>
              </a:rPr>
              <a:t>C. 2 to 4 times per month             D. Once or more per week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2" name="Content Placeholder 5">
            <a:extLst>
              <a:ext uri="{FF2B5EF4-FFF2-40B4-BE49-F238E27FC236}">
                <a16:creationId xmlns:a16="http://schemas.microsoft.com/office/drawing/2014/main" id="{BEF2858D-9F4D-41ED-9C42-8603584779F1}"/>
              </a:ext>
            </a:extLst>
          </p:cNvPr>
          <p:cNvSpPr txBox="1">
            <a:spLocks/>
          </p:cNvSpPr>
          <p:nvPr/>
        </p:nvSpPr>
        <p:spPr>
          <a:xfrm>
            <a:off x="5395531" y="2065491"/>
            <a:ext cx="5127631" cy="5035295"/>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1" i="0" u="none" strike="noStrike" kern="1200" cap="none" spc="0" normalizeH="0" baseline="0" noProof="0" dirty="0">
                <a:ln>
                  <a:noFill/>
                </a:ln>
                <a:solidFill>
                  <a:sysClr val="windowText" lastClr="000000"/>
                </a:solidFill>
                <a:effectLst/>
                <a:uLnTx/>
                <a:uFillTx/>
                <a:latin typeface="Raleway"/>
              </a:rPr>
              <a:t>4. How often does your family eat out or order food at a restaurant?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A. Never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B. Once per month</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C. Once per week</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D. Twice or more per wee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1" i="0" u="none" strike="noStrike" kern="1200" cap="none" spc="0" normalizeH="0" baseline="0" noProof="0" dirty="0">
                <a:ln>
                  <a:noFill/>
                </a:ln>
                <a:solidFill>
                  <a:sysClr val="windowText" lastClr="000000"/>
                </a:solidFill>
                <a:effectLst/>
                <a:uLnTx/>
                <a:uFillTx/>
                <a:latin typeface="Raleway"/>
              </a:rPr>
              <a:t>5. What kind of food does your family eat?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A. Home grown or raised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B. Combination of store bought and home grown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1" i="0" u="none" strike="noStrike" kern="1200" cap="none" spc="0" normalizeH="0" baseline="0" noProof="0" dirty="0">
                <a:ln>
                  <a:noFill/>
                </a:ln>
                <a:solidFill>
                  <a:sysClr val="windowText" lastClr="000000"/>
                </a:solidFill>
                <a:effectLst/>
                <a:uLnTx/>
                <a:uFillTx/>
                <a:latin typeface="Raleway"/>
              </a:rPr>
              <a:t>6. How many carbonated drinks (soda or pop) do you drink?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A. None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B. 1 can per day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C. 2 cans per day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D. 3 or more cans per day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905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11487566" y="6550222"/>
            <a:ext cx="955718" cy="334501"/>
          </a:xfrm>
          <a:prstGeom prst="rect">
            <a:avLst/>
          </a:prstGeom>
          <a:noFill/>
          <a:ln>
            <a:noFill/>
          </a:ln>
        </p:spPr>
      </p:pic>
      <p:sp>
        <p:nvSpPr>
          <p:cNvPr id="127" name="Google Shape;127;p16"/>
          <p:cNvSpPr/>
          <p:nvPr/>
        </p:nvSpPr>
        <p:spPr>
          <a:xfrm rot="10800000" flipH="1">
            <a:off x="2239175" y="1042218"/>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Content Placeholder 2">
            <a:extLst>
              <a:ext uri="{FF2B5EF4-FFF2-40B4-BE49-F238E27FC236}">
                <a16:creationId xmlns:a16="http://schemas.microsoft.com/office/drawing/2014/main" id="{A1E5CAE9-9CC7-4BCF-951F-B2411ADAE265}"/>
              </a:ext>
            </a:extLst>
          </p:cNvPr>
          <p:cNvSpPr txBox="1">
            <a:spLocks/>
          </p:cNvSpPr>
          <p:nvPr/>
        </p:nvSpPr>
        <p:spPr>
          <a:xfrm>
            <a:off x="307925" y="1392181"/>
            <a:ext cx="5181600" cy="58765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r>
              <a:rPr lang="en-GB" sz="2000" dirty="0">
                <a:solidFill>
                  <a:prstClr val="black"/>
                </a:solidFill>
                <a:latin typeface="Raleway"/>
              </a:rPr>
              <a:t>7. </a:t>
            </a:r>
            <a:r>
              <a:rPr lang="en-GB" sz="2000" b="1" dirty="0">
                <a:solidFill>
                  <a:prstClr val="black"/>
                </a:solidFill>
                <a:latin typeface="Raleway"/>
              </a:rPr>
              <a:t>How often does your family do laundry?</a:t>
            </a:r>
            <a:r>
              <a:rPr lang="en-GB" sz="2000" dirty="0">
                <a:solidFill>
                  <a:prstClr val="black"/>
                </a:solidFill>
                <a:latin typeface="Raleway"/>
              </a:rPr>
              <a:t> </a:t>
            </a:r>
          </a:p>
          <a:p>
            <a:pPr marL="0" indent="0">
              <a:buClrTx/>
              <a:buFont typeface="Arial" panose="020B0604020202020204" pitchFamily="34" charset="0"/>
              <a:buNone/>
            </a:pPr>
            <a:r>
              <a:rPr lang="en-GB" sz="2000" dirty="0">
                <a:solidFill>
                  <a:prstClr val="black"/>
                </a:solidFill>
                <a:latin typeface="Raleway"/>
              </a:rPr>
              <a:t>A. Once per month </a:t>
            </a:r>
          </a:p>
          <a:p>
            <a:pPr marL="0" indent="0">
              <a:buClrTx/>
              <a:buFont typeface="Arial" panose="020B0604020202020204" pitchFamily="34" charset="0"/>
              <a:buNone/>
            </a:pPr>
            <a:r>
              <a:rPr lang="en-GB" sz="2000" dirty="0">
                <a:solidFill>
                  <a:prstClr val="black"/>
                </a:solidFill>
                <a:latin typeface="Raleway"/>
              </a:rPr>
              <a:t>B. Twice per month</a:t>
            </a:r>
          </a:p>
          <a:p>
            <a:pPr marL="0" indent="0">
              <a:buClrTx/>
              <a:buFont typeface="Arial" panose="020B0604020202020204" pitchFamily="34" charset="0"/>
              <a:buNone/>
            </a:pPr>
            <a:r>
              <a:rPr lang="en-GB" sz="2000" dirty="0">
                <a:solidFill>
                  <a:prstClr val="black"/>
                </a:solidFill>
                <a:latin typeface="Raleway"/>
              </a:rPr>
              <a:t>C. Once per week</a:t>
            </a:r>
          </a:p>
          <a:p>
            <a:pPr marL="0" indent="0">
              <a:buClrTx/>
              <a:buFont typeface="Arial" panose="020B0604020202020204" pitchFamily="34" charset="0"/>
              <a:buNone/>
            </a:pPr>
            <a:r>
              <a:rPr lang="en-GB" sz="2000" dirty="0">
                <a:solidFill>
                  <a:prstClr val="black"/>
                </a:solidFill>
                <a:latin typeface="Raleway"/>
              </a:rPr>
              <a:t>D. Twice or more per week </a:t>
            </a:r>
          </a:p>
          <a:p>
            <a:pPr marL="0" indent="0">
              <a:buClrTx/>
              <a:buFont typeface="Arial" panose="020B0604020202020204" pitchFamily="34" charset="0"/>
              <a:buNone/>
            </a:pPr>
            <a:r>
              <a:rPr lang="en-GB" sz="2000" b="1" dirty="0">
                <a:solidFill>
                  <a:prstClr val="black"/>
                </a:solidFill>
                <a:latin typeface="Raleway"/>
              </a:rPr>
              <a:t>8. Do you get newspapers or magazines at home?</a:t>
            </a:r>
          </a:p>
          <a:p>
            <a:pPr marL="0" indent="0">
              <a:buClrTx/>
              <a:buFont typeface="Arial" panose="020B0604020202020204" pitchFamily="34" charset="0"/>
              <a:buNone/>
            </a:pPr>
            <a:r>
              <a:rPr lang="en-GB" sz="2000" dirty="0">
                <a:solidFill>
                  <a:prstClr val="black"/>
                </a:solidFill>
                <a:latin typeface="Raleway"/>
              </a:rPr>
              <a:t>A. Yes</a:t>
            </a:r>
          </a:p>
          <a:p>
            <a:pPr marL="0" indent="0">
              <a:buClrTx/>
              <a:buFont typeface="Arial" panose="020B0604020202020204" pitchFamily="34" charset="0"/>
              <a:buNone/>
            </a:pPr>
            <a:r>
              <a:rPr lang="en-GB" sz="2000" dirty="0">
                <a:solidFill>
                  <a:prstClr val="black"/>
                </a:solidFill>
                <a:latin typeface="Raleway"/>
              </a:rPr>
              <a:t>B. No </a:t>
            </a:r>
          </a:p>
          <a:p>
            <a:pPr marL="0" indent="0">
              <a:buClrTx/>
              <a:buFont typeface="Arial" panose="020B0604020202020204" pitchFamily="34" charset="0"/>
              <a:buNone/>
            </a:pPr>
            <a:r>
              <a:rPr lang="en-GB" sz="2000" b="1" dirty="0">
                <a:solidFill>
                  <a:prstClr val="black"/>
                </a:solidFill>
                <a:latin typeface="Raleway"/>
              </a:rPr>
              <a:t>9. Do you turn the lights off when not needed? </a:t>
            </a:r>
          </a:p>
          <a:p>
            <a:pPr marL="0" indent="0">
              <a:buClrTx/>
              <a:buFont typeface="Arial" panose="020B0604020202020204" pitchFamily="34" charset="0"/>
              <a:buNone/>
            </a:pPr>
            <a:r>
              <a:rPr lang="en-GB" sz="2000" dirty="0">
                <a:solidFill>
                  <a:prstClr val="black"/>
                </a:solidFill>
                <a:latin typeface="Raleway"/>
              </a:rPr>
              <a:t>A. Yes</a:t>
            </a:r>
          </a:p>
          <a:p>
            <a:pPr marL="0" indent="0">
              <a:buClrTx/>
              <a:buFont typeface="Arial" panose="020B0604020202020204" pitchFamily="34" charset="0"/>
              <a:buNone/>
            </a:pPr>
            <a:r>
              <a:rPr lang="en-GB" sz="2000" dirty="0">
                <a:solidFill>
                  <a:prstClr val="black"/>
                </a:solidFill>
                <a:latin typeface="Raleway"/>
              </a:rPr>
              <a:t>B.  No </a:t>
            </a:r>
          </a:p>
        </p:txBody>
      </p:sp>
      <p:sp>
        <p:nvSpPr>
          <p:cNvPr id="10" name="Content Placeholder 3">
            <a:extLst>
              <a:ext uri="{FF2B5EF4-FFF2-40B4-BE49-F238E27FC236}">
                <a16:creationId xmlns:a16="http://schemas.microsoft.com/office/drawing/2014/main" id="{89A147E3-57F8-442D-B5C7-122C060ADBDD}"/>
              </a:ext>
            </a:extLst>
          </p:cNvPr>
          <p:cNvSpPr txBox="1">
            <a:spLocks/>
          </p:cNvSpPr>
          <p:nvPr/>
        </p:nvSpPr>
        <p:spPr>
          <a:xfrm>
            <a:off x="5685900" y="1184917"/>
            <a:ext cx="4829182" cy="6291072"/>
          </a:xfrm>
          <a:prstGeom prst="rect">
            <a:avLst/>
          </a:prstGeom>
        </p:spPr>
        <p:txBody>
          <a:bodyPr>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5000" b="1" dirty="0">
                <a:latin typeface="Raleway"/>
              </a:rPr>
              <a:t>10. Do you turn off your computer, video games or other electronics when you’re not using them?</a:t>
            </a:r>
          </a:p>
          <a:p>
            <a:pPr marL="514350" indent="-514350">
              <a:buFont typeface="Arial" panose="020B0604020202020204" pitchFamily="34" charset="0"/>
              <a:buAutoNum type="alphaUcPeriod"/>
            </a:pPr>
            <a:r>
              <a:rPr lang="en-GB" sz="5000" dirty="0">
                <a:latin typeface="Raleway"/>
              </a:rPr>
              <a:t>Yes</a:t>
            </a:r>
          </a:p>
          <a:p>
            <a:pPr marL="514350" indent="-514350">
              <a:buFont typeface="Arial" panose="020B0604020202020204" pitchFamily="34" charset="0"/>
              <a:buAutoNum type="alphaUcPeriod"/>
            </a:pPr>
            <a:r>
              <a:rPr lang="en-GB" sz="5000" dirty="0">
                <a:latin typeface="Raleway"/>
              </a:rPr>
              <a:t> No </a:t>
            </a:r>
          </a:p>
          <a:p>
            <a:pPr marL="0" indent="0">
              <a:buFont typeface="Arial" panose="020B0604020202020204" pitchFamily="34" charset="0"/>
              <a:buNone/>
            </a:pPr>
            <a:r>
              <a:rPr lang="en-GB" sz="5000" b="1" dirty="0">
                <a:latin typeface="Raleway"/>
              </a:rPr>
              <a:t>11. What type of fuel or energy is used to heat your home?</a:t>
            </a:r>
          </a:p>
          <a:p>
            <a:pPr marL="0" indent="0">
              <a:buFont typeface="Arial" panose="020B0604020202020204" pitchFamily="34" charset="0"/>
              <a:buNone/>
            </a:pPr>
            <a:r>
              <a:rPr lang="en-GB" sz="5000" dirty="0">
                <a:latin typeface="Raleway"/>
              </a:rPr>
              <a:t>A. Wood </a:t>
            </a:r>
          </a:p>
          <a:p>
            <a:pPr marL="0" indent="0">
              <a:buFont typeface="Arial" panose="020B0604020202020204" pitchFamily="34" charset="0"/>
              <a:buNone/>
            </a:pPr>
            <a:r>
              <a:rPr lang="en-GB" sz="5000" dirty="0">
                <a:latin typeface="Raleway"/>
              </a:rPr>
              <a:t>B. Propane</a:t>
            </a:r>
          </a:p>
          <a:p>
            <a:pPr marL="0" indent="0">
              <a:buFont typeface="Arial" panose="020B0604020202020204" pitchFamily="34" charset="0"/>
              <a:buNone/>
            </a:pPr>
            <a:r>
              <a:rPr lang="en-GB" sz="5000" dirty="0">
                <a:latin typeface="Raleway"/>
              </a:rPr>
              <a:t>C. Oil</a:t>
            </a:r>
          </a:p>
          <a:p>
            <a:pPr marL="0" indent="0">
              <a:buFont typeface="Arial" panose="020B0604020202020204" pitchFamily="34" charset="0"/>
              <a:buNone/>
            </a:pPr>
            <a:r>
              <a:rPr lang="en-GB" sz="5000" dirty="0">
                <a:latin typeface="Raleway"/>
              </a:rPr>
              <a:t>D. Natural gas</a:t>
            </a:r>
          </a:p>
          <a:p>
            <a:pPr marL="0" indent="0">
              <a:buFont typeface="Arial" panose="020B0604020202020204" pitchFamily="34" charset="0"/>
              <a:buNone/>
            </a:pPr>
            <a:r>
              <a:rPr lang="en-GB" sz="5000" b="1" dirty="0">
                <a:latin typeface="Raleway"/>
              </a:rPr>
              <a:t>12. Does anyone in your home own any of the following items? (Circle all that apply.) </a:t>
            </a:r>
          </a:p>
          <a:p>
            <a:pPr marL="514350" indent="-514350">
              <a:buFont typeface="Arial" panose="020B0604020202020204" pitchFamily="34" charset="0"/>
              <a:buAutoNum type="alphaUcPeriod"/>
            </a:pPr>
            <a:r>
              <a:rPr lang="en-GB" sz="5000" dirty="0">
                <a:latin typeface="Raleway"/>
              </a:rPr>
              <a:t>TV </a:t>
            </a:r>
          </a:p>
          <a:p>
            <a:pPr marL="514350" indent="-514350">
              <a:buFont typeface="Arial" panose="020B0604020202020204" pitchFamily="34" charset="0"/>
              <a:buAutoNum type="alphaUcPeriod"/>
            </a:pPr>
            <a:r>
              <a:rPr lang="en-GB" sz="5000" dirty="0">
                <a:latin typeface="Raleway"/>
              </a:rPr>
              <a:t>Cell phone </a:t>
            </a:r>
          </a:p>
          <a:p>
            <a:pPr marL="514350" indent="-514350">
              <a:buFont typeface="Arial" panose="020B0604020202020204" pitchFamily="34" charset="0"/>
              <a:buAutoNum type="alphaUcPeriod"/>
            </a:pPr>
            <a:r>
              <a:rPr lang="en-GB" sz="5000" dirty="0">
                <a:latin typeface="Raleway"/>
              </a:rPr>
              <a:t>DVD player</a:t>
            </a:r>
          </a:p>
          <a:p>
            <a:pPr marL="514350" indent="-514350">
              <a:buFont typeface="Arial" panose="020B0604020202020204" pitchFamily="34" charset="0"/>
              <a:buAutoNum type="alphaUcPeriod"/>
            </a:pPr>
            <a:r>
              <a:rPr lang="en-GB" sz="5000" dirty="0">
                <a:latin typeface="Raleway"/>
              </a:rPr>
              <a:t> Computer </a:t>
            </a:r>
          </a:p>
          <a:p>
            <a:pPr marL="514350" indent="-514350">
              <a:buFont typeface="Arial" panose="020B0604020202020204" pitchFamily="34" charset="0"/>
              <a:buAutoNum type="alphaUcPeriod"/>
            </a:pPr>
            <a:r>
              <a:rPr lang="en-GB" sz="5000" dirty="0">
                <a:latin typeface="Raleway"/>
              </a:rPr>
              <a:t>Washing machine</a:t>
            </a:r>
          </a:p>
          <a:p>
            <a:pPr marL="514350" indent="-514350">
              <a:buFont typeface="Arial" panose="020B0604020202020204" pitchFamily="34" charset="0"/>
              <a:buAutoNum type="alphaUcPeriod"/>
            </a:pPr>
            <a:r>
              <a:rPr lang="en-GB" sz="5000" dirty="0">
                <a:latin typeface="Raleway"/>
              </a:rPr>
              <a:t> Dishwasher</a:t>
            </a:r>
          </a:p>
          <a:p>
            <a:pPr marL="514350" indent="-514350">
              <a:buFont typeface="Arial" panose="020B0604020202020204" pitchFamily="34" charset="0"/>
              <a:buAutoNum type="alphaUcPeriod"/>
            </a:pPr>
            <a:r>
              <a:rPr lang="en-GB" sz="5000" dirty="0">
                <a:latin typeface="Raleway"/>
              </a:rPr>
              <a:t>Refrigerator</a:t>
            </a:r>
          </a:p>
          <a:p>
            <a:pPr marL="514350" indent="-514350">
              <a:buFont typeface="Arial" panose="020B0604020202020204" pitchFamily="34" charset="0"/>
              <a:buAutoNum type="alphaUcPeriod"/>
            </a:pPr>
            <a:r>
              <a:rPr lang="en-GB" sz="5000" dirty="0">
                <a:latin typeface="Raleway"/>
              </a:rPr>
              <a:t>Motorcycle, snowmobile. quad</a:t>
            </a:r>
          </a:p>
          <a:p>
            <a:pPr marL="514350" indent="-514350">
              <a:buFont typeface="Arial" panose="020B0604020202020204" pitchFamily="34" charset="0"/>
              <a:buAutoNum type="alphaUcPeriod"/>
            </a:pPr>
            <a:r>
              <a:rPr lang="en-GB" sz="5000" dirty="0">
                <a:latin typeface="Raleway"/>
              </a:rPr>
              <a:t>Motorboat</a:t>
            </a:r>
          </a:p>
          <a:p>
            <a:endParaRPr lang="en-GB" dirty="0"/>
          </a:p>
        </p:txBody>
      </p:sp>
    </p:spTree>
    <p:extLst>
      <p:ext uri="{BB962C8B-B14F-4D97-AF65-F5344CB8AC3E}">
        <p14:creationId xmlns:p14="http://schemas.microsoft.com/office/powerpoint/2010/main" val="3167293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ACTION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60300" y="1058443"/>
            <a:ext cx="3230800" cy="26968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8792F"/>
                </a:solidFill>
                <a:latin typeface="Prompt"/>
                <a:ea typeface="Prompt"/>
                <a:cs typeface="Prompt"/>
                <a:sym typeface="Prompt"/>
              </a:rPr>
              <a:t>LEARNING OBJECTIVES OF THIS PHASE</a:t>
            </a:r>
            <a:endParaRPr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74" name="Google Shape;74;p14"/>
          <p:cNvSpPr txBox="1"/>
          <p:nvPr/>
        </p:nvSpPr>
        <p:spPr>
          <a:xfrm>
            <a:off x="364325" y="3090500"/>
            <a:ext cx="65652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48792F"/>
                </a:solidFill>
                <a:latin typeface="Prompt"/>
                <a:ea typeface="Prompt"/>
                <a:cs typeface="Prompt"/>
                <a:sym typeface="Prompt"/>
              </a:rPr>
              <a:t>WHAT TEACHER DOES</a:t>
            </a:r>
          </a:p>
          <a:p>
            <a:pPr marL="0" marR="0" lvl="0" indent="0" algn="l" rtl="0">
              <a:lnSpc>
                <a:spcPct val="100000"/>
              </a:lnSpc>
              <a:spcBef>
                <a:spcPts val="0"/>
              </a:spcBef>
              <a:spcAft>
                <a:spcPts val="0"/>
              </a:spcAft>
              <a:buClr>
                <a:srgbClr val="000000"/>
              </a:buClr>
              <a:buSzPts val="1100"/>
              <a:buFont typeface="Arial"/>
              <a:buNone/>
            </a:pPr>
            <a:r>
              <a:rPr lang="it" b="1" i="0" u="none" strike="noStrike" cap="none" dirty="0">
                <a:solidFill>
                  <a:schemeClr val="tx1"/>
                </a:solidFill>
                <a:latin typeface="Raleway"/>
                <a:ea typeface="Prompt"/>
                <a:cs typeface="Prompt"/>
                <a:sym typeface="Prompt"/>
              </a:rPr>
              <a:t>The te</a:t>
            </a:r>
            <a:r>
              <a:rPr lang="en-GB" b="1" i="0" u="none" strike="noStrike" cap="none" dirty="0">
                <a:solidFill>
                  <a:schemeClr val="tx1"/>
                </a:solidFill>
                <a:latin typeface="Raleway"/>
                <a:ea typeface="Prompt"/>
                <a:cs typeface="Prompt"/>
                <a:sym typeface="Prompt"/>
              </a:rPr>
              <a:t>a</a:t>
            </a:r>
            <a:r>
              <a:rPr lang="it" b="1" i="0" u="none" strike="noStrike" cap="none" dirty="0">
                <a:solidFill>
                  <a:schemeClr val="tx1"/>
                </a:solidFill>
                <a:latin typeface="Raleway"/>
                <a:ea typeface="Prompt"/>
                <a:cs typeface="Prompt"/>
                <a:sym typeface="Prompt"/>
              </a:rPr>
              <a:t>cher introduces the lesson, the objectives </a:t>
            </a:r>
            <a:r>
              <a:rPr lang="en-GB" b="1" i="0" u="none" strike="noStrike" cap="none" dirty="0">
                <a:solidFill>
                  <a:schemeClr val="tx1"/>
                </a:solidFill>
                <a:latin typeface="Raleway"/>
                <a:ea typeface="Prompt"/>
                <a:cs typeface="Prompt"/>
                <a:sym typeface="Prompt"/>
              </a:rPr>
              <a:t>and</a:t>
            </a:r>
            <a:r>
              <a:rPr lang="it" b="1" i="0" u="none" strike="noStrike" cap="none" dirty="0">
                <a:solidFill>
                  <a:schemeClr val="tx1"/>
                </a:solidFill>
                <a:latin typeface="Raleway"/>
                <a:ea typeface="Prompt"/>
                <a:cs typeface="Prompt"/>
                <a:sym typeface="Prompt"/>
              </a:rPr>
              <a:t> the big ideas. </a:t>
            </a:r>
            <a:endParaRPr b="1" i="0" u="none" strike="noStrike" cap="none" dirty="0">
              <a:solidFill>
                <a:schemeClr val="tx1"/>
              </a:solidFill>
              <a:latin typeface="Raleway"/>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2</a:t>
            </a:r>
            <a:endParaRPr sz="2400" i="0" u="none" strike="noStrike" cap="none" dirty="0">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480475" y="4966800"/>
            <a:ext cx="6412800" cy="642600"/>
          </a:xfrm>
          <a:prstGeom prst="rect">
            <a:avLst/>
          </a:prstGeom>
          <a:noFill/>
          <a:ln>
            <a:noFill/>
          </a:ln>
        </p:spPr>
        <p:txBody>
          <a:bodyPr spcFirstLastPara="1" wrap="square" lIns="91425" tIns="91425" rIns="91425" bIns="91425" anchor="t" anchorCtr="0">
            <a:noAutofit/>
          </a:bodyPr>
          <a:lstStyle/>
          <a:p>
            <a:r>
              <a:rPr lang="en-GB" sz="1200" b="1" dirty="0">
                <a:latin typeface="Raleway ExtraBold"/>
              </a:rPr>
              <a:t>Starter/Task 1 (slides 13/14): </a:t>
            </a:r>
            <a:r>
              <a:rPr lang="en-GB" sz="1200" dirty="0">
                <a:latin typeface="Raleway ExtraBold"/>
              </a:rPr>
              <a:t>For the Love of - What do you love about our planet? Pupils add the things they love to a green heart  as a mind map (10 minutes) </a:t>
            </a:r>
          </a:p>
        </p:txBody>
      </p:sp>
      <p:sp>
        <p:nvSpPr>
          <p:cNvPr id="79" name="Google Shape;79;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4"/>
          <p:cNvSpPr/>
          <p:nvPr/>
        </p:nvSpPr>
        <p:spPr>
          <a:xfrm>
            <a:off x="462100" y="4530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516725" y="4580125"/>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chemeClr val="lt1"/>
                </a:solidFill>
                <a:latin typeface="Prompt"/>
                <a:ea typeface="Prompt"/>
                <a:cs typeface="Prompt"/>
                <a:sym typeface="Prompt"/>
              </a:rPr>
              <a:t>ACTIVITY 1</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2" name="Google Shape;82;p14"/>
          <p:cNvSpPr txBox="1"/>
          <p:nvPr/>
        </p:nvSpPr>
        <p:spPr>
          <a:xfrm>
            <a:off x="448375" y="6298974"/>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83" name="Google Shape;83;p14"/>
          <p:cNvSpPr/>
          <p:nvPr/>
        </p:nvSpPr>
        <p:spPr>
          <a:xfrm>
            <a:off x="462100" y="58344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txBox="1"/>
          <p:nvPr/>
        </p:nvSpPr>
        <p:spPr>
          <a:xfrm>
            <a:off x="573389" y="5884524"/>
            <a:ext cx="6356136" cy="19640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2 </a:t>
            </a:r>
            <a:endParaRPr lang="it" i="1" dirty="0">
              <a:solidFill>
                <a:schemeClr val="lt1"/>
              </a:solidFill>
              <a:latin typeface="Prompt SemiBold"/>
              <a:ea typeface="Prompt"/>
              <a:cs typeface="Prompt"/>
              <a:sym typeface="Prompt SemiBold"/>
            </a:endParaRPr>
          </a:p>
          <a:p>
            <a:pPr>
              <a:buClr>
                <a:schemeClr val="dk1"/>
              </a:buClr>
              <a:buSzPts val="1100"/>
            </a:pPr>
            <a:r>
              <a:rPr lang="en-GB" sz="1200" b="1" dirty="0">
                <a:latin typeface="Raleway"/>
              </a:rPr>
              <a:t>Engage: </a:t>
            </a:r>
            <a:r>
              <a:rPr lang="en-GB" sz="1200" dirty="0">
                <a:latin typeface="Raleway"/>
              </a:rPr>
              <a:t>show clip[ slide 14] </a:t>
            </a:r>
            <a:r>
              <a:rPr lang="en-GB" sz="1200" dirty="0">
                <a:hlinkClick r:id="rId4"/>
              </a:rPr>
              <a:t>https://www.youtube.com/watch?v=ka_kQUvojeI</a:t>
            </a:r>
            <a:endParaRPr lang="en-GB" sz="1200" dirty="0"/>
          </a:p>
          <a:p>
            <a:pPr marL="0" lvl="0" indent="0" algn="l" rtl="0">
              <a:spcBef>
                <a:spcPts val="0"/>
              </a:spcBef>
              <a:spcAft>
                <a:spcPts val="0"/>
              </a:spcAft>
              <a:buClr>
                <a:schemeClr val="dk1"/>
              </a:buClr>
              <a:buSzPts val="1100"/>
              <a:buFont typeface="Arial"/>
              <a:buNone/>
            </a:pPr>
            <a:r>
              <a:rPr lang="en-GB" sz="1200" dirty="0">
                <a:latin typeface="Raleway"/>
              </a:rPr>
              <a:t> ‘For the Love of’- Introduces the question that we could be destroying the things we love (5 minutes) </a:t>
            </a:r>
          </a:p>
          <a:p>
            <a:r>
              <a:rPr lang="en-GB" sz="1200" b="1" dirty="0">
                <a:latin typeface="Raleway"/>
              </a:rPr>
              <a:t>Task 2 (slide 15): </a:t>
            </a:r>
            <a:r>
              <a:rPr lang="en-GB" sz="1200" dirty="0">
                <a:latin typeface="Raleway"/>
              </a:rPr>
              <a:t>Pupils have 3 minutes with a partner to write a description using no more than 100 words of the kind of planet their grandparents would want to pass on to their grandchildren. (10 minutes)</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5" name="Google Shape;85;p14"/>
          <p:cNvSpPr txBox="1"/>
          <p:nvPr/>
        </p:nvSpPr>
        <p:spPr>
          <a:xfrm>
            <a:off x="364325" y="4100950"/>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TEACHER’S ACTIVITIES</a:t>
            </a:r>
            <a:endParaRPr sz="1400" b="0" i="0" u="none" strike="noStrike" cap="none">
              <a:solidFill>
                <a:srgbClr val="48792F"/>
              </a:solidFill>
              <a:latin typeface="Arial"/>
              <a:ea typeface="Arial"/>
              <a:cs typeface="Arial"/>
              <a:sym typeface="Arial"/>
            </a:endParaRPr>
          </a:p>
        </p:txBody>
      </p:sp>
      <p:sp>
        <p:nvSpPr>
          <p:cNvPr id="86" name="Google Shape;86;p14"/>
          <p:cNvSpPr txBox="1"/>
          <p:nvPr/>
        </p:nvSpPr>
        <p:spPr>
          <a:xfrm>
            <a:off x="7319875" y="3364500"/>
            <a:ext cx="2815200" cy="3192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7" name="Google Shape;87;p14"/>
          <p:cNvSpPr txBox="1"/>
          <p:nvPr/>
        </p:nvSpPr>
        <p:spPr>
          <a:xfrm>
            <a:off x="1190024" y="1298476"/>
            <a:ext cx="6001375" cy="987300"/>
          </a:xfrm>
          <a:prstGeom prst="rect">
            <a:avLst/>
          </a:prstGeom>
          <a:noFill/>
          <a:ln>
            <a:noFill/>
          </a:ln>
        </p:spPr>
        <p:txBody>
          <a:bodyPr spcFirstLastPara="1" wrap="square" lIns="91425" tIns="91425" rIns="91425" bIns="91425" anchor="t" anchorCtr="0">
            <a:noAutofit/>
          </a:bodyPr>
          <a:lstStyle/>
          <a:p>
            <a:pPr marL="0" indent="0">
              <a:buNone/>
            </a:pPr>
            <a:r>
              <a:rPr lang="en-US" sz="1100" b="1" dirty="0">
                <a:latin typeface="Raleway"/>
              </a:rPr>
              <a:t>Learners will be able to  </a:t>
            </a:r>
          </a:p>
          <a:p>
            <a:r>
              <a:rPr lang="en-US" sz="1100" dirty="0">
                <a:solidFill>
                  <a:srgbClr val="7030A0"/>
                </a:solidFill>
                <a:latin typeface="Raleway"/>
              </a:rPr>
              <a:t>Describe and share their feelings </a:t>
            </a:r>
            <a:r>
              <a:rPr lang="en-US" sz="1100" dirty="0">
                <a:latin typeface="Raleway"/>
              </a:rPr>
              <a:t>about the things they love about  planet earth </a:t>
            </a:r>
          </a:p>
          <a:p>
            <a:r>
              <a:rPr lang="en-US" sz="1100" dirty="0">
                <a:solidFill>
                  <a:srgbClr val="7030A0"/>
                </a:solidFill>
                <a:latin typeface="Raleway"/>
              </a:rPr>
              <a:t>Describe how they think grandparents would like to leave  the planet </a:t>
            </a:r>
            <a:r>
              <a:rPr lang="en-US" sz="1100" dirty="0">
                <a:latin typeface="Raleway"/>
              </a:rPr>
              <a:t>for future generations that include their grandchildren (environmental legacy)</a:t>
            </a:r>
          </a:p>
          <a:p>
            <a:r>
              <a:rPr lang="en-US" sz="1100" dirty="0">
                <a:solidFill>
                  <a:srgbClr val="7030A0"/>
                </a:solidFill>
                <a:latin typeface="Raleway"/>
              </a:rPr>
              <a:t>Evaluate</a:t>
            </a:r>
            <a:r>
              <a:rPr lang="en-US" sz="1100" dirty="0">
                <a:latin typeface="Raleway"/>
              </a:rPr>
              <a:t> their carbon footprint and reflect on how they feel about this</a:t>
            </a:r>
          </a:p>
          <a:p>
            <a:r>
              <a:rPr lang="en-US" sz="1100" dirty="0">
                <a:solidFill>
                  <a:srgbClr val="7030A0"/>
                </a:solidFill>
                <a:latin typeface="Raleway"/>
              </a:rPr>
              <a:t>Evaluate </a:t>
            </a:r>
            <a:r>
              <a:rPr lang="en-US" sz="1100" dirty="0">
                <a:latin typeface="Raleway"/>
              </a:rPr>
              <a:t>whether they have a responsibility to change their daily actions </a:t>
            </a:r>
            <a:r>
              <a:rPr lang="en-GB" sz="1100" dirty="0">
                <a:latin typeface="Raleway"/>
              </a:rPr>
              <a:t>to reduce their footprint and understand that people acting together can have an impact on reducing climate change </a:t>
            </a: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 Lesson 2 </a:t>
            </a:r>
            <a:endParaRPr sz="2200" b="1" dirty="0">
              <a:solidFill>
                <a:srgbClr val="595959"/>
              </a:solidFill>
              <a:latin typeface="Prompt"/>
              <a:ea typeface="Prompt"/>
              <a:cs typeface="Prompt"/>
              <a:sym typeface="Prompt"/>
            </a:endParaRPr>
          </a:p>
        </p:txBody>
      </p:sp>
      <p:pic>
        <p:nvPicPr>
          <p:cNvPr id="92" name="Google Shape;92;p14"/>
          <p:cNvPicPr preferRelativeResize="0"/>
          <p:nvPr/>
        </p:nvPicPr>
        <p:blipFill>
          <a:blip r:embed="rId5">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34286BD6-A8AD-4ACE-B902-0EEFF19B7D3D}"/>
              </a:ext>
            </a:extLst>
          </p:cNvPr>
          <p:cNvSpPr/>
          <p:nvPr/>
        </p:nvSpPr>
        <p:spPr>
          <a:xfrm>
            <a:off x="7815181" y="2471631"/>
            <a:ext cx="2815200" cy="2462213"/>
          </a:xfrm>
          <a:prstGeom prst="rect">
            <a:avLst/>
          </a:prstGeom>
        </p:spPr>
        <p:txBody>
          <a:bodyPr wrap="square">
            <a:spAutoFit/>
          </a:bodyPr>
          <a:lstStyle/>
          <a:p>
            <a:r>
              <a:rPr lang="en-GB" dirty="0">
                <a:latin typeface="Raleway"/>
              </a:rPr>
              <a:t>Big Idea 5 </a:t>
            </a:r>
            <a:br>
              <a:rPr lang="en-GB" dirty="0">
                <a:latin typeface="Raleway"/>
              </a:rPr>
            </a:br>
            <a:r>
              <a:rPr lang="en-GB" dirty="0">
                <a:latin typeface="Raleway"/>
              </a:rPr>
              <a:t>The impact of humans on the climate and the planet To be aware of the consequences of climate change and how these affect people, animals and plants. Students can explain how and why Climate Change effects some places and communities more than others e.g. people in the majority world.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2348713" y="1067868"/>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9" name="Title 1">
            <a:extLst>
              <a:ext uri="{FF2B5EF4-FFF2-40B4-BE49-F238E27FC236}">
                <a16:creationId xmlns:a16="http://schemas.microsoft.com/office/drawing/2014/main" id="{0EEE3B3C-09BC-4145-ADAA-9F618D2BC460}"/>
              </a:ext>
            </a:extLst>
          </p:cNvPr>
          <p:cNvSpPr txBox="1">
            <a:spLocks/>
          </p:cNvSpPr>
          <p:nvPr/>
        </p:nvSpPr>
        <p:spPr>
          <a:xfrm>
            <a:off x="364325" y="1232101"/>
            <a:ext cx="3535680" cy="1017920"/>
          </a:xfrm>
          <a:prstGeom prst="rect">
            <a:avLst/>
          </a:prstGeom>
          <a:solidFill>
            <a:schemeClr val="accent6"/>
          </a:solidFill>
        </p:spPr>
        <p:txBody>
          <a:bodyPr>
            <a:normAutofit fontScale="4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300" dirty="0">
                <a:effectLst>
                  <a:outerShdw blurRad="38100" dist="38100" dir="2700000" algn="tl">
                    <a:srgbClr val="000000">
                      <a:alpha val="43137"/>
                    </a:srgbClr>
                  </a:outerShdw>
                </a:effectLst>
                <a:latin typeface="Raleway"/>
              </a:rPr>
              <a:t>SCORING INSTRUCTIONS:</a:t>
            </a:r>
            <a:br>
              <a:rPr lang="en-GB" dirty="0"/>
            </a:br>
            <a:endParaRPr lang="en-GB" dirty="0"/>
          </a:p>
        </p:txBody>
      </p:sp>
      <p:sp>
        <p:nvSpPr>
          <p:cNvPr id="10" name="Content Placeholder 2">
            <a:extLst>
              <a:ext uri="{FF2B5EF4-FFF2-40B4-BE49-F238E27FC236}">
                <a16:creationId xmlns:a16="http://schemas.microsoft.com/office/drawing/2014/main" id="{4E6C859B-7A21-4E63-9B6C-9C67104A9D7A}"/>
              </a:ext>
            </a:extLst>
          </p:cNvPr>
          <p:cNvSpPr txBox="1">
            <a:spLocks/>
          </p:cNvSpPr>
          <p:nvPr/>
        </p:nvSpPr>
        <p:spPr>
          <a:xfrm>
            <a:off x="287274" y="2374287"/>
            <a:ext cx="4922520" cy="4761088"/>
          </a:xfrm>
          <a:prstGeom prst="rect">
            <a:avLst/>
          </a:prstGeom>
          <a:solidFill>
            <a:schemeClr val="accent6">
              <a:lumMod val="20000"/>
              <a:lumOff val="80000"/>
            </a:schemeClr>
          </a:solidFill>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aleway"/>
              </a:rPr>
              <a:t>For questions 1 through 11, assign </a:t>
            </a:r>
          </a:p>
          <a:p>
            <a:pPr marL="0" indent="0">
              <a:buFont typeface="Arial" panose="020B0604020202020204" pitchFamily="34" charset="0"/>
              <a:buNone/>
            </a:pPr>
            <a:r>
              <a:rPr lang="en-GB" dirty="0">
                <a:latin typeface="Raleway"/>
              </a:rPr>
              <a:t>1 point for each A answer</a:t>
            </a:r>
          </a:p>
          <a:p>
            <a:pPr marL="0" indent="0">
              <a:buFont typeface="Arial" panose="020B0604020202020204" pitchFamily="34" charset="0"/>
              <a:buNone/>
            </a:pPr>
            <a:r>
              <a:rPr lang="en-GB" dirty="0">
                <a:latin typeface="Raleway"/>
              </a:rPr>
              <a:t>2 points for each B </a:t>
            </a:r>
          </a:p>
          <a:p>
            <a:pPr marL="0" indent="0">
              <a:buFont typeface="Arial" panose="020B0604020202020204" pitchFamily="34" charset="0"/>
              <a:buNone/>
            </a:pPr>
            <a:r>
              <a:rPr lang="en-GB" dirty="0">
                <a:latin typeface="Raleway"/>
              </a:rPr>
              <a:t>3 points for each C and </a:t>
            </a:r>
          </a:p>
          <a:p>
            <a:pPr marL="0" indent="0">
              <a:buFont typeface="Arial" panose="020B0604020202020204" pitchFamily="34" charset="0"/>
              <a:buNone/>
            </a:pPr>
            <a:r>
              <a:rPr lang="en-GB" dirty="0">
                <a:latin typeface="Raleway"/>
              </a:rPr>
              <a:t>4 points for each D</a:t>
            </a:r>
          </a:p>
          <a:p>
            <a:pPr marL="0" indent="0">
              <a:buFont typeface="Arial" panose="020B0604020202020204" pitchFamily="34" charset="0"/>
              <a:buNone/>
            </a:pPr>
            <a:r>
              <a:rPr lang="en-GB" dirty="0">
                <a:latin typeface="Raleway"/>
              </a:rPr>
              <a:t>For question 12, assign 1 point for each item circled. Add the points together to determine your “carbon footprint.”</a:t>
            </a:r>
          </a:p>
        </p:txBody>
      </p:sp>
      <p:pic>
        <p:nvPicPr>
          <p:cNvPr id="14" name="Picture 2">
            <a:extLst>
              <a:ext uri="{FF2B5EF4-FFF2-40B4-BE49-F238E27FC236}">
                <a16:creationId xmlns:a16="http://schemas.microsoft.com/office/drawing/2014/main" id="{5D048186-B9FE-4604-BCF1-96640CFE44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9063" y="1581786"/>
            <a:ext cx="4962525"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6756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44128"/>
            <a:ext cx="9706250" cy="7243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A5992F24-871F-4336-A3E2-DCB60FB45525}"/>
              </a:ext>
            </a:extLst>
          </p:cNvPr>
          <p:cNvSpPr/>
          <p:nvPr/>
        </p:nvSpPr>
        <p:spPr>
          <a:xfrm>
            <a:off x="202406" y="1320895"/>
            <a:ext cx="10286999" cy="2554545"/>
          </a:xfrm>
          <a:prstGeom prst="rect">
            <a:avLst/>
          </a:prstGeom>
        </p:spPr>
        <p:txBody>
          <a:bodyPr wrap="square">
            <a:spAutoFit/>
          </a:bodyPr>
          <a:lstStyle/>
          <a:p>
            <a:r>
              <a:rPr lang="en-US" sz="2000" b="1" dirty="0">
                <a:latin typeface="Raleway"/>
              </a:rPr>
              <a:t>One elephant or two?</a:t>
            </a:r>
          </a:p>
          <a:p>
            <a:r>
              <a:rPr lang="en-US" sz="2000" dirty="0">
                <a:latin typeface="Raleway"/>
              </a:rPr>
              <a:t>In the UK, every person has a carbon footprint of nearly 10,000 kg of CO2. That is the weight of two fully-grown Indian elephants! </a:t>
            </a:r>
          </a:p>
          <a:p>
            <a:endParaRPr lang="en-US" sz="2000" dirty="0">
              <a:latin typeface="Raleway"/>
            </a:endParaRPr>
          </a:p>
          <a:p>
            <a:r>
              <a:rPr lang="en-US" sz="2000" dirty="0">
                <a:latin typeface="Raleway"/>
              </a:rPr>
              <a:t>To stop the Earth heating up anymore, this needs to be no more  than 3,000 kg per person (less than an elephant each).</a:t>
            </a:r>
          </a:p>
          <a:p>
            <a:r>
              <a:rPr lang="en-US" sz="2000" dirty="0">
                <a:latin typeface="Raleway"/>
              </a:rPr>
              <a:t>                </a:t>
            </a:r>
          </a:p>
          <a:p>
            <a:r>
              <a:rPr lang="en-US" sz="2000" b="1" dirty="0">
                <a:latin typeface="Raleway"/>
              </a:rPr>
              <a:t>                         Each one of us needs to reduce the amount of energy we use.</a:t>
            </a:r>
            <a:endParaRPr lang="en-GB" sz="2000" b="1" dirty="0">
              <a:latin typeface="Raleway"/>
            </a:endParaRPr>
          </a:p>
        </p:txBody>
      </p:sp>
      <p:pic>
        <p:nvPicPr>
          <p:cNvPr id="3" name="Picture 2">
            <a:extLst>
              <a:ext uri="{FF2B5EF4-FFF2-40B4-BE49-F238E27FC236}">
                <a16:creationId xmlns:a16="http://schemas.microsoft.com/office/drawing/2014/main" id="{0C7BD723-D01A-45D0-AFAD-87D5DDEFD63E}"/>
              </a:ext>
            </a:extLst>
          </p:cNvPr>
          <p:cNvPicPr>
            <a:picLocks noChangeAspect="1"/>
          </p:cNvPicPr>
          <p:nvPr/>
        </p:nvPicPr>
        <p:blipFill>
          <a:blip r:embed="rId5"/>
          <a:stretch>
            <a:fillRect/>
          </a:stretch>
        </p:blipFill>
        <p:spPr>
          <a:xfrm>
            <a:off x="5560001" y="4604098"/>
            <a:ext cx="2639797" cy="2908044"/>
          </a:xfrm>
          <a:prstGeom prst="rect">
            <a:avLst/>
          </a:prstGeom>
        </p:spPr>
      </p:pic>
      <p:pic>
        <p:nvPicPr>
          <p:cNvPr id="4" name="Picture 3">
            <a:extLst>
              <a:ext uri="{FF2B5EF4-FFF2-40B4-BE49-F238E27FC236}">
                <a16:creationId xmlns:a16="http://schemas.microsoft.com/office/drawing/2014/main" id="{3ADA19C8-8A58-429F-A4E1-49BB6CE8E029}"/>
              </a:ext>
            </a:extLst>
          </p:cNvPr>
          <p:cNvPicPr>
            <a:picLocks noChangeAspect="1"/>
          </p:cNvPicPr>
          <p:nvPr/>
        </p:nvPicPr>
        <p:blipFill>
          <a:blip r:embed="rId5"/>
          <a:stretch>
            <a:fillRect/>
          </a:stretch>
        </p:blipFill>
        <p:spPr>
          <a:xfrm>
            <a:off x="2970901" y="4651631"/>
            <a:ext cx="2639797" cy="2908044"/>
          </a:xfrm>
          <a:prstGeom prst="rect">
            <a:avLst/>
          </a:prstGeom>
        </p:spPr>
      </p:pic>
      <p:pic>
        <p:nvPicPr>
          <p:cNvPr id="5" name="Picture 4">
            <a:extLst>
              <a:ext uri="{FF2B5EF4-FFF2-40B4-BE49-F238E27FC236}">
                <a16:creationId xmlns:a16="http://schemas.microsoft.com/office/drawing/2014/main" id="{56B965EB-DD4A-443D-875C-B14FA05F7752}"/>
              </a:ext>
            </a:extLst>
          </p:cNvPr>
          <p:cNvPicPr>
            <a:picLocks noChangeAspect="1"/>
          </p:cNvPicPr>
          <p:nvPr/>
        </p:nvPicPr>
        <p:blipFill>
          <a:blip r:embed="rId5"/>
          <a:stretch>
            <a:fillRect/>
          </a:stretch>
        </p:blipFill>
        <p:spPr>
          <a:xfrm>
            <a:off x="305258" y="4651631"/>
            <a:ext cx="2639797" cy="2908044"/>
          </a:xfrm>
          <a:prstGeom prst="rect">
            <a:avLst/>
          </a:prstGeom>
        </p:spPr>
      </p:pic>
    </p:spTree>
    <p:extLst>
      <p:ext uri="{BB962C8B-B14F-4D97-AF65-F5344CB8AC3E}">
        <p14:creationId xmlns:p14="http://schemas.microsoft.com/office/powerpoint/2010/main" val="4235757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2226774" y="1085518"/>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23657C61-D5C8-4300-A844-95E11AF24535}"/>
              </a:ext>
            </a:extLst>
          </p:cNvPr>
          <p:cNvPicPr>
            <a:picLocks noChangeAspect="1"/>
          </p:cNvPicPr>
          <p:nvPr/>
        </p:nvPicPr>
        <p:blipFill>
          <a:blip r:embed="rId5"/>
          <a:stretch>
            <a:fillRect/>
          </a:stretch>
        </p:blipFill>
        <p:spPr>
          <a:xfrm>
            <a:off x="306083" y="1279299"/>
            <a:ext cx="5132666" cy="2816342"/>
          </a:xfrm>
          <a:prstGeom prst="rect">
            <a:avLst/>
          </a:prstGeom>
        </p:spPr>
      </p:pic>
      <p:pic>
        <p:nvPicPr>
          <p:cNvPr id="3" name="Picture 2">
            <a:extLst>
              <a:ext uri="{FF2B5EF4-FFF2-40B4-BE49-F238E27FC236}">
                <a16:creationId xmlns:a16="http://schemas.microsoft.com/office/drawing/2014/main" id="{D477F833-EEAA-47D4-8C51-8A4FE3BE3F7E}"/>
              </a:ext>
            </a:extLst>
          </p:cNvPr>
          <p:cNvPicPr>
            <a:picLocks noChangeAspect="1"/>
          </p:cNvPicPr>
          <p:nvPr/>
        </p:nvPicPr>
        <p:blipFill>
          <a:blip r:embed="rId6"/>
          <a:stretch>
            <a:fillRect/>
          </a:stretch>
        </p:blipFill>
        <p:spPr>
          <a:xfrm>
            <a:off x="7069219" y="5312125"/>
            <a:ext cx="3316511" cy="2066723"/>
          </a:xfrm>
          <a:prstGeom prst="rect">
            <a:avLst/>
          </a:prstGeom>
        </p:spPr>
      </p:pic>
      <p:pic>
        <p:nvPicPr>
          <p:cNvPr id="4" name="Picture 3">
            <a:extLst>
              <a:ext uri="{FF2B5EF4-FFF2-40B4-BE49-F238E27FC236}">
                <a16:creationId xmlns:a16="http://schemas.microsoft.com/office/drawing/2014/main" id="{AE15A401-24D2-465E-B104-83A1206D6042}"/>
              </a:ext>
            </a:extLst>
          </p:cNvPr>
          <p:cNvPicPr>
            <a:picLocks noChangeAspect="1"/>
          </p:cNvPicPr>
          <p:nvPr/>
        </p:nvPicPr>
        <p:blipFill>
          <a:blip r:embed="rId7"/>
          <a:stretch>
            <a:fillRect/>
          </a:stretch>
        </p:blipFill>
        <p:spPr>
          <a:xfrm>
            <a:off x="306083" y="4538847"/>
            <a:ext cx="3523793" cy="2822693"/>
          </a:xfrm>
          <a:prstGeom prst="rect">
            <a:avLst/>
          </a:prstGeom>
        </p:spPr>
      </p:pic>
      <p:pic>
        <p:nvPicPr>
          <p:cNvPr id="5" name="Picture 4">
            <a:extLst>
              <a:ext uri="{FF2B5EF4-FFF2-40B4-BE49-F238E27FC236}">
                <a16:creationId xmlns:a16="http://schemas.microsoft.com/office/drawing/2014/main" id="{1E6F1CCF-484A-4276-B3A7-42BB0E139E04}"/>
              </a:ext>
            </a:extLst>
          </p:cNvPr>
          <p:cNvPicPr>
            <a:picLocks noChangeAspect="1"/>
          </p:cNvPicPr>
          <p:nvPr/>
        </p:nvPicPr>
        <p:blipFill>
          <a:blip r:embed="rId8"/>
          <a:stretch>
            <a:fillRect/>
          </a:stretch>
        </p:blipFill>
        <p:spPr>
          <a:xfrm>
            <a:off x="4815425" y="1479345"/>
            <a:ext cx="5570305" cy="3832779"/>
          </a:xfrm>
          <a:prstGeom prst="rect">
            <a:avLst/>
          </a:prstGeom>
        </p:spPr>
      </p:pic>
    </p:spTree>
    <p:extLst>
      <p:ext uri="{BB962C8B-B14F-4D97-AF65-F5344CB8AC3E}">
        <p14:creationId xmlns:p14="http://schemas.microsoft.com/office/powerpoint/2010/main" val="4087402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1916900" y="1878275"/>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781D2FE4-DEF0-4963-9A28-7181E69570F4}"/>
              </a:ext>
            </a:extLst>
          </p:cNvPr>
          <p:cNvSpPr/>
          <p:nvPr/>
        </p:nvSpPr>
        <p:spPr>
          <a:xfrm>
            <a:off x="291306" y="487359"/>
            <a:ext cx="10109200" cy="1292662"/>
          </a:xfrm>
          <a:prstGeom prst="rect">
            <a:avLst/>
          </a:prstGeom>
        </p:spPr>
        <p:txBody>
          <a:bodyPr wrap="square">
            <a:spAutoFit/>
          </a:bodyPr>
          <a:lstStyle/>
          <a:p>
            <a:r>
              <a:rPr lang="en-GB" sz="2400" b="1" dirty="0">
                <a:latin typeface="Raleway"/>
              </a:rPr>
              <a:t>                                   </a:t>
            </a:r>
            <a:r>
              <a:rPr lang="en-GB" sz="1800" b="1" dirty="0">
                <a:latin typeface="Raleway"/>
              </a:rPr>
              <a:t>Carbon Footprint Worksheet</a:t>
            </a:r>
            <a:br>
              <a:rPr lang="en-GB" sz="1800" dirty="0">
                <a:latin typeface="Raleway"/>
              </a:rPr>
            </a:br>
            <a:r>
              <a:rPr lang="en-GB" sz="1800" dirty="0">
                <a:latin typeface="Raleway"/>
              </a:rPr>
              <a:t>Circle the letter that best answers the following questions, and then use the Scoring Instructions to calculate your “carbon footprint” – the effect your family has on the climate in terms of greenhouse gasses you produce measured in units of carbon dioxide.</a:t>
            </a:r>
          </a:p>
        </p:txBody>
      </p:sp>
      <p:sp>
        <p:nvSpPr>
          <p:cNvPr id="11" name="Content Placeholder 6">
            <a:extLst>
              <a:ext uri="{FF2B5EF4-FFF2-40B4-BE49-F238E27FC236}">
                <a16:creationId xmlns:a16="http://schemas.microsoft.com/office/drawing/2014/main" id="{E1655CB2-F08B-49D1-AEA9-2A58E0895562}"/>
              </a:ext>
            </a:extLst>
          </p:cNvPr>
          <p:cNvSpPr txBox="1">
            <a:spLocks/>
          </p:cNvSpPr>
          <p:nvPr/>
        </p:nvSpPr>
        <p:spPr>
          <a:xfrm>
            <a:off x="126375" y="2051422"/>
            <a:ext cx="5127631" cy="701935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ysClr val="windowText" lastClr="000000"/>
                </a:solidFill>
                <a:effectLst/>
                <a:uLnTx/>
                <a:uFillTx/>
                <a:latin typeface="Raleway"/>
              </a:rPr>
              <a:t>1. How do you get to school?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Walk or ride your bike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 Motorcycle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 Car</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Bus or van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ysClr val="windowText" lastClr="000000"/>
                </a:solidFill>
                <a:effectLst/>
                <a:uLnTx/>
                <a:uFillTx/>
                <a:latin typeface="Raleway"/>
              </a:rPr>
              <a:t>2. What kind of vehicle(s) do your parents drive?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None (Don’t own a vehicle)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Motorcycle only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Car</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D. SUV, van or truck</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ysClr val="windowText" lastClr="000000"/>
                </a:solidFill>
                <a:effectLst/>
                <a:uLnTx/>
                <a:uFillTx/>
                <a:latin typeface="Raleway"/>
              </a:rPr>
              <a:t>3. How often does someone in your family fly in a plane?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AutoNum type="alphaUcPeriod"/>
              <a:tabLst/>
              <a:defRPr/>
            </a:pPr>
            <a:r>
              <a:rPr kumimoji="0" lang="en-GB" sz="1600" b="0" i="0" u="none" strike="noStrike" kern="1200" cap="none" spc="0" normalizeH="0" baseline="0" noProof="0" dirty="0">
                <a:ln>
                  <a:noFill/>
                </a:ln>
                <a:solidFill>
                  <a:sysClr val="windowText" lastClr="000000"/>
                </a:solidFill>
                <a:effectLst/>
                <a:uLnTx/>
                <a:uFillTx/>
                <a:latin typeface="Raleway"/>
              </a:rPr>
              <a:t>Less than once per month      B. Once per month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ysClr val="windowText" lastClr="000000"/>
                </a:solidFill>
                <a:effectLst/>
                <a:uLnTx/>
                <a:uFillTx/>
                <a:latin typeface="Raleway"/>
              </a:rPr>
              <a:t>C. 2 to 4 times per month             D. Once or more per week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2" name="Content Placeholder 5">
            <a:extLst>
              <a:ext uri="{FF2B5EF4-FFF2-40B4-BE49-F238E27FC236}">
                <a16:creationId xmlns:a16="http://schemas.microsoft.com/office/drawing/2014/main" id="{BEF2858D-9F4D-41ED-9C42-8603584779F1}"/>
              </a:ext>
            </a:extLst>
          </p:cNvPr>
          <p:cNvSpPr txBox="1">
            <a:spLocks/>
          </p:cNvSpPr>
          <p:nvPr/>
        </p:nvSpPr>
        <p:spPr>
          <a:xfrm>
            <a:off x="5395531" y="2065491"/>
            <a:ext cx="5127631" cy="5035295"/>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1" i="0" u="none" strike="noStrike" kern="1200" cap="none" spc="0" normalizeH="0" baseline="0" noProof="0" dirty="0">
                <a:ln>
                  <a:noFill/>
                </a:ln>
                <a:solidFill>
                  <a:sysClr val="windowText" lastClr="000000"/>
                </a:solidFill>
                <a:effectLst/>
                <a:uLnTx/>
                <a:uFillTx/>
                <a:latin typeface="Raleway"/>
              </a:rPr>
              <a:t>4. How often does your family eat out or order food at a restaurant?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A. Never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B. Once per month</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C. Once per week</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D. Twice or more per wee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1" i="0" u="none" strike="noStrike" kern="1200" cap="none" spc="0" normalizeH="0" baseline="0" noProof="0" dirty="0">
                <a:ln>
                  <a:noFill/>
                </a:ln>
                <a:solidFill>
                  <a:sysClr val="windowText" lastClr="000000"/>
                </a:solidFill>
                <a:effectLst/>
                <a:uLnTx/>
                <a:uFillTx/>
                <a:latin typeface="Raleway"/>
              </a:rPr>
              <a:t>5. What kind of food does your family eat?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A. Home grown or raised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B. Combination of store bought and home grown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1" i="0" u="none" strike="noStrike" kern="1200" cap="none" spc="0" normalizeH="0" baseline="0" noProof="0" dirty="0">
                <a:ln>
                  <a:noFill/>
                </a:ln>
                <a:solidFill>
                  <a:sysClr val="windowText" lastClr="000000"/>
                </a:solidFill>
                <a:effectLst/>
                <a:uLnTx/>
                <a:uFillTx/>
                <a:latin typeface="Raleway"/>
              </a:rPr>
              <a:t>6. How many carbonated drinks (soda or pop) do you drink?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A. None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B. 1 can per day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C. 2 cans per day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3300" b="0" i="0" u="none" strike="noStrike" kern="1200" cap="none" spc="0" normalizeH="0" baseline="0" noProof="0" dirty="0">
                <a:ln>
                  <a:noFill/>
                </a:ln>
                <a:solidFill>
                  <a:sysClr val="windowText" lastClr="000000"/>
                </a:solidFill>
                <a:effectLst/>
                <a:uLnTx/>
                <a:uFillTx/>
                <a:latin typeface="Raleway"/>
              </a:rPr>
              <a:t>D. 3 or more cans per day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0AAC73C-8519-4972-9232-098D6C4BF710}"/>
              </a:ext>
            </a:extLst>
          </p:cNvPr>
          <p:cNvSpPr/>
          <p:nvPr/>
        </p:nvSpPr>
        <p:spPr>
          <a:xfrm>
            <a:off x="8331856" y="6669526"/>
            <a:ext cx="2332831" cy="653547"/>
          </a:xfrm>
          <a:prstGeom prst="rect">
            <a:avLst/>
          </a:prstGeom>
          <a:solidFill>
            <a:srgbClr val="8CC37D"/>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Raleway"/>
                <a:ea typeface="+mn-ea"/>
                <a:cs typeface="+mn-cs"/>
              </a:rPr>
              <a:t>Resource 1.2</a:t>
            </a:r>
          </a:p>
        </p:txBody>
      </p:sp>
    </p:spTree>
    <p:extLst>
      <p:ext uri="{BB962C8B-B14F-4D97-AF65-F5344CB8AC3E}">
        <p14:creationId xmlns:p14="http://schemas.microsoft.com/office/powerpoint/2010/main" val="2630040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2239175" y="1067868"/>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9" name="Content Placeholder 2">
            <a:extLst>
              <a:ext uri="{FF2B5EF4-FFF2-40B4-BE49-F238E27FC236}">
                <a16:creationId xmlns:a16="http://schemas.microsoft.com/office/drawing/2014/main" id="{A1E5CAE9-9CC7-4BCF-951F-B2411ADAE265}"/>
              </a:ext>
            </a:extLst>
          </p:cNvPr>
          <p:cNvSpPr txBox="1">
            <a:spLocks/>
          </p:cNvSpPr>
          <p:nvPr/>
        </p:nvSpPr>
        <p:spPr>
          <a:xfrm>
            <a:off x="307925" y="1392181"/>
            <a:ext cx="5181600" cy="58765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r>
              <a:rPr lang="en-GB" sz="2000" b="1" dirty="0">
                <a:solidFill>
                  <a:prstClr val="black"/>
                </a:solidFill>
                <a:latin typeface="Raleway"/>
              </a:rPr>
              <a:t>7. How often does your family do laundry</a:t>
            </a:r>
            <a:r>
              <a:rPr lang="en-GB" sz="2000" dirty="0">
                <a:solidFill>
                  <a:prstClr val="black"/>
                </a:solidFill>
                <a:latin typeface="Raleway"/>
              </a:rPr>
              <a:t>? </a:t>
            </a:r>
          </a:p>
          <a:p>
            <a:pPr marL="0" indent="0">
              <a:buClrTx/>
              <a:buFont typeface="Arial" panose="020B0604020202020204" pitchFamily="34" charset="0"/>
              <a:buNone/>
            </a:pPr>
            <a:r>
              <a:rPr lang="en-GB" sz="2000" dirty="0">
                <a:solidFill>
                  <a:prstClr val="black"/>
                </a:solidFill>
                <a:latin typeface="Raleway"/>
              </a:rPr>
              <a:t>A. Once per month </a:t>
            </a:r>
          </a:p>
          <a:p>
            <a:pPr marL="0" indent="0">
              <a:buClrTx/>
              <a:buFont typeface="Arial" panose="020B0604020202020204" pitchFamily="34" charset="0"/>
              <a:buNone/>
            </a:pPr>
            <a:r>
              <a:rPr lang="en-GB" sz="2000" dirty="0">
                <a:solidFill>
                  <a:prstClr val="black"/>
                </a:solidFill>
                <a:latin typeface="Raleway"/>
              </a:rPr>
              <a:t>B. Twice per month</a:t>
            </a:r>
          </a:p>
          <a:p>
            <a:pPr marL="0" indent="0">
              <a:buClrTx/>
              <a:buFont typeface="Arial" panose="020B0604020202020204" pitchFamily="34" charset="0"/>
              <a:buNone/>
            </a:pPr>
            <a:r>
              <a:rPr lang="en-GB" sz="2000" dirty="0">
                <a:solidFill>
                  <a:prstClr val="black"/>
                </a:solidFill>
                <a:latin typeface="Raleway"/>
              </a:rPr>
              <a:t>C. Once per week</a:t>
            </a:r>
          </a:p>
          <a:p>
            <a:pPr marL="0" indent="0">
              <a:buClrTx/>
              <a:buFont typeface="Arial" panose="020B0604020202020204" pitchFamily="34" charset="0"/>
              <a:buNone/>
            </a:pPr>
            <a:r>
              <a:rPr lang="en-GB" sz="2000" dirty="0">
                <a:solidFill>
                  <a:prstClr val="black"/>
                </a:solidFill>
                <a:latin typeface="Raleway"/>
              </a:rPr>
              <a:t>D. Twice or more per week </a:t>
            </a:r>
          </a:p>
          <a:p>
            <a:pPr marL="0" indent="0">
              <a:buClrTx/>
              <a:buFont typeface="Arial" panose="020B0604020202020204" pitchFamily="34" charset="0"/>
              <a:buNone/>
            </a:pPr>
            <a:r>
              <a:rPr lang="en-GB" sz="2000" b="1" dirty="0">
                <a:solidFill>
                  <a:prstClr val="black"/>
                </a:solidFill>
                <a:latin typeface="Raleway"/>
              </a:rPr>
              <a:t>8. Do you get newspapers or magazines at home?</a:t>
            </a:r>
          </a:p>
          <a:p>
            <a:pPr marL="0" indent="0">
              <a:buClrTx/>
              <a:buFont typeface="Arial" panose="020B0604020202020204" pitchFamily="34" charset="0"/>
              <a:buNone/>
            </a:pPr>
            <a:r>
              <a:rPr lang="en-GB" sz="2000" dirty="0">
                <a:solidFill>
                  <a:prstClr val="black"/>
                </a:solidFill>
                <a:latin typeface="Raleway"/>
              </a:rPr>
              <a:t>A. Yes</a:t>
            </a:r>
          </a:p>
          <a:p>
            <a:pPr marL="0" indent="0">
              <a:buClrTx/>
              <a:buFont typeface="Arial" panose="020B0604020202020204" pitchFamily="34" charset="0"/>
              <a:buNone/>
            </a:pPr>
            <a:r>
              <a:rPr lang="en-GB" sz="2000" dirty="0">
                <a:solidFill>
                  <a:prstClr val="black"/>
                </a:solidFill>
                <a:latin typeface="Raleway"/>
              </a:rPr>
              <a:t>B. No </a:t>
            </a:r>
          </a:p>
          <a:p>
            <a:pPr marL="0" indent="0">
              <a:buClrTx/>
              <a:buFont typeface="Arial" panose="020B0604020202020204" pitchFamily="34" charset="0"/>
              <a:buNone/>
            </a:pPr>
            <a:r>
              <a:rPr lang="en-GB" sz="2000" b="1" dirty="0">
                <a:solidFill>
                  <a:prstClr val="black"/>
                </a:solidFill>
                <a:latin typeface="Raleway"/>
              </a:rPr>
              <a:t>9. Do you turn the lights off when not needed? </a:t>
            </a:r>
          </a:p>
          <a:p>
            <a:pPr marL="0" indent="0">
              <a:buClrTx/>
              <a:buFont typeface="Arial" panose="020B0604020202020204" pitchFamily="34" charset="0"/>
              <a:buNone/>
            </a:pPr>
            <a:r>
              <a:rPr lang="en-GB" sz="2000" dirty="0">
                <a:solidFill>
                  <a:prstClr val="black"/>
                </a:solidFill>
                <a:latin typeface="Raleway"/>
              </a:rPr>
              <a:t>A. Yes</a:t>
            </a:r>
          </a:p>
          <a:p>
            <a:pPr marL="0" indent="0">
              <a:buClrTx/>
              <a:buFont typeface="Arial" panose="020B0604020202020204" pitchFamily="34" charset="0"/>
              <a:buNone/>
            </a:pPr>
            <a:r>
              <a:rPr lang="en-GB" sz="2000" dirty="0">
                <a:solidFill>
                  <a:prstClr val="black"/>
                </a:solidFill>
                <a:latin typeface="Raleway"/>
              </a:rPr>
              <a:t>B.  No </a:t>
            </a:r>
          </a:p>
        </p:txBody>
      </p:sp>
      <p:sp>
        <p:nvSpPr>
          <p:cNvPr id="10" name="Content Placeholder 3">
            <a:extLst>
              <a:ext uri="{FF2B5EF4-FFF2-40B4-BE49-F238E27FC236}">
                <a16:creationId xmlns:a16="http://schemas.microsoft.com/office/drawing/2014/main" id="{89A147E3-57F8-442D-B5C7-122C060ADBDD}"/>
              </a:ext>
            </a:extLst>
          </p:cNvPr>
          <p:cNvSpPr txBox="1">
            <a:spLocks/>
          </p:cNvSpPr>
          <p:nvPr/>
        </p:nvSpPr>
        <p:spPr>
          <a:xfrm>
            <a:off x="5345906" y="1392181"/>
            <a:ext cx="5965251" cy="6291072"/>
          </a:xfrm>
          <a:prstGeom prst="rect">
            <a:avLst/>
          </a:prstGeom>
        </p:spPr>
        <p:txBody>
          <a:bodyPr>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5000" b="1" dirty="0">
                <a:latin typeface="Raleway"/>
              </a:rPr>
              <a:t>10. Do you turn off your computer, video games or other electronics when you’re not using them?</a:t>
            </a:r>
          </a:p>
          <a:p>
            <a:pPr marL="514350" indent="-514350">
              <a:buFont typeface="Arial" panose="020B0604020202020204" pitchFamily="34" charset="0"/>
              <a:buAutoNum type="alphaUcPeriod"/>
            </a:pPr>
            <a:r>
              <a:rPr lang="en-GB" sz="5000" dirty="0">
                <a:latin typeface="Raleway"/>
              </a:rPr>
              <a:t>Yes</a:t>
            </a:r>
          </a:p>
          <a:p>
            <a:pPr marL="514350" indent="-514350">
              <a:buFont typeface="Arial" panose="020B0604020202020204" pitchFamily="34" charset="0"/>
              <a:buAutoNum type="alphaUcPeriod"/>
            </a:pPr>
            <a:r>
              <a:rPr lang="en-GB" sz="5000" dirty="0">
                <a:latin typeface="Raleway"/>
              </a:rPr>
              <a:t> No </a:t>
            </a:r>
          </a:p>
          <a:p>
            <a:pPr marL="0" indent="0">
              <a:buFont typeface="Arial" panose="020B0604020202020204" pitchFamily="34" charset="0"/>
              <a:buNone/>
            </a:pPr>
            <a:r>
              <a:rPr lang="en-GB" sz="5000" dirty="0">
                <a:latin typeface="Raleway"/>
              </a:rPr>
              <a:t>11. What type of fuel or energy is used to heat your home?</a:t>
            </a:r>
          </a:p>
          <a:p>
            <a:pPr marL="0" indent="0">
              <a:buFont typeface="Arial" panose="020B0604020202020204" pitchFamily="34" charset="0"/>
              <a:buNone/>
            </a:pPr>
            <a:r>
              <a:rPr lang="en-GB" sz="5000" dirty="0">
                <a:latin typeface="Raleway"/>
              </a:rPr>
              <a:t>A. Wood </a:t>
            </a:r>
          </a:p>
          <a:p>
            <a:pPr marL="0" indent="0">
              <a:buFont typeface="Arial" panose="020B0604020202020204" pitchFamily="34" charset="0"/>
              <a:buNone/>
            </a:pPr>
            <a:r>
              <a:rPr lang="en-GB" sz="5000" dirty="0">
                <a:latin typeface="Raleway"/>
              </a:rPr>
              <a:t>B. Propane</a:t>
            </a:r>
          </a:p>
          <a:p>
            <a:pPr marL="0" indent="0">
              <a:buFont typeface="Arial" panose="020B0604020202020204" pitchFamily="34" charset="0"/>
              <a:buNone/>
            </a:pPr>
            <a:r>
              <a:rPr lang="en-GB" sz="5000" dirty="0">
                <a:latin typeface="Raleway"/>
              </a:rPr>
              <a:t>C. Oil</a:t>
            </a:r>
          </a:p>
          <a:p>
            <a:pPr marL="0" indent="0">
              <a:buFont typeface="Arial" panose="020B0604020202020204" pitchFamily="34" charset="0"/>
              <a:buNone/>
            </a:pPr>
            <a:r>
              <a:rPr lang="en-GB" sz="5000" dirty="0">
                <a:latin typeface="Raleway"/>
              </a:rPr>
              <a:t>D. Natural gas</a:t>
            </a:r>
          </a:p>
          <a:p>
            <a:pPr marL="0" indent="0">
              <a:buFont typeface="Arial" panose="020B0604020202020204" pitchFamily="34" charset="0"/>
              <a:buNone/>
            </a:pPr>
            <a:r>
              <a:rPr lang="en-GB" sz="5000" b="1" dirty="0">
                <a:latin typeface="Raleway"/>
              </a:rPr>
              <a:t>12. Does anyone in your home own any of the following items? (Circle all that apply.) </a:t>
            </a:r>
          </a:p>
          <a:p>
            <a:pPr marL="514350" indent="-514350">
              <a:buFont typeface="Arial" panose="020B0604020202020204" pitchFamily="34" charset="0"/>
              <a:buAutoNum type="alphaUcPeriod"/>
            </a:pPr>
            <a:r>
              <a:rPr lang="en-GB" sz="5000" dirty="0">
                <a:latin typeface="Raleway"/>
              </a:rPr>
              <a:t>TV </a:t>
            </a:r>
          </a:p>
          <a:p>
            <a:pPr marL="514350" indent="-514350">
              <a:buFont typeface="Arial" panose="020B0604020202020204" pitchFamily="34" charset="0"/>
              <a:buAutoNum type="alphaUcPeriod"/>
            </a:pPr>
            <a:r>
              <a:rPr lang="en-GB" sz="5000" dirty="0">
                <a:latin typeface="Raleway"/>
              </a:rPr>
              <a:t>Cell phone </a:t>
            </a:r>
          </a:p>
          <a:p>
            <a:pPr marL="514350" indent="-514350">
              <a:buFont typeface="Arial" panose="020B0604020202020204" pitchFamily="34" charset="0"/>
              <a:buAutoNum type="alphaUcPeriod"/>
            </a:pPr>
            <a:r>
              <a:rPr lang="en-GB" sz="5000" dirty="0">
                <a:latin typeface="Raleway"/>
              </a:rPr>
              <a:t>DVD player</a:t>
            </a:r>
          </a:p>
          <a:p>
            <a:pPr marL="514350" indent="-514350">
              <a:buFont typeface="Arial" panose="020B0604020202020204" pitchFamily="34" charset="0"/>
              <a:buAutoNum type="alphaUcPeriod"/>
            </a:pPr>
            <a:r>
              <a:rPr lang="en-GB" sz="5000" dirty="0">
                <a:latin typeface="Raleway"/>
              </a:rPr>
              <a:t> Computer </a:t>
            </a:r>
          </a:p>
          <a:p>
            <a:pPr marL="514350" indent="-514350">
              <a:buFont typeface="Arial" panose="020B0604020202020204" pitchFamily="34" charset="0"/>
              <a:buAutoNum type="alphaUcPeriod"/>
            </a:pPr>
            <a:r>
              <a:rPr lang="en-GB" sz="5000" dirty="0">
                <a:latin typeface="Raleway"/>
              </a:rPr>
              <a:t>Washing machine</a:t>
            </a:r>
          </a:p>
          <a:p>
            <a:pPr marL="514350" indent="-514350">
              <a:buFont typeface="Arial" panose="020B0604020202020204" pitchFamily="34" charset="0"/>
              <a:buAutoNum type="alphaUcPeriod"/>
            </a:pPr>
            <a:r>
              <a:rPr lang="en-GB" sz="5000" dirty="0">
                <a:latin typeface="Raleway"/>
              </a:rPr>
              <a:t> Dishwasher</a:t>
            </a:r>
          </a:p>
          <a:p>
            <a:pPr marL="514350" indent="-514350">
              <a:buFont typeface="Arial" panose="020B0604020202020204" pitchFamily="34" charset="0"/>
              <a:buAutoNum type="alphaUcPeriod"/>
            </a:pPr>
            <a:r>
              <a:rPr lang="en-GB" sz="5000" dirty="0">
                <a:latin typeface="Raleway"/>
              </a:rPr>
              <a:t>Refrigerator</a:t>
            </a:r>
          </a:p>
          <a:p>
            <a:pPr marL="514350" indent="-514350">
              <a:buFont typeface="Arial" panose="020B0604020202020204" pitchFamily="34" charset="0"/>
              <a:buAutoNum type="alphaUcPeriod"/>
            </a:pPr>
            <a:r>
              <a:rPr lang="en-GB" sz="5000" dirty="0">
                <a:latin typeface="Raleway"/>
              </a:rPr>
              <a:t>Motorcycle, snowmobile. quad</a:t>
            </a:r>
          </a:p>
          <a:p>
            <a:pPr marL="514350" indent="-514350">
              <a:buFont typeface="Arial" panose="020B0604020202020204" pitchFamily="34" charset="0"/>
              <a:buAutoNum type="alphaUcPeriod"/>
            </a:pPr>
            <a:r>
              <a:rPr lang="en-GB" sz="5000" dirty="0">
                <a:latin typeface="Raleway"/>
              </a:rPr>
              <a:t>Motorboat</a:t>
            </a:r>
          </a:p>
          <a:p>
            <a:endParaRPr lang="en-GB" dirty="0"/>
          </a:p>
        </p:txBody>
      </p:sp>
    </p:spTree>
    <p:extLst>
      <p:ext uri="{BB962C8B-B14F-4D97-AF65-F5344CB8AC3E}">
        <p14:creationId xmlns:p14="http://schemas.microsoft.com/office/powerpoint/2010/main" val="2036651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p:nvPr/>
        </p:nvSpPr>
        <p:spPr>
          <a:xfrm>
            <a:off x="462100" y="1135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99" name="Google Shape;99;p15"/>
          <p:cNvSpPr txBox="1"/>
          <p:nvPr/>
        </p:nvSpPr>
        <p:spPr>
          <a:xfrm>
            <a:off x="573400" y="1571800"/>
            <a:ext cx="6202500" cy="2764200"/>
          </a:xfrm>
          <a:prstGeom prst="rect">
            <a:avLst/>
          </a:prstGeom>
          <a:noFill/>
          <a:ln>
            <a:noFill/>
          </a:ln>
        </p:spPr>
        <p:txBody>
          <a:bodyPr spcFirstLastPara="1" wrap="square" lIns="91425" tIns="91425" rIns="91425" bIns="91425" anchor="t" anchorCtr="0">
            <a:noAutofit/>
          </a:bodyPr>
          <a:lstStyle/>
          <a:p>
            <a:r>
              <a:rPr lang="en-GB" sz="1100" b="1" dirty="0">
                <a:latin typeface="Raleway"/>
              </a:rPr>
              <a:t>Task 3 (slides 16 to 22): What is your footprint? - </a:t>
            </a:r>
            <a:r>
              <a:rPr lang="en-GB" sz="1100" dirty="0">
                <a:latin typeface="Raleway"/>
              </a:rPr>
              <a:t>introduce idea of carbon footprint. Pupils do survey, work out results and feedback to the class or to the group. (25 minutes)</a:t>
            </a:r>
          </a:p>
          <a:p>
            <a:endParaRPr lang="en-GB" sz="1100" dirty="0">
              <a:latin typeface="Raleway"/>
            </a:endParaRPr>
          </a:p>
          <a:p>
            <a:endParaRPr lang="en-GB" sz="1100" b="1" dirty="0">
              <a:latin typeface="Raleway"/>
            </a:endParaRPr>
          </a:p>
          <a:p>
            <a:r>
              <a:rPr lang="en-GB" sz="1100" b="1" dirty="0">
                <a:latin typeface="Raleway"/>
              </a:rPr>
              <a:t>Reflection -  How does my result make me feel? </a:t>
            </a:r>
          </a:p>
          <a:p>
            <a:endParaRPr lang="en-GB" sz="1100" b="1" dirty="0">
              <a:latin typeface="Raleway"/>
            </a:endParaRPr>
          </a:p>
          <a:p>
            <a:r>
              <a:rPr lang="en-GB" sz="1100" dirty="0">
                <a:latin typeface="Raleway"/>
              </a:rPr>
              <a:t>Action - </a:t>
            </a:r>
            <a:r>
              <a:rPr lang="en-GB" sz="1100" b="1" dirty="0">
                <a:latin typeface="Raleway"/>
              </a:rPr>
              <a:t>Discuss with a partner what you could do to change your carbon footprint. </a:t>
            </a:r>
            <a:r>
              <a:rPr lang="en-GB" sz="1100" dirty="0">
                <a:latin typeface="Raleway"/>
              </a:rPr>
              <a:t>Class discussion on what do we need to do to make a change? (10 minutes)</a:t>
            </a:r>
          </a:p>
        </p:txBody>
      </p:sp>
      <p:sp>
        <p:nvSpPr>
          <p:cNvPr id="100" name="Google Shape;100;p15"/>
          <p:cNvSpPr txBox="1"/>
          <p:nvPr/>
        </p:nvSpPr>
        <p:spPr>
          <a:xfrm>
            <a:off x="573389" y="118512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3 </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dirty="0">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101" name="Google Shape;101;p15"/>
          <p:cNvSpPr txBox="1"/>
          <p:nvPr/>
        </p:nvSpPr>
        <p:spPr>
          <a:xfrm>
            <a:off x="547362" y="4848400"/>
            <a:ext cx="6102300" cy="24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rgbClr val="0070C0"/>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102" name="Google Shape;102;p15"/>
          <p:cNvSpPr/>
          <p:nvPr/>
        </p:nvSpPr>
        <p:spPr>
          <a:xfrm>
            <a:off x="462100" y="44116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txBox="1"/>
          <p:nvPr/>
        </p:nvSpPr>
        <p:spPr>
          <a:xfrm>
            <a:off x="573389" y="4461725"/>
            <a:ext cx="49983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4 </a:t>
            </a:r>
            <a:endParaRPr sz="1800" b="1" dirty="0">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104" name="Google Shape;104;p15"/>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5" name="Google Shape;105;p15"/>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06" name="Google Shape;106;p15"/>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7" name="Google Shape;107;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08" name="Google Shape;108;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2 </a:t>
            </a:r>
            <a:endParaRPr sz="2200" b="1" dirty="0">
              <a:solidFill>
                <a:srgbClr val="595959"/>
              </a:solidFill>
              <a:latin typeface="Prompt"/>
              <a:ea typeface="Prompt"/>
              <a:cs typeface="Prompt"/>
              <a:sym typeface="Prompt"/>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6" name="Google Shape;116;p16"/>
          <p:cNvSpPr txBox="1"/>
          <p:nvPr/>
        </p:nvSpPr>
        <p:spPr>
          <a:xfrm>
            <a:off x="364325" y="3090500"/>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COMMENTS &amp; NOTES ON REALIZATION</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8" name="Google Shape;118;p16"/>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1" name="Google Shape;121;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2" name="Google Shape;122;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23" name="Google Shape;123;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6" name="Google Shape;126;p16"/>
          <p:cNvSpPr txBox="1"/>
          <p:nvPr/>
        </p:nvSpPr>
        <p:spPr>
          <a:xfrm>
            <a:off x="364325" y="1162150"/>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WHAT STUDENTS DO</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9" name="Google Shape;129;p16"/>
          <p:cNvSpPr txBox="1"/>
          <p:nvPr/>
        </p:nvSpPr>
        <p:spPr>
          <a:xfrm>
            <a:off x="364325" y="3464650"/>
            <a:ext cx="6412800" cy="3631800"/>
          </a:xfrm>
          <a:prstGeom prst="rect">
            <a:avLst/>
          </a:prstGeom>
          <a:noFill/>
          <a:ln>
            <a:noFill/>
          </a:ln>
        </p:spPr>
        <p:txBody>
          <a:bodyPr spcFirstLastPara="1" wrap="square" lIns="91425" tIns="91425" rIns="91425" bIns="91425" anchor="t" anchorCtr="0">
            <a:noAutofit/>
          </a:bodyPr>
          <a:lstStyle/>
          <a:p>
            <a:r>
              <a:rPr lang="en-GB" sz="1100" b="1" dirty="0">
                <a:latin typeface="Raleway"/>
              </a:rPr>
              <a:t>Links to the PSHE Curriculum Core theme 3 Living in the Wider World </a:t>
            </a:r>
            <a:endParaRPr lang="en-GB" sz="1100" dirty="0">
              <a:latin typeface="Raleway"/>
            </a:endParaRPr>
          </a:p>
          <a:p>
            <a:pPr lvl="0"/>
            <a:r>
              <a:rPr lang="en-GB" sz="1100" dirty="0">
                <a:latin typeface="Raleway"/>
              </a:rPr>
              <a:t>Looking at their rights and responsibilities as members of diverse communities, as active citizens and participants in the local and national economyL1. to recognise, clarify and if necessary challenge their own core values and how their values influence their choices</a:t>
            </a:r>
          </a:p>
          <a:p>
            <a:endParaRPr lang="en-GB" sz="1100" b="1" dirty="0">
              <a:latin typeface="Raleway"/>
            </a:endParaRPr>
          </a:p>
          <a:p>
            <a:r>
              <a:rPr lang="en-GB" sz="1100" b="1" dirty="0">
                <a:latin typeface="Raleway"/>
              </a:rPr>
              <a:t>Links to Citizenship:</a:t>
            </a:r>
            <a:r>
              <a:rPr lang="en-GB" sz="1100" dirty="0">
                <a:latin typeface="Raleway"/>
              </a:rPr>
              <a:t> Pupils are equipped with the skills to think critically and debate political questions (e.g. climate change) debate and evaluate viewpoints and present reasoned arguments. Show knowledge of the ways that citizens can work together to improve their communities , knowledge of forms of responsible action, knowledge of relations with Europe, the Commonwealth, the UN and the wider world.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97062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695EACCF-D21D-4366-A64F-C48CEBD6B392}"/>
              </a:ext>
            </a:extLst>
          </p:cNvPr>
          <p:cNvPicPr>
            <a:picLocks noChangeAspect="1"/>
          </p:cNvPicPr>
          <p:nvPr/>
        </p:nvPicPr>
        <p:blipFill>
          <a:blip r:embed="rId5"/>
          <a:stretch>
            <a:fillRect/>
          </a:stretch>
        </p:blipFill>
        <p:spPr>
          <a:xfrm>
            <a:off x="288131" y="1150884"/>
            <a:ext cx="10115550" cy="6305603"/>
          </a:xfrm>
          <a:prstGeom prst="rect">
            <a:avLst/>
          </a:prstGeom>
        </p:spPr>
      </p:pic>
    </p:spTree>
    <p:extLst>
      <p:ext uri="{BB962C8B-B14F-4D97-AF65-F5344CB8AC3E}">
        <p14:creationId xmlns:p14="http://schemas.microsoft.com/office/powerpoint/2010/main" val="1461740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970848"/>
            <a:ext cx="9962999"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28824" y="2264940"/>
            <a:ext cx="9571209" cy="3631800"/>
          </a:xfrm>
          <a:prstGeom prst="rect">
            <a:avLst/>
          </a:prstGeom>
          <a:noFill/>
          <a:ln>
            <a:noFill/>
          </a:ln>
        </p:spPr>
        <p:txBody>
          <a:bodyPr spcFirstLastPara="1" wrap="square" lIns="91425" tIns="91425" rIns="91425" bIns="91425" anchor="t" anchorCtr="0">
            <a:noAutofit/>
          </a:bodyPr>
          <a:lstStyle/>
          <a:p>
            <a:r>
              <a:rPr lang="en-GB" sz="3200" dirty="0">
                <a:latin typeface="Raleway"/>
              </a:rPr>
              <a:t>.</a:t>
            </a:r>
          </a:p>
        </p:txBody>
      </p:sp>
      <p:sp>
        <p:nvSpPr>
          <p:cNvPr id="2" name="Title 1">
            <a:extLst>
              <a:ext uri="{FF2B5EF4-FFF2-40B4-BE49-F238E27FC236}">
                <a16:creationId xmlns:a16="http://schemas.microsoft.com/office/drawing/2014/main" id="{3AF0D7BF-910E-476C-9143-07A706500FF8}"/>
              </a:ext>
            </a:extLst>
          </p:cNvPr>
          <p:cNvSpPr>
            <a:spLocks noGrp="1"/>
          </p:cNvSpPr>
          <p:nvPr>
            <p:ph type="title"/>
          </p:nvPr>
        </p:nvSpPr>
        <p:spPr>
          <a:xfrm>
            <a:off x="364325" y="1178344"/>
            <a:ext cx="10027498" cy="1983955"/>
          </a:xfrm>
          <a:solidFill>
            <a:srgbClr val="8CC37D"/>
          </a:solidFill>
        </p:spPr>
        <p:txBody>
          <a:bodyPr/>
          <a:lstStyle/>
          <a:p>
            <a:r>
              <a:rPr lang="en-GB" sz="3200" dirty="0">
                <a:latin typeface="Raleway"/>
              </a:rPr>
              <a:t>Big Idea 5 </a:t>
            </a:r>
            <a:br>
              <a:rPr lang="en-GB" sz="3200" dirty="0">
                <a:latin typeface="Raleway"/>
              </a:rPr>
            </a:br>
            <a:r>
              <a:rPr lang="en-GB" sz="3200" dirty="0">
                <a:latin typeface="Raleway"/>
              </a:rPr>
              <a:t>The impact of humans on the climate and the planet </a:t>
            </a:r>
          </a:p>
        </p:txBody>
      </p:sp>
      <p:sp>
        <p:nvSpPr>
          <p:cNvPr id="3" name="Rectangle 2">
            <a:extLst>
              <a:ext uri="{FF2B5EF4-FFF2-40B4-BE49-F238E27FC236}">
                <a16:creationId xmlns:a16="http://schemas.microsoft.com/office/drawing/2014/main" id="{97AB4B3C-97B4-43E0-8F98-40DDBB6571A2}"/>
              </a:ext>
            </a:extLst>
          </p:cNvPr>
          <p:cNvSpPr/>
          <p:nvPr/>
        </p:nvSpPr>
        <p:spPr>
          <a:xfrm>
            <a:off x="1070259" y="4276520"/>
            <a:ext cx="8288338" cy="1938992"/>
          </a:xfrm>
          <a:prstGeom prst="rect">
            <a:avLst/>
          </a:prstGeom>
        </p:spPr>
        <p:txBody>
          <a:bodyPr wrap="square">
            <a:spAutoFit/>
          </a:bodyPr>
          <a:lstStyle/>
          <a:p>
            <a:r>
              <a:rPr lang="en-GB" sz="2400" dirty="0">
                <a:latin typeface="Raleway"/>
              </a:rPr>
              <a:t>To be aware of the consequences of climate change and how these affect people, animals and plants. Students can explain how and why Climate Change effects some places and communities more than others e.g. people in the majority world. </a:t>
            </a:r>
          </a:p>
        </p:txBody>
      </p:sp>
    </p:spTree>
    <p:extLst>
      <p:ext uri="{BB962C8B-B14F-4D97-AF65-F5344CB8AC3E}">
        <p14:creationId xmlns:p14="http://schemas.microsoft.com/office/powerpoint/2010/main" val="609878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91532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8320F3E1-96C9-4DA9-B14D-7494500B7BCA}"/>
              </a:ext>
            </a:extLst>
          </p:cNvPr>
          <p:cNvSpPr/>
          <p:nvPr/>
        </p:nvSpPr>
        <p:spPr>
          <a:xfrm>
            <a:off x="1040606" y="1980144"/>
            <a:ext cx="8610599" cy="3477875"/>
          </a:xfrm>
          <a:prstGeom prst="rect">
            <a:avLst/>
          </a:prstGeom>
        </p:spPr>
        <p:txBody>
          <a:bodyPr wrap="square">
            <a:spAutoFit/>
          </a:bodyPr>
          <a:lstStyle/>
          <a:p>
            <a:r>
              <a:rPr lang="en-GB" sz="4400" b="1" dirty="0">
                <a:latin typeface="Raleway"/>
              </a:rPr>
              <a:t>Lesson 2 Climate Change</a:t>
            </a:r>
            <a:br>
              <a:rPr lang="en-GB" sz="4400" b="1" dirty="0">
                <a:latin typeface="Raleway"/>
              </a:rPr>
            </a:br>
            <a:br>
              <a:rPr lang="en-GB" sz="4400" b="1" dirty="0">
                <a:latin typeface="Raleway"/>
              </a:rPr>
            </a:br>
            <a:r>
              <a:rPr lang="en-GB" sz="4400" dirty="0">
                <a:latin typeface="Raleway"/>
              </a:rPr>
              <a:t>My Life and the Planet </a:t>
            </a:r>
            <a:br>
              <a:rPr lang="en-GB" sz="4400" dirty="0">
                <a:latin typeface="Raleway"/>
              </a:rPr>
            </a:br>
            <a:r>
              <a:rPr lang="en-GB" sz="4400" dirty="0">
                <a:latin typeface="Raleway"/>
              </a:rPr>
              <a:t>What is my vision for the future of the planet? </a:t>
            </a:r>
          </a:p>
        </p:txBody>
      </p:sp>
    </p:spTree>
    <p:extLst>
      <p:ext uri="{BB962C8B-B14F-4D97-AF65-F5344CB8AC3E}">
        <p14:creationId xmlns:p14="http://schemas.microsoft.com/office/powerpoint/2010/main" val="2939407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33850" y="930941"/>
            <a:ext cx="1004625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EF181474-6222-4C3B-9E82-0D5808140CC5}"/>
              </a:ext>
            </a:extLst>
          </p:cNvPr>
          <p:cNvPicPr>
            <a:picLocks noChangeAspect="1"/>
          </p:cNvPicPr>
          <p:nvPr/>
        </p:nvPicPr>
        <p:blipFill>
          <a:blip r:embed="rId5"/>
          <a:stretch>
            <a:fillRect/>
          </a:stretch>
        </p:blipFill>
        <p:spPr>
          <a:xfrm>
            <a:off x="410995" y="1114209"/>
            <a:ext cx="10127504" cy="6266182"/>
          </a:xfrm>
          <a:prstGeom prst="rect">
            <a:avLst/>
          </a:prstGeom>
        </p:spPr>
      </p:pic>
      <p:sp>
        <p:nvSpPr>
          <p:cNvPr id="11" name="Oval Callout 5">
            <a:extLst>
              <a:ext uri="{FF2B5EF4-FFF2-40B4-BE49-F238E27FC236}">
                <a16:creationId xmlns:a16="http://schemas.microsoft.com/office/drawing/2014/main" id="{12B2D220-9761-431B-B50F-128CD5723A27}"/>
              </a:ext>
            </a:extLst>
          </p:cNvPr>
          <p:cNvSpPr/>
          <p:nvPr/>
        </p:nvSpPr>
        <p:spPr>
          <a:xfrm>
            <a:off x="6213981" y="1158028"/>
            <a:ext cx="4266127" cy="2523665"/>
          </a:xfrm>
          <a:prstGeom prst="wedgeEllipseCallout">
            <a:avLst>
              <a:gd name="adj1" fmla="val -44221"/>
              <a:gd name="adj2" fmla="val 43203"/>
            </a:avLst>
          </a:prstGeom>
          <a:solidFill>
            <a:srgbClr val="8CC3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tx1"/>
                </a:solidFill>
                <a:latin typeface="Raleway"/>
              </a:rPr>
              <a:t>The  use of the SDGs to build a better world  has 4 key principles:</a:t>
            </a:r>
          </a:p>
          <a:p>
            <a:pPr algn="ctr"/>
            <a:r>
              <a:rPr lang="en-GB" b="1" dirty="0">
                <a:solidFill>
                  <a:schemeClr val="tx1"/>
                </a:solidFill>
                <a:latin typeface="Raleway"/>
              </a:rPr>
              <a:t>1. We are all in this together</a:t>
            </a:r>
          </a:p>
          <a:p>
            <a:pPr algn="ctr"/>
            <a:r>
              <a:rPr lang="en-GB" b="1" dirty="0">
                <a:solidFill>
                  <a:schemeClr val="tx1"/>
                </a:solidFill>
                <a:latin typeface="Raleway"/>
              </a:rPr>
              <a:t>2. We need an all round approach</a:t>
            </a:r>
          </a:p>
          <a:p>
            <a:pPr algn="ctr"/>
            <a:r>
              <a:rPr lang="en-GB" b="1" dirty="0">
                <a:solidFill>
                  <a:schemeClr val="tx1"/>
                </a:solidFill>
                <a:latin typeface="Raleway"/>
              </a:rPr>
              <a:t>3. We must not leave anyone behind</a:t>
            </a:r>
          </a:p>
          <a:p>
            <a:pPr algn="ctr"/>
            <a:r>
              <a:rPr lang="en-GB" b="1" dirty="0">
                <a:solidFill>
                  <a:schemeClr val="tx1"/>
                </a:solidFill>
                <a:latin typeface="Raleway"/>
              </a:rPr>
              <a:t>4. Everyone is involved </a:t>
            </a:r>
          </a:p>
        </p:txBody>
      </p:sp>
      <p:pic>
        <p:nvPicPr>
          <p:cNvPr id="4" name="Picture 3">
            <a:extLst>
              <a:ext uri="{FF2B5EF4-FFF2-40B4-BE49-F238E27FC236}">
                <a16:creationId xmlns:a16="http://schemas.microsoft.com/office/drawing/2014/main" id="{27E4D1DF-F4D2-4BF8-B0B5-8A70B3148518}"/>
              </a:ext>
            </a:extLst>
          </p:cNvPr>
          <p:cNvPicPr>
            <a:picLocks noChangeAspect="1"/>
          </p:cNvPicPr>
          <p:nvPr/>
        </p:nvPicPr>
        <p:blipFill>
          <a:blip r:embed="rId6"/>
          <a:stretch>
            <a:fillRect/>
          </a:stretch>
        </p:blipFill>
        <p:spPr>
          <a:xfrm>
            <a:off x="8623675" y="5835855"/>
            <a:ext cx="1901750" cy="1523029"/>
          </a:xfrm>
          <a:prstGeom prst="rect">
            <a:avLst/>
          </a:prstGeom>
        </p:spPr>
      </p:pic>
      <p:sp>
        <p:nvSpPr>
          <p:cNvPr id="6" name="Rectangle 5">
            <a:extLst>
              <a:ext uri="{FF2B5EF4-FFF2-40B4-BE49-F238E27FC236}">
                <a16:creationId xmlns:a16="http://schemas.microsoft.com/office/drawing/2014/main" id="{99D81856-6FA0-47C6-9260-948C75454176}"/>
              </a:ext>
            </a:extLst>
          </p:cNvPr>
          <p:cNvSpPr/>
          <p:nvPr/>
        </p:nvSpPr>
        <p:spPr>
          <a:xfrm>
            <a:off x="417475" y="6158556"/>
            <a:ext cx="5333196" cy="1200329"/>
          </a:xfrm>
          <a:prstGeom prst="rect">
            <a:avLst/>
          </a:prstGeom>
          <a:solidFill>
            <a:srgbClr val="8CC37D"/>
          </a:solidFill>
        </p:spPr>
        <p:txBody>
          <a:bodyPr wrap="square">
            <a:spAutoFit/>
          </a:bodyPr>
          <a:lstStyle/>
          <a:p>
            <a:pPr algn="ctr"/>
            <a:r>
              <a:rPr lang="en-GB" sz="2400" b="1" dirty="0">
                <a:solidFill>
                  <a:schemeClr val="tx1"/>
                </a:solidFill>
                <a:latin typeface="Raleway"/>
              </a:rPr>
              <a:t>Universality </a:t>
            </a:r>
            <a:r>
              <a:rPr lang="en-GB" sz="2400" dirty="0">
                <a:latin typeface="Raleway"/>
              </a:rPr>
              <a:t> </a:t>
            </a:r>
            <a:r>
              <a:rPr lang="en-GB" sz="2400" b="1" dirty="0">
                <a:solidFill>
                  <a:schemeClr val="tx1"/>
                </a:solidFill>
                <a:latin typeface="Raleway"/>
              </a:rPr>
              <a:t> Sustainability Participation    </a:t>
            </a:r>
          </a:p>
          <a:p>
            <a:pPr algn="ctr"/>
            <a:r>
              <a:rPr lang="en-GB" sz="2400" b="1" dirty="0">
                <a:solidFill>
                  <a:schemeClr val="tx1"/>
                </a:solidFill>
                <a:latin typeface="Raleway"/>
              </a:rPr>
              <a:t>Leave no one behind</a:t>
            </a:r>
          </a:p>
        </p:txBody>
      </p:sp>
    </p:spTree>
    <p:extLst>
      <p:ext uri="{BB962C8B-B14F-4D97-AF65-F5344CB8AC3E}">
        <p14:creationId xmlns:p14="http://schemas.microsoft.com/office/powerpoint/2010/main" val="59975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87722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B06C5BFB-2DF1-4D4B-81C9-0D03A6E5D8CC}"/>
              </a:ext>
            </a:extLst>
          </p:cNvPr>
          <p:cNvSpPr>
            <a:spLocks noGrp="1"/>
          </p:cNvSpPr>
          <p:nvPr>
            <p:ph type="title"/>
          </p:nvPr>
        </p:nvSpPr>
        <p:spPr>
          <a:xfrm>
            <a:off x="3031488" y="1385505"/>
            <a:ext cx="4007487" cy="841800"/>
          </a:xfrm>
          <a:solidFill>
            <a:srgbClr val="8CC37D"/>
          </a:solidFill>
        </p:spPr>
        <p:txBody>
          <a:bodyPr/>
          <a:lstStyle/>
          <a:p>
            <a:r>
              <a:rPr lang="en-GB" dirty="0">
                <a:latin typeface="Raleway"/>
              </a:rPr>
              <a:t>Lesson outcomes: </a:t>
            </a:r>
          </a:p>
        </p:txBody>
      </p:sp>
      <p:sp>
        <p:nvSpPr>
          <p:cNvPr id="3" name="Text Placeholder 2">
            <a:extLst>
              <a:ext uri="{FF2B5EF4-FFF2-40B4-BE49-F238E27FC236}">
                <a16:creationId xmlns:a16="http://schemas.microsoft.com/office/drawing/2014/main" id="{1239DDAA-71E5-4AD5-A941-996B5AFB88BD}"/>
              </a:ext>
            </a:extLst>
          </p:cNvPr>
          <p:cNvSpPr>
            <a:spLocks noGrp="1"/>
          </p:cNvSpPr>
          <p:nvPr>
            <p:ph type="body" idx="1"/>
          </p:nvPr>
        </p:nvSpPr>
        <p:spPr>
          <a:xfrm>
            <a:off x="212088" y="2333368"/>
            <a:ext cx="9963000" cy="5021400"/>
          </a:xfrm>
        </p:spPr>
        <p:txBody>
          <a:bodyPr/>
          <a:lstStyle/>
          <a:p>
            <a:pPr marL="0" indent="0">
              <a:buNone/>
            </a:pPr>
            <a:r>
              <a:rPr lang="en-US" b="1" dirty="0">
                <a:latin typeface="Raleway"/>
              </a:rPr>
              <a:t>Learners will be able to  </a:t>
            </a:r>
          </a:p>
          <a:p>
            <a:r>
              <a:rPr lang="en-US" dirty="0">
                <a:solidFill>
                  <a:srgbClr val="7030A0"/>
                </a:solidFill>
                <a:latin typeface="Raleway"/>
              </a:rPr>
              <a:t>Describe and share their feelings </a:t>
            </a:r>
            <a:r>
              <a:rPr lang="en-US" dirty="0">
                <a:latin typeface="Raleway"/>
              </a:rPr>
              <a:t>about the things they love about  planet earth </a:t>
            </a:r>
          </a:p>
          <a:p>
            <a:r>
              <a:rPr lang="en-US" dirty="0">
                <a:solidFill>
                  <a:srgbClr val="7030A0"/>
                </a:solidFill>
                <a:latin typeface="Raleway"/>
              </a:rPr>
              <a:t>Describe how they think grandparents would like to leave  the planet </a:t>
            </a:r>
            <a:r>
              <a:rPr lang="en-US" dirty="0">
                <a:latin typeface="Raleway"/>
              </a:rPr>
              <a:t>for future generations that include their grandchildren (environmental legacy)</a:t>
            </a:r>
          </a:p>
          <a:p>
            <a:r>
              <a:rPr lang="en-US" dirty="0">
                <a:solidFill>
                  <a:srgbClr val="7030A0"/>
                </a:solidFill>
                <a:latin typeface="Raleway"/>
              </a:rPr>
              <a:t>Evaluate</a:t>
            </a:r>
            <a:r>
              <a:rPr lang="en-US" dirty="0">
                <a:latin typeface="Raleway"/>
              </a:rPr>
              <a:t> their carbon footprint and reflect on how they feel about this</a:t>
            </a:r>
          </a:p>
          <a:p>
            <a:r>
              <a:rPr lang="en-US" dirty="0">
                <a:solidFill>
                  <a:srgbClr val="7030A0"/>
                </a:solidFill>
                <a:latin typeface="Raleway"/>
              </a:rPr>
              <a:t>Evaluate </a:t>
            </a:r>
            <a:r>
              <a:rPr lang="en-US" dirty="0">
                <a:latin typeface="Raleway"/>
              </a:rPr>
              <a:t>whether they have a responsibility to change their daily actions </a:t>
            </a:r>
            <a:r>
              <a:rPr lang="en-GB" dirty="0">
                <a:latin typeface="Raleway"/>
              </a:rPr>
              <a:t>to reduce their footprint and understand that people acting together can have an impact on reducing climate change </a:t>
            </a:r>
          </a:p>
          <a:p>
            <a:endParaRPr lang="en-GB" dirty="0"/>
          </a:p>
        </p:txBody>
      </p:sp>
    </p:spTree>
    <p:extLst>
      <p:ext uri="{BB962C8B-B14F-4D97-AF65-F5344CB8AC3E}">
        <p14:creationId xmlns:p14="http://schemas.microsoft.com/office/powerpoint/2010/main" val="377802693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TotalTime>
  <Words>2424</Words>
  <Application>Microsoft Office PowerPoint</Application>
  <PresentationFormat>Custom</PresentationFormat>
  <Paragraphs>313</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Raleway ExtraBold</vt:lpstr>
      <vt:lpstr>Prompt SemiBold</vt:lpstr>
      <vt:lpstr>Calibri</vt:lpstr>
      <vt:lpstr>Prompt</vt:lpstr>
      <vt:lpstr>Raleway</vt:lpstr>
      <vt:lpstr>Simple Light</vt:lpstr>
      <vt:lpstr>PowerPoint Presentation</vt:lpstr>
      <vt:lpstr>PowerPoint Presentation</vt:lpstr>
      <vt:lpstr>PowerPoint Presentation</vt:lpstr>
      <vt:lpstr>PowerPoint Presentation</vt:lpstr>
      <vt:lpstr>PowerPoint Presentation</vt:lpstr>
      <vt:lpstr>Big Idea 5  The impact of humans on the climate and the planet </vt:lpstr>
      <vt:lpstr>PowerPoint Presentation</vt:lpstr>
      <vt:lpstr>PowerPoint Presentation</vt:lpstr>
      <vt:lpstr>Lesson outcomes: </vt:lpstr>
      <vt:lpstr>Key Words</vt:lpstr>
      <vt:lpstr>The SDG Goal Climate Change – the Facts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13</cp:revision>
  <dcterms:modified xsi:type="dcterms:W3CDTF">2020-04-15T10:48:13Z</dcterms:modified>
</cp:coreProperties>
</file>