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7"/>
  </p:notesMasterIdLst>
  <p:sldIdLst>
    <p:sldId id="256" r:id="rId2"/>
    <p:sldId id="257" r:id="rId3"/>
    <p:sldId id="259" r:id="rId4"/>
    <p:sldId id="260" r:id="rId5"/>
    <p:sldId id="261" r:id="rId6"/>
    <p:sldId id="262" r:id="rId7"/>
    <p:sldId id="263" r:id="rId8"/>
    <p:sldId id="264" r:id="rId9"/>
    <p:sldId id="265" r:id="rId10"/>
    <p:sldId id="273" r:id="rId11"/>
    <p:sldId id="266" r:id="rId12"/>
    <p:sldId id="267" r:id="rId13"/>
    <p:sldId id="268" r:id="rId14"/>
    <p:sldId id="275" r:id="rId15"/>
    <p:sldId id="269" r:id="rId16"/>
    <p:sldId id="270" r:id="rId17"/>
    <p:sldId id="271" r:id="rId18"/>
    <p:sldId id="272" r:id="rId19"/>
    <p:sldId id="280" r:id="rId20"/>
    <p:sldId id="274" r:id="rId21"/>
    <p:sldId id="276" r:id="rId22"/>
    <p:sldId id="277" r:id="rId23"/>
    <p:sldId id="278" r:id="rId24"/>
    <p:sldId id="279" r:id="rId25"/>
    <p:sldId id="281" r:id="rId26"/>
    <p:sldId id="282" r:id="rId27"/>
    <p:sldId id="283" r:id="rId28"/>
    <p:sldId id="284" r:id="rId29"/>
    <p:sldId id="285" r:id="rId30"/>
    <p:sldId id="289" r:id="rId31"/>
    <p:sldId id="286" r:id="rId32"/>
    <p:sldId id="287" r:id="rId33"/>
    <p:sldId id="288" r:id="rId34"/>
    <p:sldId id="290" r:id="rId35"/>
    <p:sldId id="353" r:id="rId36"/>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1500" y="90"/>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google.co.uk/url?sa=i&amp;rct=j&amp;q=&amp;esrc=s&amp;source=images&amp;cd=&amp;cad=rja&amp;uact=8&amp;ved=2ahUKEwickc7Lh6bdAhVQQhoKHRlmBZcQjB16BAgBEAQ&amp;url=http://www.mosaicco.com/2015annualreport/driven_to_excel/index.html&amp;psig=AOvVaw28Mq4Ttv0dMe_kxVN39f-B&amp;ust=1536312329134634"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28130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by </a:t>
            </a:r>
            <a:r>
              <a:rPr lang="en-GB" dirty="0" err="1"/>
              <a:t>crashingwave</a:t>
            </a:r>
            <a:r>
              <a:rPr lang="en-GB" dirty="0"/>
              <a:t> from https://www.deviantart.com/crashingwave/art/Food-Miles-Red-Arrows-47247320</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86636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Images from </a:t>
            </a:r>
            <a:r>
              <a:rPr lang="en-GB" dirty="0" err="1"/>
              <a:t>Pixabay</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721559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Top</a:t>
            </a:r>
            <a:r>
              <a:rPr lang="en-GB" baseline="0" dirty="0"/>
              <a:t> left and right: https://www.bbc.com/bitesize/guides/zf6fr82/revision/1</a:t>
            </a:r>
          </a:p>
          <a:p>
            <a:r>
              <a:rPr lang="en-GB" baseline="0" dirty="0"/>
              <a:t>Bottom left: http://theidentitychef.com/tag/green/</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01738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Penny</a:t>
            </a:r>
            <a:r>
              <a:rPr lang="en-GB" baseline="0" dirty="0"/>
              <a:t> </a:t>
            </a:r>
            <a:r>
              <a:rPr lang="en-GB" baseline="0" dirty="0" err="1"/>
              <a:t>Greb</a:t>
            </a:r>
            <a:r>
              <a:rPr lang="en-GB" baseline="0" dirty="0"/>
              <a:t> </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47280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87057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3502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97988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https://www.bbc.com/bitesize/guides/zf6fr82/revision/1</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316963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11245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17224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29934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62556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18807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51287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28922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91087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Banana boxes: Image from Visa</a:t>
            </a:r>
            <a:r>
              <a:rPr lang="en-GB" baseline="0" dirty="0"/>
              <a:t> </a:t>
            </a:r>
            <a:r>
              <a:rPr lang="en-GB" baseline="0" dirty="0" err="1"/>
              <a:t>Kopu</a:t>
            </a:r>
            <a:r>
              <a:rPr lang="en-GB" baseline="0" dirty="0"/>
              <a:t> on Flickr</a:t>
            </a:r>
          </a:p>
          <a:p>
            <a:r>
              <a:rPr lang="en-GB" dirty="0"/>
              <a:t>Boat: Image from http://interactiveedutainment.blogspot.com/2015/02/food-miles-and-local-food-security.html</a:t>
            </a:r>
          </a:p>
          <a:p>
            <a:r>
              <a:rPr lang="en-GB" dirty="0"/>
              <a:t>Lorry: Image from</a:t>
            </a:r>
            <a:r>
              <a:rPr lang="en-GB" baseline="0" dirty="0"/>
              <a:t> https://www.rgtransport.com/our-company</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Fruits: Image by </a:t>
            </a:r>
            <a:r>
              <a:rPr lang="en-GB" b="1" dirty="0">
                <a:effectLst/>
              </a:rPr>
              <a:t>Thorsten Blank</a:t>
            </a:r>
            <a:r>
              <a:rPr lang="en-GB" b="0" baseline="0" dirty="0">
                <a:effectLst/>
              </a:rPr>
              <a:t> from </a:t>
            </a:r>
            <a:r>
              <a:rPr lang="en-GB" b="0" baseline="0" dirty="0" err="1">
                <a:effectLst/>
              </a:rPr>
              <a:t>Pixabay</a:t>
            </a:r>
            <a:endParaRPr lang="en-GB" b="1" dirty="0">
              <a:effectLst/>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7433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a:t>
            </a:r>
            <a:r>
              <a:rPr lang="en-GB" u="sng" dirty="0">
                <a:hlinkClick r:id="rId3"/>
              </a:rPr>
              <a:t>The Mosaic Company</a:t>
            </a:r>
            <a:r>
              <a:rPr lang="en-GB" u="sng" dirty="0"/>
              <a:t> </a:t>
            </a:r>
            <a:r>
              <a:rPr lang="en-GB" dirty="0"/>
              <a:t>Global population growth by 2050</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5755992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27678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006208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845851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Food flag: Image from https://panmagazine.wordpress.com/</a:t>
            </a:r>
          </a:p>
          <a:p>
            <a:r>
              <a:rPr lang="en-GB" dirty="0"/>
              <a:t>Locally grown: Image by Walmart on</a:t>
            </a:r>
            <a:r>
              <a:rPr lang="en-GB" baseline="0" dirty="0"/>
              <a:t> Flickr</a:t>
            </a:r>
            <a:endParaRPr lang="en-GB" dirty="0"/>
          </a:p>
          <a:p>
            <a:r>
              <a:rPr lang="en-GB" dirty="0"/>
              <a:t>Apples: Image from https://www.isons.com/wp-content/uploads/2016/10/apples-on-branch.jpg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039792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369559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kern="1200" cap="none" dirty="0">
                <a:solidFill>
                  <a:schemeClr val="tx1"/>
                </a:solidFill>
                <a:effectLst/>
                <a:latin typeface="Arial"/>
                <a:ea typeface="Arial"/>
                <a:cs typeface="Arial"/>
                <a:sym typeface="Arial"/>
              </a:rPr>
              <a:t>Data from </a:t>
            </a:r>
            <a:r>
              <a:rPr lang="en-GB" sz="1100" b="0" i="0" u="none" strike="noStrike" kern="1200" cap="none" dirty="0" err="1">
                <a:solidFill>
                  <a:schemeClr val="tx1"/>
                </a:solidFill>
                <a:effectLst/>
                <a:latin typeface="Arial"/>
                <a:ea typeface="Arial"/>
                <a:cs typeface="Arial"/>
                <a:sym typeface="Arial"/>
              </a:rPr>
              <a:t>Wynes</a:t>
            </a:r>
            <a:r>
              <a:rPr lang="en-GB" sz="1100" b="0" i="0" u="none" strike="noStrike" kern="1200" cap="none" dirty="0">
                <a:solidFill>
                  <a:schemeClr val="tx1"/>
                </a:solidFill>
                <a:effectLst/>
                <a:latin typeface="Arial"/>
                <a:ea typeface="Arial"/>
                <a:cs typeface="Arial"/>
                <a:sym typeface="Arial"/>
              </a:rPr>
              <a:t>, Seth, and Kimberly A Nicholas. 2017. “The Climate Mitigation Gap: Education and Government Recommendations Miss the Most Effective Individual Actions.” Environmental Research Letters 12(7).  DOI: 10.1088/1748-9326/aa7541. Image credit: </a:t>
            </a:r>
            <a:r>
              <a:rPr lang="en-GB" sz="1100" b="0" i="0" u="none" strike="noStrike" kern="1200" cap="none" dirty="0" err="1">
                <a:solidFill>
                  <a:schemeClr val="tx1"/>
                </a:solidFill>
                <a:effectLst/>
                <a:latin typeface="Arial"/>
                <a:ea typeface="Arial"/>
                <a:cs typeface="Arial"/>
                <a:sym typeface="Arial"/>
              </a:rPr>
              <a:t>Catrin</a:t>
            </a:r>
            <a:r>
              <a:rPr lang="en-GB" sz="1100" b="0" i="0" u="none" strike="noStrike" kern="1200" cap="none" dirty="0">
                <a:solidFill>
                  <a:schemeClr val="tx1"/>
                </a:solidFill>
                <a:effectLst/>
                <a:latin typeface="Arial"/>
                <a:ea typeface="Arial"/>
                <a:cs typeface="Arial"/>
                <a:sym typeface="Arial"/>
              </a:rPr>
              <a:t> Jakobsson.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6008398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35</a:t>
            </a:fld>
            <a:endParaRPr lang="en-GB" dirty="0"/>
          </a:p>
        </p:txBody>
      </p:sp>
    </p:spTree>
    <p:extLst>
      <p:ext uri="{BB962C8B-B14F-4D97-AF65-F5344CB8AC3E}">
        <p14:creationId xmlns:p14="http://schemas.microsoft.com/office/powerpoint/2010/main" val="2913909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76712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65044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00085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Oxfam International</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38341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7090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DD7DD2-7023-4833-8D0C-E303985EDBFD}" type="datetimeFigureOut">
              <a:rPr lang="en-GB" smtClean="0"/>
              <a:t>15/04/2020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134878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hyperlink" Target="https://www.youtube.com/watch?v=c0mUV4zz9E4" TargetMode="Externa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jpg"/><Relationship Id="rId7"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jp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jpg"/><Relationship Id="rId7"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jpg"/><Relationship Id="rId9"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2383276" y="1921730"/>
            <a:ext cx="5262663" cy="282270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dirty="0">
                <a:solidFill>
                  <a:schemeClr val="dk2"/>
                </a:solidFill>
                <a:latin typeface="Raleway"/>
                <a:ea typeface="Raleway"/>
                <a:cs typeface="Raleway"/>
                <a:sym typeface="Raleway"/>
              </a:rPr>
              <a:t>MENTAL MAP</a:t>
            </a:r>
          </a:p>
          <a:p>
            <a:r>
              <a:rPr lang="en-GB" sz="3200" b="1" dirty="0">
                <a:solidFill>
                  <a:srgbClr val="92D050"/>
                </a:solidFill>
                <a:latin typeface="Raleway"/>
              </a:rPr>
              <a:t>How  is the food we eat connected to these goals? Why does it matter how far our food travels? </a:t>
            </a: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2794335F-7E2A-4850-B685-01467BD4AC18}"/>
              </a:ext>
            </a:extLst>
          </p:cNvPr>
          <p:cNvSpPr/>
          <p:nvPr/>
        </p:nvSpPr>
        <p:spPr>
          <a:xfrm>
            <a:off x="1340553" y="2546051"/>
            <a:ext cx="8640507" cy="1323439"/>
          </a:xfrm>
          <a:prstGeom prst="rect">
            <a:avLst/>
          </a:prstGeom>
        </p:spPr>
        <p:txBody>
          <a:bodyPr wrap="none">
            <a:spAutoFit/>
          </a:bodyPr>
          <a:lstStyle/>
          <a:p>
            <a:r>
              <a:rPr lang="en-GB" sz="8000" dirty="0">
                <a:latin typeface="Raleway"/>
              </a:rPr>
              <a:t>Let’s Get Thinking</a:t>
            </a:r>
          </a:p>
        </p:txBody>
      </p:sp>
    </p:spTree>
    <p:extLst>
      <p:ext uri="{BB962C8B-B14F-4D97-AF65-F5344CB8AC3E}">
        <p14:creationId xmlns:p14="http://schemas.microsoft.com/office/powerpoint/2010/main" val="4221561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0580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9D1D5EFC-1C51-47A5-82DB-9385989E8D2F}"/>
              </a:ext>
            </a:extLst>
          </p:cNvPr>
          <p:cNvPicPr>
            <a:picLocks noChangeAspect="1"/>
          </p:cNvPicPr>
          <p:nvPr/>
        </p:nvPicPr>
        <p:blipFill>
          <a:blip r:embed="rId5"/>
          <a:stretch>
            <a:fillRect/>
          </a:stretch>
        </p:blipFill>
        <p:spPr>
          <a:xfrm>
            <a:off x="2500009" y="2508511"/>
            <a:ext cx="5704216" cy="5051164"/>
          </a:xfrm>
          <a:prstGeom prst="rect">
            <a:avLst/>
          </a:prstGeom>
        </p:spPr>
      </p:pic>
      <p:sp>
        <p:nvSpPr>
          <p:cNvPr id="4" name="Rectangle 3">
            <a:extLst>
              <a:ext uri="{FF2B5EF4-FFF2-40B4-BE49-F238E27FC236}">
                <a16:creationId xmlns:a16="http://schemas.microsoft.com/office/drawing/2014/main" id="{17A95385-DFA5-46B4-A45D-B01351C2A21E}"/>
              </a:ext>
            </a:extLst>
          </p:cNvPr>
          <p:cNvSpPr/>
          <p:nvPr/>
        </p:nvSpPr>
        <p:spPr>
          <a:xfrm>
            <a:off x="1492048" y="1197160"/>
            <a:ext cx="7467128" cy="646331"/>
          </a:xfrm>
          <a:prstGeom prst="rect">
            <a:avLst/>
          </a:prstGeom>
          <a:solidFill>
            <a:srgbClr val="92D050"/>
          </a:solidFill>
        </p:spPr>
        <p:txBody>
          <a:bodyPr wrap="square">
            <a:spAutoFit/>
          </a:bodyPr>
          <a:lstStyle/>
          <a:p>
            <a:r>
              <a:rPr lang="en-GB" sz="3600" dirty="0">
                <a:solidFill>
                  <a:prstClr val="black"/>
                </a:solidFill>
                <a:latin typeface="Raleway"/>
              </a:rPr>
              <a:t>Discuss: What is this image about? </a:t>
            </a:r>
            <a:endParaRPr lang="en-GB" sz="3600" dirty="0">
              <a:latin typeface="Raleway"/>
            </a:endParaRPr>
          </a:p>
        </p:txBody>
      </p:sp>
    </p:spTree>
    <p:extLst>
      <p:ext uri="{BB962C8B-B14F-4D97-AF65-F5344CB8AC3E}">
        <p14:creationId xmlns:p14="http://schemas.microsoft.com/office/powerpoint/2010/main" val="3699662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DD0BDFDF-9716-4531-AE03-09FC0A0F3EC3}"/>
              </a:ext>
            </a:extLst>
          </p:cNvPr>
          <p:cNvPicPr>
            <a:picLocks noChangeAspect="1"/>
          </p:cNvPicPr>
          <p:nvPr/>
        </p:nvPicPr>
        <p:blipFill>
          <a:blip r:embed="rId5"/>
          <a:stretch>
            <a:fillRect/>
          </a:stretch>
        </p:blipFill>
        <p:spPr>
          <a:xfrm>
            <a:off x="135041" y="3880206"/>
            <a:ext cx="5488255" cy="3116094"/>
          </a:xfrm>
          <a:prstGeom prst="rect">
            <a:avLst/>
          </a:prstGeom>
        </p:spPr>
      </p:pic>
      <p:pic>
        <p:nvPicPr>
          <p:cNvPr id="4" name="Picture 3">
            <a:extLst>
              <a:ext uri="{FF2B5EF4-FFF2-40B4-BE49-F238E27FC236}">
                <a16:creationId xmlns:a16="http://schemas.microsoft.com/office/drawing/2014/main" id="{A2EF51D9-2E37-4E21-8394-807E1E0C8141}"/>
              </a:ext>
            </a:extLst>
          </p:cNvPr>
          <p:cNvPicPr>
            <a:picLocks noChangeAspect="1"/>
          </p:cNvPicPr>
          <p:nvPr/>
        </p:nvPicPr>
        <p:blipFill>
          <a:blip r:embed="rId6"/>
          <a:stretch>
            <a:fillRect/>
          </a:stretch>
        </p:blipFill>
        <p:spPr>
          <a:xfrm>
            <a:off x="5882632" y="3935880"/>
            <a:ext cx="4674140" cy="3116094"/>
          </a:xfrm>
          <a:prstGeom prst="rect">
            <a:avLst/>
          </a:prstGeom>
        </p:spPr>
      </p:pic>
      <p:sp>
        <p:nvSpPr>
          <p:cNvPr id="5" name="Rectangle 4">
            <a:extLst>
              <a:ext uri="{FF2B5EF4-FFF2-40B4-BE49-F238E27FC236}">
                <a16:creationId xmlns:a16="http://schemas.microsoft.com/office/drawing/2014/main" id="{7C2838C8-A50B-4363-8CE4-492011AFDFA9}"/>
              </a:ext>
            </a:extLst>
          </p:cNvPr>
          <p:cNvSpPr/>
          <p:nvPr/>
        </p:nvSpPr>
        <p:spPr>
          <a:xfrm>
            <a:off x="135041" y="2312896"/>
            <a:ext cx="10291591" cy="1200329"/>
          </a:xfrm>
          <a:prstGeom prst="rect">
            <a:avLst/>
          </a:prstGeom>
          <a:solidFill>
            <a:schemeClr val="accent4">
              <a:lumMod val="20000"/>
              <a:lumOff val="80000"/>
            </a:schemeClr>
          </a:solidFill>
        </p:spPr>
        <p:txBody>
          <a:bodyPr wrap="square">
            <a:spAutoFit/>
          </a:bodyPr>
          <a:lstStyle/>
          <a:p>
            <a:r>
              <a:rPr lang="en-US" sz="2400" b="1" dirty="0">
                <a:latin typeface="Raleway"/>
              </a:rPr>
              <a:t>With more than 7 billion people on earth the demand for food has never been bigger. In the UK alone we spend about £182 billion pounds a year keeping fed and watered. That’s a lot of food! </a:t>
            </a:r>
            <a:endParaRPr lang="en-GB" sz="2400" b="1" dirty="0">
              <a:latin typeface="Raleway"/>
            </a:endParaRPr>
          </a:p>
        </p:txBody>
      </p:sp>
      <p:sp>
        <p:nvSpPr>
          <p:cNvPr id="6" name="Rectangle 5">
            <a:extLst>
              <a:ext uri="{FF2B5EF4-FFF2-40B4-BE49-F238E27FC236}">
                <a16:creationId xmlns:a16="http://schemas.microsoft.com/office/drawing/2014/main" id="{C6558711-9F6E-417D-BE79-979708A7AB85}"/>
              </a:ext>
            </a:extLst>
          </p:cNvPr>
          <p:cNvSpPr/>
          <p:nvPr/>
        </p:nvSpPr>
        <p:spPr>
          <a:xfrm>
            <a:off x="2538125" y="1335859"/>
            <a:ext cx="6199133" cy="646331"/>
          </a:xfrm>
          <a:prstGeom prst="rect">
            <a:avLst/>
          </a:prstGeom>
          <a:solidFill>
            <a:srgbClr val="92D050"/>
          </a:solidFill>
        </p:spPr>
        <p:txBody>
          <a:bodyPr wrap="none">
            <a:spAutoFit/>
          </a:bodyPr>
          <a:lstStyle/>
          <a:p>
            <a:r>
              <a:rPr lang="en-GB" sz="3600" dirty="0">
                <a:latin typeface="Raleway"/>
              </a:rPr>
              <a:t>Food we can’t live without it</a:t>
            </a:r>
          </a:p>
        </p:txBody>
      </p:sp>
    </p:spTree>
    <p:extLst>
      <p:ext uri="{BB962C8B-B14F-4D97-AF65-F5344CB8AC3E}">
        <p14:creationId xmlns:p14="http://schemas.microsoft.com/office/powerpoint/2010/main" val="3336702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935F084C-7CBB-4025-887E-4BD2EF427CE1}"/>
              </a:ext>
            </a:extLst>
          </p:cNvPr>
          <p:cNvSpPr/>
          <p:nvPr/>
        </p:nvSpPr>
        <p:spPr>
          <a:xfrm>
            <a:off x="1391055" y="1105723"/>
            <a:ext cx="8210146" cy="1200329"/>
          </a:xfrm>
          <a:prstGeom prst="rect">
            <a:avLst/>
          </a:prstGeom>
          <a:solidFill>
            <a:srgbClr val="92D050"/>
          </a:solidFill>
        </p:spPr>
        <p:txBody>
          <a:bodyPr wrap="square">
            <a:spAutoFit/>
          </a:bodyPr>
          <a:lstStyle/>
          <a:p>
            <a:pPr algn="ctr"/>
            <a:r>
              <a:rPr lang="en-GB" sz="2400" b="1" dirty="0">
                <a:solidFill>
                  <a:schemeClr val="tx1"/>
                </a:solidFill>
                <a:latin typeface="Raleway"/>
              </a:rPr>
              <a:t>Activity One  </a:t>
            </a:r>
          </a:p>
          <a:p>
            <a:pPr algn="ctr"/>
            <a:r>
              <a:rPr lang="en-GB" sz="2400" b="1" dirty="0">
                <a:solidFill>
                  <a:schemeClr val="tx1"/>
                </a:solidFill>
                <a:latin typeface="Raleway"/>
              </a:rPr>
              <a:t>How  does the food we eat link to climate change?</a:t>
            </a:r>
          </a:p>
          <a:p>
            <a:pPr algn="ctr"/>
            <a:r>
              <a:rPr lang="en-GB" sz="2400" b="1" dirty="0">
                <a:solidFill>
                  <a:schemeClr val="tx1"/>
                </a:solidFill>
                <a:latin typeface="Raleway"/>
              </a:rPr>
              <a:t>In groups write down questions about this focus</a:t>
            </a:r>
          </a:p>
        </p:txBody>
      </p:sp>
      <p:pic>
        <p:nvPicPr>
          <p:cNvPr id="3" name="Picture 2">
            <a:extLst>
              <a:ext uri="{FF2B5EF4-FFF2-40B4-BE49-F238E27FC236}">
                <a16:creationId xmlns:a16="http://schemas.microsoft.com/office/drawing/2014/main" id="{1E5B1F54-841F-4643-A845-FA6A295949E7}"/>
              </a:ext>
            </a:extLst>
          </p:cNvPr>
          <p:cNvPicPr>
            <a:picLocks noChangeAspect="1"/>
          </p:cNvPicPr>
          <p:nvPr/>
        </p:nvPicPr>
        <p:blipFill>
          <a:blip r:embed="rId5"/>
          <a:stretch>
            <a:fillRect/>
          </a:stretch>
        </p:blipFill>
        <p:spPr>
          <a:xfrm>
            <a:off x="952737" y="2546195"/>
            <a:ext cx="4038025" cy="2467284"/>
          </a:xfrm>
          <a:prstGeom prst="rect">
            <a:avLst/>
          </a:prstGeom>
        </p:spPr>
      </p:pic>
      <p:pic>
        <p:nvPicPr>
          <p:cNvPr id="4" name="Picture 3">
            <a:extLst>
              <a:ext uri="{FF2B5EF4-FFF2-40B4-BE49-F238E27FC236}">
                <a16:creationId xmlns:a16="http://schemas.microsoft.com/office/drawing/2014/main" id="{615AC9AE-CBC5-4BE8-83B9-EABAC00F13D1}"/>
              </a:ext>
            </a:extLst>
          </p:cNvPr>
          <p:cNvPicPr>
            <a:picLocks noChangeAspect="1"/>
          </p:cNvPicPr>
          <p:nvPr/>
        </p:nvPicPr>
        <p:blipFill>
          <a:blip r:embed="rId6"/>
          <a:stretch>
            <a:fillRect/>
          </a:stretch>
        </p:blipFill>
        <p:spPr>
          <a:xfrm>
            <a:off x="5767133" y="2747634"/>
            <a:ext cx="4469342" cy="2375844"/>
          </a:xfrm>
          <a:prstGeom prst="rect">
            <a:avLst/>
          </a:prstGeom>
        </p:spPr>
      </p:pic>
      <p:pic>
        <p:nvPicPr>
          <p:cNvPr id="5" name="Picture 4">
            <a:extLst>
              <a:ext uri="{FF2B5EF4-FFF2-40B4-BE49-F238E27FC236}">
                <a16:creationId xmlns:a16="http://schemas.microsoft.com/office/drawing/2014/main" id="{FCBE706F-D24D-4327-A107-F4CF39405E4C}"/>
              </a:ext>
            </a:extLst>
          </p:cNvPr>
          <p:cNvPicPr>
            <a:picLocks noChangeAspect="1"/>
          </p:cNvPicPr>
          <p:nvPr/>
        </p:nvPicPr>
        <p:blipFill>
          <a:blip r:embed="rId7"/>
          <a:stretch>
            <a:fillRect/>
          </a:stretch>
        </p:blipFill>
        <p:spPr>
          <a:xfrm>
            <a:off x="1602261" y="5123478"/>
            <a:ext cx="3294162" cy="2293911"/>
          </a:xfrm>
          <a:prstGeom prst="rect">
            <a:avLst/>
          </a:prstGeom>
        </p:spPr>
      </p:pic>
      <p:pic>
        <p:nvPicPr>
          <p:cNvPr id="6" name="Picture 5">
            <a:extLst>
              <a:ext uri="{FF2B5EF4-FFF2-40B4-BE49-F238E27FC236}">
                <a16:creationId xmlns:a16="http://schemas.microsoft.com/office/drawing/2014/main" id="{E51F1ED1-7164-482C-9010-3D50A21F4EE8}"/>
              </a:ext>
            </a:extLst>
          </p:cNvPr>
          <p:cNvPicPr>
            <a:picLocks noChangeAspect="1"/>
          </p:cNvPicPr>
          <p:nvPr/>
        </p:nvPicPr>
        <p:blipFill>
          <a:blip r:embed="rId8"/>
          <a:stretch>
            <a:fillRect/>
          </a:stretch>
        </p:blipFill>
        <p:spPr>
          <a:xfrm>
            <a:off x="6812633" y="5180400"/>
            <a:ext cx="2170383" cy="2170383"/>
          </a:xfrm>
          <a:prstGeom prst="rect">
            <a:avLst/>
          </a:prstGeom>
        </p:spPr>
      </p:pic>
    </p:spTree>
    <p:extLst>
      <p:ext uri="{BB962C8B-B14F-4D97-AF65-F5344CB8AC3E}">
        <p14:creationId xmlns:p14="http://schemas.microsoft.com/office/powerpoint/2010/main" val="2819088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1067866"/>
            <a:ext cx="980764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46D83186-ACB8-4E77-A89F-DFD0D21228B3}"/>
              </a:ext>
            </a:extLst>
          </p:cNvPr>
          <p:cNvSpPr/>
          <p:nvPr/>
        </p:nvSpPr>
        <p:spPr>
          <a:xfrm>
            <a:off x="4257762" y="2507579"/>
            <a:ext cx="5343525" cy="3577903"/>
          </a:xfrm>
          <a:prstGeom prst="rect">
            <a:avLst/>
          </a:prstGeom>
          <a:solidFill>
            <a:schemeClr val="accent4">
              <a:lumMod val="20000"/>
              <a:lumOff val="80000"/>
            </a:schemeClr>
          </a:solidFill>
        </p:spPr>
        <p:txBody>
          <a:bodyPr>
            <a:spAutoFit/>
          </a:bodyPr>
          <a:lstStyle/>
          <a:p>
            <a:pPr>
              <a:spcBef>
                <a:spcPts val="300"/>
              </a:spcBef>
              <a:buSzPct val="100000"/>
              <a:defRPr sz="1600">
                <a:solidFill>
                  <a:srgbClr val="009999"/>
                </a:solidFill>
                <a:latin typeface="Arial"/>
                <a:ea typeface="Arial"/>
                <a:cs typeface="Arial"/>
                <a:sym typeface="Arial"/>
              </a:defRPr>
            </a:pPr>
            <a:r>
              <a:rPr lang="en-GB" sz="2800" b="1" dirty="0">
                <a:solidFill>
                  <a:schemeClr val="tx1"/>
                </a:solidFill>
                <a:latin typeface="Raleway"/>
              </a:rPr>
              <a:t>Global Food</a:t>
            </a:r>
          </a:p>
          <a:p>
            <a:pPr>
              <a:spcBef>
                <a:spcPts val="300"/>
              </a:spcBef>
              <a:buSzPct val="100000"/>
              <a:defRPr sz="1600">
                <a:solidFill>
                  <a:srgbClr val="009999"/>
                </a:solidFill>
                <a:latin typeface="Arial"/>
                <a:ea typeface="Arial"/>
                <a:cs typeface="Arial"/>
                <a:sym typeface="Arial"/>
              </a:defRPr>
            </a:pPr>
            <a:r>
              <a:rPr lang="en-GB" sz="2800" dirty="0">
                <a:solidFill>
                  <a:schemeClr val="tx1"/>
                </a:solidFill>
                <a:latin typeface="Raleway"/>
              </a:rPr>
              <a:t>The UK imports 48% of the total food consumed and the proportion is rising. Much of the imported foods is caused through a demand for foods that are available outside of the UK growing season.</a:t>
            </a:r>
          </a:p>
        </p:txBody>
      </p:sp>
      <p:pic>
        <p:nvPicPr>
          <p:cNvPr id="3" name="Picture 2">
            <a:extLst>
              <a:ext uri="{FF2B5EF4-FFF2-40B4-BE49-F238E27FC236}">
                <a16:creationId xmlns:a16="http://schemas.microsoft.com/office/drawing/2014/main" id="{C8531606-96EC-41BF-8DF4-0DB5C63B4CB6}"/>
              </a:ext>
            </a:extLst>
          </p:cNvPr>
          <p:cNvPicPr>
            <a:picLocks noChangeAspect="1"/>
          </p:cNvPicPr>
          <p:nvPr/>
        </p:nvPicPr>
        <p:blipFill>
          <a:blip r:embed="rId5"/>
          <a:stretch>
            <a:fillRect/>
          </a:stretch>
        </p:blipFill>
        <p:spPr>
          <a:xfrm>
            <a:off x="591921" y="1326529"/>
            <a:ext cx="2780017" cy="5669771"/>
          </a:xfrm>
          <a:prstGeom prst="rect">
            <a:avLst/>
          </a:prstGeom>
        </p:spPr>
      </p:pic>
    </p:spTree>
    <p:extLst>
      <p:ext uri="{BB962C8B-B14F-4D97-AF65-F5344CB8AC3E}">
        <p14:creationId xmlns:p14="http://schemas.microsoft.com/office/powerpoint/2010/main" val="472908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970848"/>
            <a:ext cx="980764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91C9A2A5-3D3B-449A-9B7D-B56E1DCA6141}"/>
              </a:ext>
            </a:extLst>
          </p:cNvPr>
          <p:cNvSpPr/>
          <p:nvPr/>
        </p:nvSpPr>
        <p:spPr>
          <a:xfrm>
            <a:off x="1552575" y="1945811"/>
            <a:ext cx="6699270" cy="2554545"/>
          </a:xfrm>
          <a:prstGeom prst="rect">
            <a:avLst/>
          </a:prstGeom>
        </p:spPr>
        <p:txBody>
          <a:bodyPr wrap="none">
            <a:spAutoFit/>
          </a:bodyPr>
          <a:lstStyle/>
          <a:p>
            <a:r>
              <a:rPr lang="en-GB" sz="8000" dirty="0">
                <a:latin typeface="Raleway"/>
              </a:rPr>
              <a:t>Let’s develop </a:t>
            </a:r>
          </a:p>
          <a:p>
            <a:r>
              <a:rPr lang="en-GB" sz="8000" dirty="0">
                <a:latin typeface="Raleway"/>
              </a:rPr>
              <a:t>our ideas </a:t>
            </a:r>
          </a:p>
        </p:txBody>
      </p:sp>
    </p:spTree>
    <p:extLst>
      <p:ext uri="{BB962C8B-B14F-4D97-AF65-F5344CB8AC3E}">
        <p14:creationId xmlns:p14="http://schemas.microsoft.com/office/powerpoint/2010/main" val="646371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964432"/>
            <a:ext cx="10012956" cy="10343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2314248F-D130-4A70-AB67-3F8F078D68F5}"/>
              </a:ext>
            </a:extLst>
          </p:cNvPr>
          <p:cNvSpPr/>
          <p:nvPr/>
        </p:nvSpPr>
        <p:spPr>
          <a:xfrm>
            <a:off x="250031" y="1171888"/>
            <a:ext cx="10191750" cy="1200329"/>
          </a:xfrm>
          <a:prstGeom prst="rect">
            <a:avLst/>
          </a:prstGeom>
          <a:solidFill>
            <a:srgbClr val="92D050"/>
          </a:solidFill>
        </p:spPr>
        <p:txBody>
          <a:bodyPr wrap="square">
            <a:spAutoFit/>
          </a:bodyPr>
          <a:lstStyle/>
          <a:p>
            <a:r>
              <a:rPr lang="en-GB" sz="3600" b="1" dirty="0">
                <a:latin typeface="Raleway"/>
              </a:rPr>
              <a:t>Activity Two  </a:t>
            </a:r>
            <a:br>
              <a:rPr lang="en-GB" sz="3600" b="1" dirty="0">
                <a:latin typeface="Raleway"/>
              </a:rPr>
            </a:br>
            <a:r>
              <a:rPr lang="en-GB" sz="3600" dirty="0">
                <a:latin typeface="Raleway"/>
              </a:rPr>
              <a:t>What has you group eaten in the last 24 hours?</a:t>
            </a:r>
          </a:p>
        </p:txBody>
      </p:sp>
      <p:sp>
        <p:nvSpPr>
          <p:cNvPr id="3" name="Rectangle 2">
            <a:extLst>
              <a:ext uri="{FF2B5EF4-FFF2-40B4-BE49-F238E27FC236}">
                <a16:creationId xmlns:a16="http://schemas.microsoft.com/office/drawing/2014/main" id="{6556256E-346E-4830-8AF4-4AEF0C3627E2}"/>
              </a:ext>
            </a:extLst>
          </p:cNvPr>
          <p:cNvSpPr/>
          <p:nvPr/>
        </p:nvSpPr>
        <p:spPr>
          <a:xfrm>
            <a:off x="97277" y="2619465"/>
            <a:ext cx="10496144" cy="523220"/>
          </a:xfrm>
          <a:prstGeom prst="rect">
            <a:avLst/>
          </a:prstGeom>
          <a:solidFill>
            <a:schemeClr val="accent4">
              <a:lumMod val="75000"/>
            </a:schemeClr>
          </a:solidFill>
        </p:spPr>
        <p:txBody>
          <a:bodyPr wrap="square">
            <a:spAutoFit/>
          </a:bodyPr>
          <a:lstStyle/>
          <a:p>
            <a:r>
              <a:rPr lang="en-GB" sz="2800" dirty="0">
                <a:latin typeface="Raleway"/>
              </a:rPr>
              <a:t>Make a list of the foods and the country they came from</a:t>
            </a:r>
          </a:p>
        </p:txBody>
      </p:sp>
      <p:pic>
        <p:nvPicPr>
          <p:cNvPr id="4" name="Picture 3">
            <a:extLst>
              <a:ext uri="{FF2B5EF4-FFF2-40B4-BE49-F238E27FC236}">
                <a16:creationId xmlns:a16="http://schemas.microsoft.com/office/drawing/2014/main" id="{99EBC4BE-1544-4165-811B-541008A13A9B}"/>
              </a:ext>
            </a:extLst>
          </p:cNvPr>
          <p:cNvPicPr>
            <a:picLocks noChangeAspect="1"/>
          </p:cNvPicPr>
          <p:nvPr/>
        </p:nvPicPr>
        <p:blipFill>
          <a:blip r:embed="rId5"/>
          <a:stretch>
            <a:fillRect/>
          </a:stretch>
        </p:blipFill>
        <p:spPr>
          <a:xfrm>
            <a:off x="1571082" y="4160539"/>
            <a:ext cx="3127519" cy="3304318"/>
          </a:xfrm>
          <a:prstGeom prst="rect">
            <a:avLst/>
          </a:prstGeom>
        </p:spPr>
      </p:pic>
      <p:pic>
        <p:nvPicPr>
          <p:cNvPr id="5" name="Picture 4">
            <a:extLst>
              <a:ext uri="{FF2B5EF4-FFF2-40B4-BE49-F238E27FC236}">
                <a16:creationId xmlns:a16="http://schemas.microsoft.com/office/drawing/2014/main" id="{93D70A19-90B7-46A5-8D79-940D3780C591}"/>
              </a:ext>
            </a:extLst>
          </p:cNvPr>
          <p:cNvPicPr>
            <a:picLocks noChangeAspect="1"/>
          </p:cNvPicPr>
          <p:nvPr/>
        </p:nvPicPr>
        <p:blipFill>
          <a:blip r:embed="rId6"/>
          <a:stretch>
            <a:fillRect/>
          </a:stretch>
        </p:blipFill>
        <p:spPr>
          <a:xfrm>
            <a:off x="5895830" y="4160539"/>
            <a:ext cx="3694496" cy="3360874"/>
          </a:xfrm>
          <a:prstGeom prst="rect">
            <a:avLst/>
          </a:prstGeom>
        </p:spPr>
      </p:pic>
    </p:spTree>
    <p:extLst>
      <p:ext uri="{BB962C8B-B14F-4D97-AF65-F5344CB8AC3E}">
        <p14:creationId xmlns:p14="http://schemas.microsoft.com/office/powerpoint/2010/main" val="44270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51246"/>
            <a:ext cx="10028409" cy="11662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FE9ABD0D-AAD6-45E5-B408-97FE7772F9A3}"/>
              </a:ext>
            </a:extLst>
          </p:cNvPr>
          <p:cNvSpPr/>
          <p:nvPr/>
        </p:nvSpPr>
        <p:spPr>
          <a:xfrm>
            <a:off x="3267924" y="1391131"/>
            <a:ext cx="4668266" cy="646331"/>
          </a:xfrm>
          <a:prstGeom prst="rect">
            <a:avLst/>
          </a:prstGeom>
          <a:solidFill>
            <a:srgbClr val="92D050"/>
          </a:solidFill>
        </p:spPr>
        <p:txBody>
          <a:bodyPr wrap="none">
            <a:spAutoFit/>
          </a:bodyPr>
          <a:lstStyle/>
          <a:p>
            <a:r>
              <a:rPr lang="en-GB" sz="3600" dirty="0">
                <a:latin typeface="Raleway"/>
              </a:rPr>
              <a:t>What are food miles? </a:t>
            </a:r>
          </a:p>
        </p:txBody>
      </p:sp>
      <p:sp>
        <p:nvSpPr>
          <p:cNvPr id="3" name="Rectangle 2">
            <a:extLst>
              <a:ext uri="{FF2B5EF4-FFF2-40B4-BE49-F238E27FC236}">
                <a16:creationId xmlns:a16="http://schemas.microsoft.com/office/drawing/2014/main" id="{D4D4909C-0D97-4A29-9637-9F315904FA19}"/>
              </a:ext>
            </a:extLst>
          </p:cNvPr>
          <p:cNvSpPr/>
          <p:nvPr/>
        </p:nvSpPr>
        <p:spPr>
          <a:xfrm>
            <a:off x="556739" y="2143116"/>
            <a:ext cx="9679736" cy="2308324"/>
          </a:xfrm>
          <a:prstGeom prst="rect">
            <a:avLst/>
          </a:prstGeom>
        </p:spPr>
        <p:txBody>
          <a:bodyPr wrap="square">
            <a:spAutoFit/>
          </a:bodyPr>
          <a:lstStyle/>
          <a:p>
            <a:r>
              <a:rPr lang="en-GB" sz="2400" b="1" dirty="0">
                <a:latin typeface="Raleway"/>
              </a:rPr>
              <a:t>Have you ever thought about where your food comes from?</a:t>
            </a:r>
          </a:p>
          <a:p>
            <a:endParaRPr lang="en-US" sz="2400" b="1" dirty="0">
              <a:latin typeface="Raleway"/>
            </a:endParaRPr>
          </a:p>
          <a:p>
            <a:r>
              <a:rPr lang="en-US" sz="2400" b="1" dirty="0">
                <a:latin typeface="Raleway"/>
              </a:rPr>
              <a:t>What Are The Effects?</a:t>
            </a:r>
          </a:p>
          <a:p>
            <a:r>
              <a:rPr lang="en-US" sz="2400" dirty="0">
                <a:latin typeface="Raleway"/>
              </a:rPr>
              <a:t>The effects of food miles can be measured in the pollution that is caused. Think about the distance travelled, then think about how that distance was covered. Was it by Plane? Boat? Road?</a:t>
            </a:r>
          </a:p>
        </p:txBody>
      </p:sp>
      <p:sp>
        <p:nvSpPr>
          <p:cNvPr id="4" name="Rectangle 3">
            <a:extLst>
              <a:ext uri="{FF2B5EF4-FFF2-40B4-BE49-F238E27FC236}">
                <a16:creationId xmlns:a16="http://schemas.microsoft.com/office/drawing/2014/main" id="{62C805D0-24F3-4132-A6E3-A6C30DDC2FAC}"/>
              </a:ext>
            </a:extLst>
          </p:cNvPr>
          <p:cNvSpPr/>
          <p:nvPr/>
        </p:nvSpPr>
        <p:spPr>
          <a:xfrm>
            <a:off x="1092993" y="5220741"/>
            <a:ext cx="8505825" cy="1643527"/>
          </a:xfrm>
          <a:prstGeom prst="rect">
            <a:avLst/>
          </a:prstGeom>
          <a:solidFill>
            <a:schemeClr val="accent4">
              <a:lumMod val="20000"/>
              <a:lumOff val="80000"/>
            </a:schemeClr>
          </a:solidFill>
        </p:spPr>
        <p:txBody>
          <a:bodyPr wrap="square">
            <a:spAutoFit/>
          </a:bodyPr>
          <a:lstStyle/>
          <a:p>
            <a:pPr lvl="0">
              <a:lnSpc>
                <a:spcPct val="90000"/>
              </a:lnSpc>
              <a:spcBef>
                <a:spcPts val="1000"/>
              </a:spcBef>
            </a:pPr>
            <a:r>
              <a:rPr lang="en-US" sz="2800" b="1" dirty="0">
                <a:solidFill>
                  <a:prstClr val="black"/>
                </a:solidFill>
                <a:latin typeface="Raleway"/>
              </a:rPr>
              <a:t>The food we eat makes up about 30% of our carbon footprint.  Knowing how far it has travelled and how it has been stored is essential if we wish to reduce the environmental impact.</a:t>
            </a:r>
          </a:p>
        </p:txBody>
      </p:sp>
    </p:spTree>
    <p:extLst>
      <p:ext uri="{BB962C8B-B14F-4D97-AF65-F5344CB8AC3E}">
        <p14:creationId xmlns:p14="http://schemas.microsoft.com/office/powerpoint/2010/main" val="2059640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973735"/>
            <a:ext cx="9999226" cy="94132"/>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D8F9B649-329B-4AEB-914F-C40A946176A2}"/>
              </a:ext>
            </a:extLst>
          </p:cNvPr>
          <p:cNvPicPr>
            <a:picLocks noChangeAspect="1"/>
          </p:cNvPicPr>
          <p:nvPr/>
        </p:nvPicPr>
        <p:blipFill>
          <a:blip r:embed="rId5"/>
          <a:stretch>
            <a:fillRect/>
          </a:stretch>
        </p:blipFill>
        <p:spPr>
          <a:xfrm>
            <a:off x="1158737" y="1302692"/>
            <a:ext cx="9077731" cy="6078239"/>
          </a:xfrm>
          <a:prstGeom prst="rect">
            <a:avLst/>
          </a:prstGeom>
        </p:spPr>
      </p:pic>
    </p:spTree>
    <p:extLst>
      <p:ext uri="{BB962C8B-B14F-4D97-AF65-F5344CB8AC3E}">
        <p14:creationId xmlns:p14="http://schemas.microsoft.com/office/powerpoint/2010/main" val="3594747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0D1E9A75-9D98-4EB3-A4EC-D06AF761BF2B}"/>
              </a:ext>
            </a:extLst>
          </p:cNvPr>
          <p:cNvSpPr/>
          <p:nvPr/>
        </p:nvSpPr>
        <p:spPr>
          <a:xfrm>
            <a:off x="1586000" y="5373558"/>
            <a:ext cx="5343525" cy="1169551"/>
          </a:xfrm>
          <a:prstGeom prst="rect">
            <a:avLst/>
          </a:prstGeom>
        </p:spPr>
        <p:txBody>
          <a:bodyPr>
            <a:spAutoFit/>
          </a:bodyPr>
          <a:lstStyle/>
          <a:p>
            <a:r>
              <a:rPr lang="en-GB" dirty="0">
                <a:latin typeface="Raleway"/>
                <a:hlinkClick r:id="rId5"/>
              </a:rPr>
              <a:t>https://www.youtube.com/watch?v=c0mUV4zz9E4</a:t>
            </a:r>
            <a:endParaRPr lang="en-GB" dirty="0">
              <a:latin typeface="Raleway"/>
            </a:endParaRPr>
          </a:p>
          <a:p>
            <a:endParaRPr lang="en-GB" dirty="0">
              <a:latin typeface="Raleway"/>
            </a:endParaRPr>
          </a:p>
          <a:p>
            <a:endParaRPr lang="en-GB" dirty="0">
              <a:latin typeface="Raleway"/>
            </a:endParaRPr>
          </a:p>
          <a:p>
            <a:endParaRPr lang="en-GB" dirty="0">
              <a:latin typeface="Raleway"/>
            </a:endParaRPr>
          </a:p>
          <a:p>
            <a:r>
              <a:rPr lang="en-GB" dirty="0">
                <a:latin typeface="Raleway"/>
              </a:rPr>
              <a:t>Clip 44 seconds </a:t>
            </a:r>
          </a:p>
        </p:txBody>
      </p:sp>
      <p:sp>
        <p:nvSpPr>
          <p:cNvPr id="3" name="Rectangle 2">
            <a:extLst>
              <a:ext uri="{FF2B5EF4-FFF2-40B4-BE49-F238E27FC236}">
                <a16:creationId xmlns:a16="http://schemas.microsoft.com/office/drawing/2014/main" id="{A6607370-2FD3-46A0-9456-992839C0956B}"/>
              </a:ext>
            </a:extLst>
          </p:cNvPr>
          <p:cNvSpPr/>
          <p:nvPr/>
        </p:nvSpPr>
        <p:spPr>
          <a:xfrm>
            <a:off x="1410511" y="1597410"/>
            <a:ext cx="7597302" cy="1200329"/>
          </a:xfrm>
          <a:prstGeom prst="rect">
            <a:avLst/>
          </a:prstGeom>
          <a:solidFill>
            <a:srgbClr val="92D050"/>
          </a:solidFill>
        </p:spPr>
        <p:txBody>
          <a:bodyPr wrap="square">
            <a:spAutoFit/>
          </a:bodyPr>
          <a:lstStyle/>
          <a:p>
            <a:r>
              <a:rPr lang="en-US" sz="3600" b="1" dirty="0">
                <a:latin typeface="Raleway"/>
              </a:rPr>
              <a:t>How many food miles are there in your Big Mac?</a:t>
            </a:r>
            <a:endParaRPr lang="en-GB" sz="3600" dirty="0">
              <a:latin typeface="Raleway"/>
            </a:endParaRPr>
          </a:p>
        </p:txBody>
      </p:sp>
    </p:spTree>
    <p:extLst>
      <p:ext uri="{BB962C8B-B14F-4D97-AF65-F5344CB8AC3E}">
        <p14:creationId xmlns:p14="http://schemas.microsoft.com/office/powerpoint/2010/main" val="2048329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ACTION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6" name="Google Shape;66;p14"/>
          <p:cNvSpPr txBox="1"/>
          <p:nvPr/>
        </p:nvSpPr>
        <p:spPr>
          <a:xfrm>
            <a:off x="1480073" y="1322840"/>
            <a:ext cx="5120140" cy="1614445"/>
          </a:xfrm>
          <a:prstGeom prst="rect">
            <a:avLst/>
          </a:prstGeom>
          <a:noFill/>
          <a:ln>
            <a:noFill/>
          </a:ln>
        </p:spPr>
        <p:txBody>
          <a:bodyPr spcFirstLastPara="1" wrap="square" lIns="91425" tIns="91425" rIns="91425" bIns="91425" anchor="t" anchorCtr="0">
            <a:noAutofit/>
          </a:bodyPr>
          <a:lstStyle/>
          <a:p>
            <a:r>
              <a:rPr lang="en-US" sz="1100" b="1" dirty="0">
                <a:latin typeface="Raleway"/>
              </a:rPr>
              <a:t>Learners will be able to: </a:t>
            </a:r>
          </a:p>
          <a:p>
            <a:pPr marL="457200" indent="-457200">
              <a:buFont typeface="Arial" panose="020B0604020202020204" pitchFamily="34" charset="0"/>
              <a:buChar char="•"/>
            </a:pPr>
            <a:r>
              <a:rPr lang="en-US" sz="1100" dirty="0">
                <a:latin typeface="Raleway"/>
              </a:rPr>
              <a:t>Examine the food miles of common foods eaten daily</a:t>
            </a:r>
          </a:p>
          <a:p>
            <a:pPr marL="457200" indent="-457200">
              <a:buFont typeface="Arial" panose="020B0604020202020204" pitchFamily="34" charset="0"/>
              <a:buChar char="•"/>
            </a:pPr>
            <a:r>
              <a:rPr lang="en-US" sz="1100" dirty="0">
                <a:latin typeface="Raleway"/>
              </a:rPr>
              <a:t>Develop views and opinions about their day to day actions and whether  as a good citizen these should change </a:t>
            </a:r>
          </a:p>
          <a:p>
            <a:pPr marL="457200" indent="-457200">
              <a:buFont typeface="Arial" panose="020B0604020202020204" pitchFamily="34" charset="0"/>
              <a:buChar char="•"/>
            </a:pPr>
            <a:r>
              <a:rPr lang="en-US" sz="1100" dirty="0">
                <a:latin typeface="Raleway"/>
              </a:rPr>
              <a:t>Explain how there are consequences for their choices and behavior</a:t>
            </a:r>
            <a:r>
              <a:rPr lang="en-GB" sz="1100" dirty="0">
                <a:latin typeface="Raleway"/>
              </a:rPr>
              <a:t>, make the link between patterns of </a:t>
            </a:r>
            <a:r>
              <a:rPr lang="en-GB" sz="1100" b="1" i="1" dirty="0">
                <a:latin typeface="Raleway"/>
              </a:rPr>
              <a:t>human consumption </a:t>
            </a:r>
            <a:r>
              <a:rPr lang="en-GB" sz="1100" dirty="0">
                <a:latin typeface="Raleway"/>
              </a:rPr>
              <a:t>and </a:t>
            </a:r>
            <a:br>
              <a:rPr lang="en-GB" sz="1100" dirty="0">
                <a:latin typeface="Raleway"/>
              </a:rPr>
            </a:br>
            <a:r>
              <a:rPr lang="en-GB" sz="1100" dirty="0">
                <a:latin typeface="Raleway"/>
              </a:rPr>
              <a:t>Climate Change. </a:t>
            </a:r>
            <a:endParaRPr lang="en-US" sz="1100" dirty="0">
              <a:latin typeface="Raleway"/>
            </a:endParaRPr>
          </a:p>
          <a:p>
            <a:pPr marL="457200" indent="-457200">
              <a:buFont typeface="Arial" panose="020B0604020202020204" pitchFamily="34" charset="0"/>
              <a:buChar char="•"/>
            </a:pPr>
            <a:r>
              <a:rPr lang="en-US" sz="1100" dirty="0">
                <a:latin typeface="Raleway"/>
              </a:rPr>
              <a:t>Investigate the moral and ethical issues connected to our food choices and be able to appreciate a range of views.   </a:t>
            </a: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50097" y="1064850"/>
            <a:ext cx="3085578" cy="35105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5</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4" y="2111200"/>
            <a:ext cx="1031699"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1 </a:t>
            </a:r>
            <a:r>
              <a:rPr lang="it" i="0" u="none" strike="noStrike" cap="none" dirty="0">
                <a:solidFill>
                  <a:srgbClr val="666666"/>
                </a:solidFill>
                <a:latin typeface="Raleway ExtraBold"/>
                <a:ea typeface="Raleway ExtraBold"/>
                <a:cs typeface="Raleway ExtraBold"/>
                <a:sym typeface="Raleway ExtraBold"/>
              </a:rPr>
              <a:t>hour </a:t>
            </a:r>
            <a:endParaRPr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348700" y="3394082"/>
            <a:ext cx="6412800" cy="642600"/>
          </a:xfrm>
          <a:prstGeom prst="rect">
            <a:avLst/>
          </a:prstGeom>
          <a:noFill/>
          <a:ln>
            <a:noFill/>
          </a:ln>
        </p:spPr>
        <p:txBody>
          <a:bodyPr spcFirstLastPara="1" wrap="square" lIns="91425" tIns="91425" rIns="91425" bIns="91425" anchor="t" anchorCtr="0">
            <a:noAutofit/>
          </a:bodyPr>
          <a:lstStyle/>
          <a:p>
            <a:pPr marL="0" indent="0">
              <a:buNone/>
            </a:pPr>
            <a:r>
              <a:rPr lang="en-GB" sz="1100" b="1" dirty="0">
                <a:latin typeface="Raleway ExtraBold"/>
              </a:rPr>
              <a:t>Teacher introduces lesson- links the SDGs with climate change and the challenge for this lesson 5 minutes </a:t>
            </a:r>
          </a:p>
          <a:p>
            <a:pPr marL="0" indent="0">
              <a:buNone/>
            </a:pPr>
            <a:r>
              <a:rPr lang="en-GB" sz="1100" b="1" dirty="0">
                <a:latin typeface="Raleway ExtraBold"/>
              </a:rPr>
              <a:t>Lets get engaged  Starter : </a:t>
            </a:r>
            <a:r>
              <a:rPr lang="en-GB" sz="1100" dirty="0">
                <a:latin typeface="Raleway ExtraBold"/>
              </a:rPr>
              <a:t>Slide 13 - What is this image about? Think Pair Share Teacher develops discussion.</a:t>
            </a:r>
          </a:p>
        </p:txBody>
      </p:sp>
      <p:sp>
        <p:nvSpPr>
          <p:cNvPr id="79" name="Google Shape;79;p14"/>
          <p:cNvSpPr txBox="1"/>
          <p:nvPr/>
        </p:nvSpPr>
        <p:spPr>
          <a:xfrm>
            <a:off x="144397" y="4685205"/>
            <a:ext cx="6997950" cy="7530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ExtraBold"/>
              </a:rPr>
              <a:t>Activity One : </a:t>
            </a:r>
            <a:r>
              <a:rPr lang="en-GB" sz="1200" dirty="0">
                <a:latin typeface="Raleway ExtraBold"/>
              </a:rPr>
              <a:t>How does the food we eat link to climate change? In groups write down questions about this focus</a:t>
            </a:r>
            <a:endParaRPr lang="en-GB" sz="1200" b="1" dirty="0">
              <a:latin typeface="Raleway ExtraBold"/>
            </a:endParaRPr>
          </a:p>
          <a:p>
            <a:pPr marL="0" indent="0">
              <a:buNone/>
            </a:pPr>
            <a:r>
              <a:rPr lang="en-GB" sz="1200" b="1" dirty="0">
                <a:latin typeface="Raleway ExtraBold"/>
              </a:rPr>
              <a:t>Activity Two : </a:t>
            </a:r>
            <a:r>
              <a:rPr lang="en-GB" sz="1200" dirty="0">
                <a:latin typeface="Raleway ExtraBold"/>
              </a:rPr>
              <a:t>Pupil Survey Feedback, Pupils do a food survey- what have they eaten in the last 24 hours and what are the food miles for these teacher introduces some facts and figures about our food habits , idea of food miles, look at clip on the journey of The Big Mac (slide  21)</a:t>
            </a:r>
          </a:p>
        </p:txBody>
      </p:sp>
      <p:sp>
        <p:nvSpPr>
          <p:cNvPr id="80" name="Google Shape;80;p14"/>
          <p:cNvSpPr/>
          <p:nvPr/>
        </p:nvSpPr>
        <p:spPr>
          <a:xfrm>
            <a:off x="193450" y="425763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193450" y="4223896"/>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 /2</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2" name="Google Shape;82;p14"/>
          <p:cNvSpPr txBox="1"/>
          <p:nvPr/>
        </p:nvSpPr>
        <p:spPr>
          <a:xfrm>
            <a:off x="121588" y="6105694"/>
            <a:ext cx="7436803" cy="1371987"/>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Activity  three Now do a quick estimate for how far the food that your group listed travelled to reach you ?</a:t>
            </a:r>
          </a:p>
          <a:p>
            <a:pPr marL="0" indent="0">
              <a:buNone/>
            </a:pPr>
            <a:r>
              <a:rPr lang="en-GB" sz="1200" b="1" dirty="0">
                <a:latin typeface="Raleway"/>
              </a:rPr>
              <a:t>Activity Four (slide 26): Group research activity- pupils are given some information[ print out the slides ]  and have a discussion based on the questions on slides (25 minutes) Evidence - 1- 6 </a:t>
            </a:r>
          </a:p>
          <a:p>
            <a:pPr marL="0" indent="0">
              <a:buNone/>
            </a:pPr>
            <a:r>
              <a:rPr lang="en-GB" sz="1200" b="1" dirty="0">
                <a:latin typeface="Raleway"/>
              </a:rPr>
              <a:t>Plenary (10 minutes) Slide 35  </a:t>
            </a:r>
            <a:r>
              <a:rPr lang="en-GB" sz="1200" dirty="0">
                <a:latin typeface="Raleway"/>
              </a:rPr>
              <a:t>My Menu for world change, Reflecting on Learning, Changing our eating habits. You have been asked to make recommendations to the government on what eating habit changes need to be made in Britain to respond to the challenge of global warming. What must we do? 3 ideas  </a:t>
            </a:r>
          </a:p>
        </p:txBody>
      </p:sp>
      <p:sp>
        <p:nvSpPr>
          <p:cNvPr id="83" name="Google Shape;83;p14"/>
          <p:cNvSpPr/>
          <p:nvPr/>
        </p:nvSpPr>
        <p:spPr>
          <a:xfrm>
            <a:off x="121588" y="57404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175178" y="572975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3/4</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6" name="Google Shape;86;p14"/>
          <p:cNvSpPr txBox="1"/>
          <p:nvPr/>
        </p:nvSpPr>
        <p:spPr>
          <a:xfrm>
            <a:off x="7319875" y="3364500"/>
            <a:ext cx="2815200" cy="319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5 </a:t>
            </a:r>
            <a:endParaRPr sz="2200" b="1" dirty="0">
              <a:solidFill>
                <a:srgbClr val="595959"/>
              </a:solidFill>
              <a:latin typeface="Prompt"/>
              <a:ea typeface="Prompt"/>
              <a:cs typeface="Prompt"/>
              <a:sym typeface="Prompt"/>
            </a:endParaRPr>
          </a:p>
        </p:txBody>
      </p:sp>
      <p:pic>
        <p:nvPicPr>
          <p:cNvPr id="92" name="Google Shape;92;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B8E26405-6415-4FC1-8116-A2C4FFE06A20}"/>
              </a:ext>
            </a:extLst>
          </p:cNvPr>
          <p:cNvSpPr/>
          <p:nvPr/>
        </p:nvSpPr>
        <p:spPr>
          <a:xfrm>
            <a:off x="7393200" y="2443318"/>
            <a:ext cx="3146750" cy="3647152"/>
          </a:xfrm>
          <a:prstGeom prst="rect">
            <a:avLst/>
          </a:prstGeom>
        </p:spPr>
        <p:txBody>
          <a:bodyPr wrap="square">
            <a:spAutoFit/>
          </a:bodyPr>
          <a:lstStyle/>
          <a:p>
            <a:r>
              <a:rPr lang="en-GB" sz="1100" b="1" dirty="0">
                <a:latin typeface="Raleway"/>
              </a:rPr>
              <a:t>Big Idea 3</a:t>
            </a:r>
            <a:r>
              <a:rPr lang="en-GB" sz="1100" dirty="0">
                <a:latin typeface="Raleway"/>
              </a:rPr>
              <a:t>:</a:t>
            </a:r>
            <a:r>
              <a:rPr lang="en-GB" sz="1100" b="1" dirty="0">
                <a:latin typeface="Raleway"/>
              </a:rPr>
              <a:t> </a:t>
            </a:r>
            <a:r>
              <a:rPr lang="en-GB" sz="1100" dirty="0">
                <a:latin typeface="Raleway"/>
              </a:rPr>
              <a:t>Human consumption relies on a lot on energy from burning fossil fuels for energy; the food industry contributes to this as does the production of methane gases from cows. </a:t>
            </a:r>
          </a:p>
          <a:p>
            <a:endParaRPr lang="en-GB" sz="1100" b="1" dirty="0">
              <a:latin typeface="Raleway"/>
            </a:endParaRPr>
          </a:p>
          <a:p>
            <a:endParaRPr lang="en-GB" sz="1100" b="1" dirty="0">
              <a:latin typeface="Raleway"/>
            </a:endParaRPr>
          </a:p>
          <a:p>
            <a:r>
              <a:rPr lang="en-GB" sz="1100" b="1" dirty="0">
                <a:latin typeface="Raleway"/>
              </a:rPr>
              <a:t>Big Idea 7: Addressing Climate Change</a:t>
            </a:r>
            <a:r>
              <a:rPr lang="en-GB" sz="1100" dirty="0">
                <a:latin typeface="Raleway"/>
              </a:rPr>
              <a:t>. Because of the potentially catastrophic consequences of climate change there is a need for humans to change their behaviour Pupils can explain the importance of the role that individuals can play, they understand that there  is frequently a disjuncture between people’s awareness of the problem and people actually changing their behaviour. </a:t>
            </a:r>
          </a:p>
          <a:p>
            <a:endParaRPr lang="en-GB" sz="1100" dirty="0">
              <a:latin typeface="Raleway"/>
            </a:endParaRPr>
          </a:p>
          <a:p>
            <a:endParaRPr lang="en-GB" sz="1100" dirty="0">
              <a:latin typeface="Raleway"/>
            </a:endParaRPr>
          </a:p>
          <a:p>
            <a:r>
              <a:rPr lang="en-GB" sz="1100" b="1" dirty="0">
                <a:latin typeface="Raleway"/>
              </a:rPr>
              <a:t>Big Idea 11</a:t>
            </a:r>
            <a:r>
              <a:rPr lang="en-GB" sz="1100" dirty="0">
                <a:latin typeface="Raleway"/>
              </a:rPr>
              <a:t> Action Many individuals are looking at their Carbon Footprint and reducing their consumption – using and buying less e.g. reducing their food waste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1011595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640612E2-C663-4348-B1CB-98D97F636499}"/>
              </a:ext>
            </a:extLst>
          </p:cNvPr>
          <p:cNvSpPr/>
          <p:nvPr/>
        </p:nvSpPr>
        <p:spPr>
          <a:xfrm>
            <a:off x="409831" y="1864320"/>
            <a:ext cx="9872150" cy="4031873"/>
          </a:xfrm>
          <a:prstGeom prst="rect">
            <a:avLst/>
          </a:prstGeom>
          <a:solidFill>
            <a:srgbClr val="92D050"/>
          </a:solidFill>
        </p:spPr>
        <p:txBody>
          <a:bodyPr wrap="square">
            <a:spAutoFit/>
          </a:bodyPr>
          <a:lstStyle/>
          <a:p>
            <a:r>
              <a:rPr lang="en-GB" sz="3200" b="1" dirty="0">
                <a:latin typeface="Raleway"/>
              </a:rPr>
              <a:t>Activity  three Now do a quick estimate for how far the food that your group listed travelled to reach you ? </a:t>
            </a:r>
            <a:br>
              <a:rPr lang="en-GB" sz="3200" dirty="0">
                <a:latin typeface="Raleway"/>
              </a:rPr>
            </a:br>
            <a:br>
              <a:rPr lang="en-GB" sz="3200" dirty="0">
                <a:latin typeface="Raleway"/>
              </a:rPr>
            </a:br>
            <a:r>
              <a:rPr lang="en-GB" sz="3200" b="1" dirty="0">
                <a:latin typeface="Raleway"/>
              </a:rPr>
              <a:t>What do you think about this?</a:t>
            </a:r>
            <a:br>
              <a:rPr lang="en-GB" sz="3200" dirty="0">
                <a:latin typeface="Raleway"/>
              </a:rPr>
            </a:br>
            <a:r>
              <a:rPr lang="en-GB" sz="3200" dirty="0">
                <a:latin typeface="Raleway"/>
              </a:rPr>
              <a:t>Example: If you ate cheese, pasta, apples or bananas these are the food miles and the likely country of origin. </a:t>
            </a:r>
          </a:p>
        </p:txBody>
      </p:sp>
    </p:spTree>
    <p:extLst>
      <p:ext uri="{BB962C8B-B14F-4D97-AF65-F5344CB8AC3E}">
        <p14:creationId xmlns:p14="http://schemas.microsoft.com/office/powerpoint/2010/main" val="3124205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1013541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B3850515-2B93-4A52-9A2A-CAB4786D2E7D}"/>
              </a:ext>
            </a:extLst>
          </p:cNvPr>
          <p:cNvPicPr>
            <a:picLocks noChangeAspect="1"/>
          </p:cNvPicPr>
          <p:nvPr/>
        </p:nvPicPr>
        <p:blipFill>
          <a:blip r:embed="rId5"/>
          <a:stretch>
            <a:fillRect/>
          </a:stretch>
        </p:blipFill>
        <p:spPr>
          <a:xfrm>
            <a:off x="1816074" y="1383219"/>
            <a:ext cx="2895851" cy="6005080"/>
          </a:xfrm>
          <a:prstGeom prst="rect">
            <a:avLst/>
          </a:prstGeom>
        </p:spPr>
      </p:pic>
      <p:pic>
        <p:nvPicPr>
          <p:cNvPr id="3" name="Picture 2">
            <a:extLst>
              <a:ext uri="{FF2B5EF4-FFF2-40B4-BE49-F238E27FC236}">
                <a16:creationId xmlns:a16="http://schemas.microsoft.com/office/drawing/2014/main" id="{B78C46EE-D348-453A-93DE-64E2F2DC5A5E}"/>
              </a:ext>
            </a:extLst>
          </p:cNvPr>
          <p:cNvPicPr>
            <a:picLocks noChangeAspect="1"/>
          </p:cNvPicPr>
          <p:nvPr/>
        </p:nvPicPr>
        <p:blipFill>
          <a:blip r:embed="rId6"/>
          <a:stretch>
            <a:fillRect/>
          </a:stretch>
        </p:blipFill>
        <p:spPr>
          <a:xfrm>
            <a:off x="6192401" y="1383219"/>
            <a:ext cx="2895851" cy="6005080"/>
          </a:xfrm>
          <a:prstGeom prst="rect">
            <a:avLst/>
          </a:prstGeom>
        </p:spPr>
      </p:pic>
    </p:spTree>
    <p:extLst>
      <p:ext uri="{BB962C8B-B14F-4D97-AF65-F5344CB8AC3E}">
        <p14:creationId xmlns:p14="http://schemas.microsoft.com/office/powerpoint/2010/main" val="2454295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7"/>
            <a:ext cx="9911677"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C83BA783-DBC8-4801-A73C-9406A0A5DC95}"/>
              </a:ext>
            </a:extLst>
          </p:cNvPr>
          <p:cNvPicPr>
            <a:picLocks noChangeAspect="1"/>
          </p:cNvPicPr>
          <p:nvPr/>
        </p:nvPicPr>
        <p:blipFill>
          <a:blip r:embed="rId5"/>
          <a:stretch>
            <a:fillRect/>
          </a:stretch>
        </p:blipFill>
        <p:spPr>
          <a:xfrm>
            <a:off x="1027185" y="1322926"/>
            <a:ext cx="2651990" cy="6236749"/>
          </a:xfrm>
          <a:prstGeom prst="rect">
            <a:avLst/>
          </a:prstGeom>
        </p:spPr>
      </p:pic>
      <p:pic>
        <p:nvPicPr>
          <p:cNvPr id="3" name="Picture 2">
            <a:extLst>
              <a:ext uri="{FF2B5EF4-FFF2-40B4-BE49-F238E27FC236}">
                <a16:creationId xmlns:a16="http://schemas.microsoft.com/office/drawing/2014/main" id="{C2449601-B14B-49F3-863D-2F2BFE2CC2FC}"/>
              </a:ext>
            </a:extLst>
          </p:cNvPr>
          <p:cNvPicPr>
            <a:picLocks noChangeAspect="1"/>
          </p:cNvPicPr>
          <p:nvPr/>
        </p:nvPicPr>
        <p:blipFill>
          <a:blip r:embed="rId6"/>
          <a:stretch>
            <a:fillRect/>
          </a:stretch>
        </p:blipFill>
        <p:spPr>
          <a:xfrm>
            <a:off x="6767282" y="1530208"/>
            <a:ext cx="3712786" cy="6029467"/>
          </a:xfrm>
          <a:prstGeom prst="rect">
            <a:avLst/>
          </a:prstGeom>
        </p:spPr>
      </p:pic>
    </p:spTree>
    <p:extLst>
      <p:ext uri="{BB962C8B-B14F-4D97-AF65-F5344CB8AC3E}">
        <p14:creationId xmlns:p14="http://schemas.microsoft.com/office/powerpoint/2010/main" val="1547153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33550"/>
            <a:ext cx="10018681" cy="1343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A08A8457-90A2-43A3-807B-224E6761FAA2}"/>
              </a:ext>
            </a:extLst>
          </p:cNvPr>
          <p:cNvSpPr/>
          <p:nvPr/>
        </p:nvSpPr>
        <p:spPr>
          <a:xfrm>
            <a:off x="295276" y="1388661"/>
            <a:ext cx="9941200" cy="4524315"/>
          </a:xfrm>
          <a:prstGeom prst="rect">
            <a:avLst/>
          </a:prstGeom>
        </p:spPr>
        <p:txBody>
          <a:bodyPr wrap="square">
            <a:spAutoFit/>
          </a:bodyPr>
          <a:lstStyle/>
          <a:p>
            <a:r>
              <a:rPr lang="en-GB" sz="4800" dirty="0">
                <a:latin typeface="Raleway"/>
              </a:rPr>
              <a:t>Making a Difference </a:t>
            </a:r>
          </a:p>
          <a:p>
            <a:endParaRPr lang="en-GB" sz="4800" dirty="0">
              <a:latin typeface="Raleway"/>
            </a:endParaRPr>
          </a:p>
          <a:p>
            <a:r>
              <a:rPr lang="en-GB" sz="4800" dirty="0">
                <a:latin typeface="Raleway"/>
              </a:rPr>
              <a:t>Influencing Change</a:t>
            </a:r>
            <a:br>
              <a:rPr lang="en-GB" sz="4800" dirty="0">
                <a:latin typeface="Raleway"/>
              </a:rPr>
            </a:br>
            <a:endParaRPr lang="en-GB" sz="4800" dirty="0">
              <a:latin typeface="Raleway"/>
            </a:endParaRPr>
          </a:p>
          <a:p>
            <a:endParaRPr lang="en-GB" sz="4800" dirty="0">
              <a:latin typeface="Raleway"/>
            </a:endParaRPr>
          </a:p>
          <a:p>
            <a:r>
              <a:rPr lang="en-GB" sz="4800" dirty="0">
                <a:latin typeface="Raleway"/>
              </a:rPr>
              <a:t>What could we do differently? </a:t>
            </a:r>
          </a:p>
        </p:txBody>
      </p:sp>
    </p:spTree>
    <p:extLst>
      <p:ext uri="{BB962C8B-B14F-4D97-AF65-F5344CB8AC3E}">
        <p14:creationId xmlns:p14="http://schemas.microsoft.com/office/powerpoint/2010/main" val="3429535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22147"/>
            <a:ext cx="9979771"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D71E61A9-C042-4089-84AD-FFF92931451D}"/>
              </a:ext>
            </a:extLst>
          </p:cNvPr>
          <p:cNvSpPr/>
          <p:nvPr/>
        </p:nvSpPr>
        <p:spPr>
          <a:xfrm>
            <a:off x="197644" y="1398820"/>
            <a:ext cx="10296524" cy="5262979"/>
          </a:xfrm>
          <a:prstGeom prst="rect">
            <a:avLst/>
          </a:prstGeom>
        </p:spPr>
        <p:txBody>
          <a:bodyPr wrap="square">
            <a:spAutoFit/>
          </a:bodyPr>
          <a:lstStyle/>
          <a:p>
            <a:pPr algn="ctr"/>
            <a:r>
              <a:rPr lang="en-GB" sz="2800" b="1" dirty="0">
                <a:solidFill>
                  <a:schemeClr val="tx1"/>
                </a:solidFill>
                <a:latin typeface="Raleway"/>
              </a:rPr>
              <a:t>Activity 4 – Group Task </a:t>
            </a:r>
          </a:p>
          <a:p>
            <a:pPr algn="ctr"/>
            <a:r>
              <a:rPr lang="en-GB" sz="2800" b="1" dirty="0">
                <a:solidFill>
                  <a:schemeClr val="tx1"/>
                </a:solidFill>
                <a:latin typeface="Raleway"/>
              </a:rPr>
              <a:t>Examine the evidence that you have been given</a:t>
            </a:r>
          </a:p>
          <a:p>
            <a:pPr algn="ctr"/>
            <a:r>
              <a:rPr lang="en-GB" sz="2800" b="1" dirty="0">
                <a:solidFill>
                  <a:schemeClr val="tx1"/>
                </a:solidFill>
                <a:latin typeface="Raleway"/>
              </a:rPr>
              <a:t>Discuss the following questions</a:t>
            </a:r>
            <a:r>
              <a:rPr lang="en-GB" sz="2800" dirty="0">
                <a:solidFill>
                  <a:schemeClr val="tx1"/>
                </a:solidFill>
                <a:latin typeface="Raleway"/>
              </a:rPr>
              <a:t>:</a:t>
            </a:r>
          </a:p>
          <a:p>
            <a:pPr algn="ctr"/>
            <a:endParaRPr lang="en-GB" sz="2800" dirty="0">
              <a:solidFill>
                <a:srgbClr val="FF0000"/>
              </a:solidFill>
              <a:latin typeface="Raleway"/>
            </a:endParaRPr>
          </a:p>
          <a:p>
            <a:pPr marL="342900" indent="-342900" algn="ctr">
              <a:buAutoNum type="arabicPeriod"/>
            </a:pPr>
            <a:r>
              <a:rPr lang="en-GB" sz="2800" dirty="0">
                <a:solidFill>
                  <a:srgbClr val="FF0000"/>
                </a:solidFill>
                <a:latin typeface="Raleway"/>
              </a:rPr>
              <a:t>Does it matter where our food comes from? Should we worry about the distance it has travelled? </a:t>
            </a:r>
          </a:p>
          <a:p>
            <a:pPr marL="342900" indent="-342900" algn="ctr">
              <a:buAutoNum type="arabicPeriod"/>
            </a:pPr>
            <a:r>
              <a:rPr lang="en-GB" sz="2800" dirty="0">
                <a:solidFill>
                  <a:srgbClr val="FF0000"/>
                </a:solidFill>
                <a:latin typeface="Raleway"/>
              </a:rPr>
              <a:t>Does it matter who produces our food and how this </a:t>
            </a:r>
            <a:br>
              <a:rPr lang="en-GB" sz="2800" dirty="0">
                <a:solidFill>
                  <a:srgbClr val="FF0000"/>
                </a:solidFill>
                <a:latin typeface="Raleway"/>
              </a:rPr>
            </a:br>
            <a:r>
              <a:rPr lang="en-GB" sz="2800" dirty="0">
                <a:solidFill>
                  <a:srgbClr val="FF0000"/>
                </a:solidFill>
                <a:latin typeface="Raleway"/>
              </a:rPr>
              <a:t>is done? </a:t>
            </a:r>
          </a:p>
          <a:p>
            <a:pPr marL="342900" indent="-342900" algn="ctr">
              <a:buAutoNum type="arabicPeriod"/>
            </a:pPr>
            <a:r>
              <a:rPr lang="en-GB" sz="2800" dirty="0">
                <a:solidFill>
                  <a:srgbClr val="FF0000"/>
                </a:solidFill>
                <a:latin typeface="Raleway"/>
              </a:rPr>
              <a:t>Should we care about the living conditions for the people who produce our food? </a:t>
            </a:r>
          </a:p>
          <a:p>
            <a:pPr marL="342900" indent="-342900" algn="ctr">
              <a:buAutoNum type="arabicPeriod"/>
            </a:pPr>
            <a:r>
              <a:rPr lang="en-GB" sz="2800" dirty="0">
                <a:solidFill>
                  <a:srgbClr val="FF0000"/>
                </a:solidFill>
                <a:latin typeface="Raleway"/>
              </a:rPr>
              <a:t>Should we know how many resources have been used to produce and transport our food? </a:t>
            </a:r>
          </a:p>
        </p:txBody>
      </p:sp>
    </p:spTree>
    <p:extLst>
      <p:ext uri="{BB962C8B-B14F-4D97-AF65-F5344CB8AC3E}">
        <p14:creationId xmlns:p14="http://schemas.microsoft.com/office/powerpoint/2010/main" val="3724849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75A0F5AD-CDB1-465F-8451-45E3CCEA4C59}"/>
              </a:ext>
            </a:extLst>
          </p:cNvPr>
          <p:cNvSpPr/>
          <p:nvPr/>
        </p:nvSpPr>
        <p:spPr>
          <a:xfrm>
            <a:off x="285750" y="1265030"/>
            <a:ext cx="10020299" cy="3970318"/>
          </a:xfrm>
          <a:prstGeom prst="rect">
            <a:avLst/>
          </a:prstGeom>
        </p:spPr>
        <p:txBody>
          <a:bodyPr wrap="square">
            <a:spAutoFit/>
          </a:bodyPr>
          <a:lstStyle/>
          <a:p>
            <a:r>
              <a:rPr lang="en-GB" sz="2800" b="1" dirty="0">
                <a:latin typeface="Raleway"/>
              </a:rPr>
              <a:t>Now consider the following challenges</a:t>
            </a:r>
          </a:p>
          <a:p>
            <a:endParaRPr lang="en-GB" sz="2800" b="1" dirty="0">
              <a:latin typeface="Raleway"/>
            </a:endParaRPr>
          </a:p>
          <a:p>
            <a:r>
              <a:rPr lang="en-GB" sz="2800" b="1" dirty="0">
                <a:latin typeface="Raleway"/>
              </a:rPr>
              <a:t>1. Should we only eat locally grown food?</a:t>
            </a:r>
          </a:p>
          <a:p>
            <a:endParaRPr lang="en-GB" sz="2800" b="1" dirty="0">
              <a:latin typeface="Raleway"/>
            </a:endParaRPr>
          </a:p>
          <a:p>
            <a:r>
              <a:rPr lang="en-GB" sz="2800" b="1" dirty="0">
                <a:latin typeface="Raleway"/>
              </a:rPr>
              <a:t>2. How much of the British diet needs to change in the next 30 years as a response to global climate change?</a:t>
            </a:r>
          </a:p>
          <a:p>
            <a:endParaRPr lang="en-GB" sz="2800" b="1" dirty="0">
              <a:latin typeface="Raleway"/>
            </a:endParaRPr>
          </a:p>
          <a:p>
            <a:r>
              <a:rPr lang="en-GB" sz="2800" b="1" dirty="0">
                <a:latin typeface="Raleway"/>
              </a:rPr>
              <a:t>3. Is it up to individuals to make climate change choices or do we leave this to the government.   </a:t>
            </a:r>
          </a:p>
        </p:txBody>
      </p:sp>
    </p:spTree>
    <p:extLst>
      <p:ext uri="{BB962C8B-B14F-4D97-AF65-F5344CB8AC3E}">
        <p14:creationId xmlns:p14="http://schemas.microsoft.com/office/powerpoint/2010/main" val="1060969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EE5DF338-DBDF-4F24-BA20-2CBB58671E2D}"/>
              </a:ext>
            </a:extLst>
          </p:cNvPr>
          <p:cNvSpPr/>
          <p:nvPr/>
        </p:nvSpPr>
        <p:spPr>
          <a:xfrm>
            <a:off x="265506" y="2018794"/>
            <a:ext cx="10160799" cy="4524315"/>
          </a:xfrm>
          <a:prstGeom prst="rect">
            <a:avLst/>
          </a:prstGeom>
        </p:spPr>
        <p:txBody>
          <a:bodyPr wrap="square">
            <a:spAutoFit/>
          </a:bodyPr>
          <a:lstStyle/>
          <a:p>
            <a:r>
              <a:rPr lang="en-GB" sz="3200" dirty="0">
                <a:latin typeface="Raleway"/>
              </a:rPr>
              <a:t>A. </a:t>
            </a:r>
            <a:r>
              <a:rPr lang="en-GB" sz="3200" dirty="0">
                <a:solidFill>
                  <a:srgbClr val="FF0000"/>
                </a:solidFill>
                <a:latin typeface="Raleway"/>
              </a:rPr>
              <a:t>What might happen if?</a:t>
            </a:r>
            <a:r>
              <a:rPr lang="en-GB" sz="3200" dirty="0">
                <a:latin typeface="Raleway"/>
              </a:rPr>
              <a:t> We no longer got food from abroad? </a:t>
            </a:r>
            <a:br>
              <a:rPr lang="en-GB" sz="3200" dirty="0">
                <a:latin typeface="Raleway"/>
              </a:rPr>
            </a:br>
            <a:br>
              <a:rPr lang="en-GB" sz="3200" dirty="0">
                <a:latin typeface="Raleway"/>
              </a:rPr>
            </a:br>
            <a:r>
              <a:rPr lang="en-GB" sz="3200" dirty="0">
                <a:latin typeface="Raleway"/>
              </a:rPr>
              <a:t>B. </a:t>
            </a:r>
            <a:r>
              <a:rPr lang="en-GB" sz="3200" dirty="0">
                <a:solidFill>
                  <a:srgbClr val="FF0000"/>
                </a:solidFill>
                <a:latin typeface="Raleway"/>
              </a:rPr>
              <a:t>What will happen if </a:t>
            </a:r>
            <a:r>
              <a:rPr lang="en-GB" sz="3200" dirty="0">
                <a:latin typeface="Raleway"/>
              </a:rPr>
              <a:t>we do not respond to climate change ? </a:t>
            </a:r>
            <a:br>
              <a:rPr lang="en-GB" sz="3200" dirty="0">
                <a:latin typeface="Raleway"/>
              </a:rPr>
            </a:br>
            <a:br>
              <a:rPr lang="en-GB" sz="3200" dirty="0">
                <a:latin typeface="Raleway"/>
              </a:rPr>
            </a:br>
            <a:r>
              <a:rPr lang="en-GB" sz="3200" dirty="0">
                <a:latin typeface="Raleway"/>
              </a:rPr>
              <a:t>C. </a:t>
            </a:r>
            <a:r>
              <a:rPr lang="en-GB" sz="3200" dirty="0">
                <a:solidFill>
                  <a:srgbClr val="FF0000"/>
                </a:solidFill>
                <a:latin typeface="Raleway"/>
              </a:rPr>
              <a:t>What could happen instead? </a:t>
            </a:r>
            <a:r>
              <a:rPr lang="en-GB" sz="3200" dirty="0">
                <a:latin typeface="Raleway"/>
              </a:rPr>
              <a:t>Can you describe  the future ? How will it look? What part will our food be playing? </a:t>
            </a:r>
          </a:p>
        </p:txBody>
      </p:sp>
    </p:spTree>
    <p:extLst>
      <p:ext uri="{BB962C8B-B14F-4D97-AF65-F5344CB8AC3E}">
        <p14:creationId xmlns:p14="http://schemas.microsoft.com/office/powerpoint/2010/main" val="3944119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998949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C26A7C0E-4C4E-4831-8EF4-7489A703AF93}"/>
              </a:ext>
            </a:extLst>
          </p:cNvPr>
          <p:cNvPicPr>
            <a:picLocks noChangeAspect="1"/>
          </p:cNvPicPr>
          <p:nvPr/>
        </p:nvPicPr>
        <p:blipFill>
          <a:blip r:embed="rId5"/>
          <a:stretch>
            <a:fillRect/>
          </a:stretch>
        </p:blipFill>
        <p:spPr>
          <a:xfrm>
            <a:off x="1647353" y="1152027"/>
            <a:ext cx="2292349" cy="3445387"/>
          </a:xfrm>
          <a:prstGeom prst="rect">
            <a:avLst/>
          </a:prstGeom>
        </p:spPr>
      </p:pic>
      <p:pic>
        <p:nvPicPr>
          <p:cNvPr id="3" name="Picture 2">
            <a:extLst>
              <a:ext uri="{FF2B5EF4-FFF2-40B4-BE49-F238E27FC236}">
                <a16:creationId xmlns:a16="http://schemas.microsoft.com/office/drawing/2014/main" id="{E02EF86E-8A83-43EE-B6D3-7B36398E9145}"/>
              </a:ext>
            </a:extLst>
          </p:cNvPr>
          <p:cNvPicPr>
            <a:picLocks noChangeAspect="1"/>
          </p:cNvPicPr>
          <p:nvPr/>
        </p:nvPicPr>
        <p:blipFill>
          <a:blip r:embed="rId6"/>
          <a:stretch>
            <a:fillRect/>
          </a:stretch>
        </p:blipFill>
        <p:spPr>
          <a:xfrm>
            <a:off x="5785965" y="1152027"/>
            <a:ext cx="4632358" cy="2739038"/>
          </a:xfrm>
          <a:prstGeom prst="rect">
            <a:avLst/>
          </a:prstGeom>
        </p:spPr>
      </p:pic>
      <p:pic>
        <p:nvPicPr>
          <p:cNvPr id="4" name="Picture 3">
            <a:extLst>
              <a:ext uri="{FF2B5EF4-FFF2-40B4-BE49-F238E27FC236}">
                <a16:creationId xmlns:a16="http://schemas.microsoft.com/office/drawing/2014/main" id="{14FCF707-D6BE-4509-9D4B-1E61EFEF5612}"/>
              </a:ext>
            </a:extLst>
          </p:cNvPr>
          <p:cNvPicPr>
            <a:picLocks noChangeAspect="1"/>
          </p:cNvPicPr>
          <p:nvPr/>
        </p:nvPicPr>
        <p:blipFill>
          <a:blip r:embed="rId7"/>
          <a:stretch>
            <a:fillRect/>
          </a:stretch>
        </p:blipFill>
        <p:spPr>
          <a:xfrm>
            <a:off x="4492391" y="80036"/>
            <a:ext cx="853514" cy="853514"/>
          </a:xfrm>
          <a:prstGeom prst="rect">
            <a:avLst/>
          </a:prstGeom>
        </p:spPr>
      </p:pic>
      <p:pic>
        <p:nvPicPr>
          <p:cNvPr id="5" name="Picture 4">
            <a:extLst>
              <a:ext uri="{FF2B5EF4-FFF2-40B4-BE49-F238E27FC236}">
                <a16:creationId xmlns:a16="http://schemas.microsoft.com/office/drawing/2014/main" id="{DB572869-E1A0-4D11-B156-89859B455D2A}"/>
              </a:ext>
            </a:extLst>
          </p:cNvPr>
          <p:cNvPicPr>
            <a:picLocks noChangeAspect="1"/>
          </p:cNvPicPr>
          <p:nvPr/>
        </p:nvPicPr>
        <p:blipFill>
          <a:blip r:embed="rId8"/>
          <a:stretch>
            <a:fillRect/>
          </a:stretch>
        </p:blipFill>
        <p:spPr>
          <a:xfrm>
            <a:off x="364325" y="4689893"/>
            <a:ext cx="3865199" cy="2578832"/>
          </a:xfrm>
          <a:prstGeom prst="rect">
            <a:avLst/>
          </a:prstGeom>
        </p:spPr>
      </p:pic>
      <p:pic>
        <p:nvPicPr>
          <p:cNvPr id="6" name="Picture 5">
            <a:extLst>
              <a:ext uri="{FF2B5EF4-FFF2-40B4-BE49-F238E27FC236}">
                <a16:creationId xmlns:a16="http://schemas.microsoft.com/office/drawing/2014/main" id="{D3AB7044-4D46-4C74-8045-3F79652D3601}"/>
              </a:ext>
            </a:extLst>
          </p:cNvPr>
          <p:cNvPicPr>
            <a:picLocks noChangeAspect="1"/>
          </p:cNvPicPr>
          <p:nvPr/>
        </p:nvPicPr>
        <p:blipFill>
          <a:blip r:embed="rId9"/>
          <a:stretch>
            <a:fillRect/>
          </a:stretch>
        </p:blipFill>
        <p:spPr>
          <a:xfrm>
            <a:off x="5904689" y="4287768"/>
            <a:ext cx="4550827" cy="2938932"/>
          </a:xfrm>
          <a:prstGeom prst="rect">
            <a:avLst/>
          </a:prstGeom>
        </p:spPr>
      </p:pic>
    </p:spTree>
    <p:extLst>
      <p:ext uri="{BB962C8B-B14F-4D97-AF65-F5344CB8AC3E}">
        <p14:creationId xmlns:p14="http://schemas.microsoft.com/office/powerpoint/2010/main" val="12151682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E99B5247-5D5B-415A-86DE-06D1AE1705C7}"/>
              </a:ext>
            </a:extLst>
          </p:cNvPr>
          <p:cNvPicPr>
            <a:picLocks noChangeAspect="1"/>
          </p:cNvPicPr>
          <p:nvPr/>
        </p:nvPicPr>
        <p:blipFill>
          <a:blip r:embed="rId5"/>
          <a:stretch>
            <a:fillRect/>
          </a:stretch>
        </p:blipFill>
        <p:spPr>
          <a:xfrm>
            <a:off x="4382379" y="128808"/>
            <a:ext cx="798645" cy="804742"/>
          </a:xfrm>
          <a:prstGeom prst="rect">
            <a:avLst/>
          </a:prstGeom>
        </p:spPr>
      </p:pic>
      <p:pic>
        <p:nvPicPr>
          <p:cNvPr id="3" name="Picture 2">
            <a:extLst>
              <a:ext uri="{FF2B5EF4-FFF2-40B4-BE49-F238E27FC236}">
                <a16:creationId xmlns:a16="http://schemas.microsoft.com/office/drawing/2014/main" id="{4F606781-694E-45AA-A0AA-F7B6866F3BA0}"/>
              </a:ext>
            </a:extLst>
          </p:cNvPr>
          <p:cNvPicPr>
            <a:picLocks noChangeAspect="1"/>
          </p:cNvPicPr>
          <p:nvPr/>
        </p:nvPicPr>
        <p:blipFill>
          <a:blip r:embed="rId6"/>
          <a:stretch>
            <a:fillRect/>
          </a:stretch>
        </p:blipFill>
        <p:spPr>
          <a:xfrm>
            <a:off x="2421557" y="3942285"/>
            <a:ext cx="5822185" cy="3286029"/>
          </a:xfrm>
          <a:prstGeom prst="rect">
            <a:avLst/>
          </a:prstGeom>
        </p:spPr>
      </p:pic>
      <p:sp>
        <p:nvSpPr>
          <p:cNvPr id="4" name="Rectangle 3">
            <a:extLst>
              <a:ext uri="{FF2B5EF4-FFF2-40B4-BE49-F238E27FC236}">
                <a16:creationId xmlns:a16="http://schemas.microsoft.com/office/drawing/2014/main" id="{D01AE1DA-2C09-4277-A71C-DA8CBA44FFDD}"/>
              </a:ext>
            </a:extLst>
          </p:cNvPr>
          <p:cNvSpPr/>
          <p:nvPr/>
        </p:nvSpPr>
        <p:spPr>
          <a:xfrm>
            <a:off x="243192" y="1874890"/>
            <a:ext cx="10294032" cy="1938992"/>
          </a:xfrm>
          <a:prstGeom prst="rect">
            <a:avLst/>
          </a:prstGeom>
          <a:solidFill>
            <a:schemeClr val="accent4">
              <a:lumMod val="20000"/>
              <a:lumOff val="80000"/>
            </a:schemeClr>
          </a:solidFill>
        </p:spPr>
        <p:txBody>
          <a:bodyPr wrap="square">
            <a:spAutoFit/>
          </a:bodyPr>
          <a:lstStyle/>
          <a:p>
            <a:pPr marL="285750" indent="-285750">
              <a:buFont typeface="Arial" panose="020B0604020202020204" pitchFamily="34" charset="0"/>
              <a:buChar char="•"/>
            </a:pPr>
            <a:r>
              <a:rPr lang="en-US" sz="2400" b="1" dirty="0">
                <a:latin typeface="Raleway"/>
              </a:rPr>
              <a:t>The world’s population is likely to rise to 9.6 billion in 2050. Food production must rise 60% by 2050 to meet this demand.</a:t>
            </a:r>
          </a:p>
          <a:p>
            <a:pPr marL="285750" indent="-285750">
              <a:buFont typeface="Arial" panose="020B0604020202020204" pitchFamily="34" charset="0"/>
              <a:buChar char="•"/>
            </a:pPr>
            <a:r>
              <a:rPr lang="en-US" sz="2400" b="1" dirty="0">
                <a:latin typeface="Raleway"/>
              </a:rPr>
              <a:t>Over one third of food produced worldwide is lost or wasted.</a:t>
            </a:r>
          </a:p>
          <a:p>
            <a:pPr marL="285750" indent="-285750">
              <a:buFont typeface="Arial" panose="020B0604020202020204" pitchFamily="34" charset="0"/>
              <a:buChar char="•"/>
            </a:pPr>
            <a:r>
              <a:rPr lang="en-US" sz="2400" b="1" dirty="0">
                <a:latin typeface="Raleway"/>
              </a:rPr>
              <a:t>Just under 800 million people worldwide were undernourished in 2015, down 17% over ten years.</a:t>
            </a:r>
          </a:p>
        </p:txBody>
      </p:sp>
      <p:sp>
        <p:nvSpPr>
          <p:cNvPr id="5" name="Title 4">
            <a:extLst>
              <a:ext uri="{FF2B5EF4-FFF2-40B4-BE49-F238E27FC236}">
                <a16:creationId xmlns:a16="http://schemas.microsoft.com/office/drawing/2014/main" id="{A4E43E55-8439-4EF2-BEF5-EF9BDE12E1C5}"/>
              </a:ext>
            </a:extLst>
          </p:cNvPr>
          <p:cNvSpPr>
            <a:spLocks noGrp="1"/>
          </p:cNvSpPr>
          <p:nvPr>
            <p:ph type="title"/>
          </p:nvPr>
        </p:nvSpPr>
        <p:spPr>
          <a:xfrm>
            <a:off x="2344366" y="1101691"/>
            <a:ext cx="3463047" cy="690181"/>
          </a:xfrm>
          <a:solidFill>
            <a:srgbClr val="92D050"/>
          </a:solidFill>
        </p:spPr>
        <p:txBody>
          <a:bodyPr/>
          <a:lstStyle/>
          <a:p>
            <a:r>
              <a:rPr lang="en-GB" dirty="0">
                <a:latin typeface="Raleway"/>
              </a:rPr>
              <a:t>Did you know? </a:t>
            </a:r>
          </a:p>
        </p:txBody>
      </p:sp>
    </p:spTree>
    <p:extLst>
      <p:ext uri="{BB962C8B-B14F-4D97-AF65-F5344CB8AC3E}">
        <p14:creationId xmlns:p14="http://schemas.microsoft.com/office/powerpoint/2010/main" val="28802146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7062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39598D54-A005-4047-95F4-7F2E929BD13B}"/>
              </a:ext>
            </a:extLst>
          </p:cNvPr>
          <p:cNvSpPr/>
          <p:nvPr/>
        </p:nvSpPr>
        <p:spPr>
          <a:xfrm>
            <a:off x="364325" y="1444084"/>
            <a:ext cx="5948926" cy="3416320"/>
          </a:xfrm>
          <a:prstGeom prst="rect">
            <a:avLst/>
          </a:prstGeom>
        </p:spPr>
        <p:txBody>
          <a:bodyPr wrap="square">
            <a:spAutoFit/>
          </a:bodyPr>
          <a:lstStyle/>
          <a:p>
            <a:r>
              <a:rPr lang="en-US" sz="2400" b="1" dirty="0">
                <a:latin typeface="Raleway"/>
              </a:rPr>
              <a:t>‘Who can stop climate change? We can. We have a responsibility to do so that began when God commanded the earliest human inhabitants of the Garden of Eden to 'till it and keep it'. To keep it; not to abuse it, not to destroy it’</a:t>
            </a:r>
          </a:p>
          <a:p>
            <a:endParaRPr lang="en-US" sz="2400" b="1" dirty="0">
              <a:latin typeface="Raleway"/>
            </a:endParaRPr>
          </a:p>
          <a:p>
            <a:r>
              <a:rPr lang="en-US" sz="2400" b="1" dirty="0">
                <a:latin typeface="Raleway"/>
              </a:rPr>
              <a:t> Desmond Tutu</a:t>
            </a:r>
            <a:endParaRPr lang="en-GB" sz="2400" b="1" dirty="0">
              <a:latin typeface="Raleway"/>
            </a:endParaRPr>
          </a:p>
        </p:txBody>
      </p:sp>
      <p:pic>
        <p:nvPicPr>
          <p:cNvPr id="3" name="Picture 2">
            <a:extLst>
              <a:ext uri="{FF2B5EF4-FFF2-40B4-BE49-F238E27FC236}">
                <a16:creationId xmlns:a16="http://schemas.microsoft.com/office/drawing/2014/main" id="{F6C065CA-8D3A-4C04-AECD-84E714686E7A}"/>
              </a:ext>
            </a:extLst>
          </p:cNvPr>
          <p:cNvPicPr>
            <a:picLocks noChangeAspect="1"/>
          </p:cNvPicPr>
          <p:nvPr/>
        </p:nvPicPr>
        <p:blipFill>
          <a:blip r:embed="rId5"/>
          <a:stretch>
            <a:fillRect/>
          </a:stretch>
        </p:blipFill>
        <p:spPr>
          <a:xfrm>
            <a:off x="4419407" y="98326"/>
            <a:ext cx="841321" cy="835224"/>
          </a:xfrm>
          <a:prstGeom prst="rect">
            <a:avLst/>
          </a:prstGeom>
        </p:spPr>
      </p:pic>
      <p:sp>
        <p:nvSpPr>
          <p:cNvPr id="4" name="Rectangle 3">
            <a:extLst>
              <a:ext uri="{FF2B5EF4-FFF2-40B4-BE49-F238E27FC236}">
                <a16:creationId xmlns:a16="http://schemas.microsoft.com/office/drawing/2014/main" id="{DF65C968-8870-4FC2-B6FD-B44265DA4309}"/>
              </a:ext>
            </a:extLst>
          </p:cNvPr>
          <p:cNvSpPr/>
          <p:nvPr/>
        </p:nvSpPr>
        <p:spPr>
          <a:xfrm>
            <a:off x="428825" y="5853318"/>
            <a:ext cx="7265754" cy="1446550"/>
          </a:xfrm>
          <a:prstGeom prst="rect">
            <a:avLst/>
          </a:prstGeom>
          <a:solidFill>
            <a:srgbClr val="92D050"/>
          </a:solidFill>
        </p:spPr>
        <p:txBody>
          <a:bodyPr wrap="square">
            <a:spAutoFit/>
          </a:bodyPr>
          <a:lstStyle/>
          <a:p>
            <a:pPr lvl="0">
              <a:buClrTx/>
            </a:pPr>
            <a:r>
              <a:rPr lang="en-GB" sz="4400" b="1" kern="1200" dirty="0">
                <a:solidFill>
                  <a:schemeClr val="bg1"/>
                </a:solidFill>
                <a:latin typeface="Raleway"/>
                <a:ea typeface="+mn-ea"/>
                <a:cs typeface="+mn-cs"/>
              </a:rPr>
              <a:t>Climate change </a:t>
            </a:r>
          </a:p>
          <a:p>
            <a:pPr lvl="0">
              <a:buClrTx/>
            </a:pPr>
            <a:r>
              <a:rPr lang="en-GB" sz="4400" kern="1200" dirty="0">
                <a:solidFill>
                  <a:schemeClr val="bg1"/>
                </a:solidFill>
                <a:latin typeface="Raleway"/>
                <a:ea typeface="+mn-ea"/>
                <a:cs typeface="+mn-cs"/>
              </a:rPr>
              <a:t>Do we have a responsibility? </a:t>
            </a:r>
          </a:p>
        </p:txBody>
      </p:sp>
      <p:sp>
        <p:nvSpPr>
          <p:cNvPr id="6" name="Speech Bubble: Rectangle with Corners Rounded 5">
            <a:extLst>
              <a:ext uri="{FF2B5EF4-FFF2-40B4-BE49-F238E27FC236}">
                <a16:creationId xmlns:a16="http://schemas.microsoft.com/office/drawing/2014/main" id="{440FFEC4-319F-4AEB-B73D-5ABE693F52CB}"/>
              </a:ext>
            </a:extLst>
          </p:cNvPr>
          <p:cNvSpPr/>
          <p:nvPr/>
        </p:nvSpPr>
        <p:spPr>
          <a:xfrm>
            <a:off x="7208196" y="1335859"/>
            <a:ext cx="3028272" cy="2443978"/>
          </a:xfrm>
          <a:prstGeom prst="wedgeRoundRectCallout">
            <a:avLst>
              <a:gd name="adj1" fmla="val -51350"/>
              <a:gd name="adj2" fmla="val 736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Raleway"/>
              </a:rPr>
              <a:t>Are people in Britain prepared to change their eating habits to help fight climate change? </a:t>
            </a:r>
          </a:p>
        </p:txBody>
      </p:sp>
    </p:spTree>
    <p:extLst>
      <p:ext uri="{BB962C8B-B14F-4D97-AF65-F5344CB8AC3E}">
        <p14:creationId xmlns:p14="http://schemas.microsoft.com/office/powerpoint/2010/main" val="2121095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Links to PSHE:</a:t>
            </a:r>
            <a:r>
              <a:rPr lang="en-GB" sz="1200" dirty="0">
                <a:latin typeface="Raleway"/>
              </a:rPr>
              <a:t> </a:t>
            </a:r>
            <a:r>
              <a:rPr lang="en-GB" sz="1200" b="1" dirty="0">
                <a:latin typeface="Raleway"/>
              </a:rPr>
              <a:t>Core theme Health and wellbeing H16/H17 – </a:t>
            </a:r>
            <a:r>
              <a:rPr lang="en-GB" sz="1200" dirty="0">
                <a:latin typeface="Raleway"/>
              </a:rPr>
              <a:t>pupils are reflecting on the food they eat  and where it has come from this may open up discussions about what is a healthy food to eat  and what decisions influence their food choices. They develop a menu which will encourages them to think about healthy eating choices.</a:t>
            </a:r>
          </a:p>
          <a:p>
            <a:pPr marL="0" indent="0">
              <a:buNone/>
            </a:pPr>
            <a:r>
              <a:rPr lang="en-GB" sz="1200" b="1" dirty="0">
                <a:latin typeface="Raleway"/>
              </a:rPr>
              <a:t>Core theme 3 Living in the Wider World </a:t>
            </a:r>
            <a:r>
              <a:rPr lang="en-GB" sz="1200" dirty="0">
                <a:latin typeface="Raleway"/>
              </a:rPr>
              <a:t>– they think about their responsibilities around their food choices to the planet and people in other parts of the world.  They consider how their food choices impact on the local, national and international economies L1. to recognise, clarify and if necessary challenge their own core values and how their values influence their choices.</a:t>
            </a:r>
            <a:endParaRPr lang="en-GB" sz="1200" b="1" dirty="0">
              <a:latin typeface="Raleway"/>
            </a:endParaRPr>
          </a:p>
          <a:p>
            <a:pPr marL="0" indent="0">
              <a:buNone/>
            </a:pPr>
            <a:r>
              <a:rPr lang="en-GB" sz="1200" b="1" dirty="0">
                <a:latin typeface="Raleway"/>
              </a:rPr>
              <a:t>Links to Citizenship Curriculum: </a:t>
            </a:r>
            <a:r>
              <a:rPr lang="en-GB" sz="1200" dirty="0">
                <a:latin typeface="Raleway"/>
              </a:rPr>
              <a:t>Pupils are encouraged to debate, think critically and debate political questions around the impact on communities (local and in other parts of the world) by our food choices Teaching should develop pupils’ understanding of our responsibilities as citizens. Pupils should use and apply their knowledge and understanding while developing skills to research and interrogate evidence, debate and evaluate viewpoints, present reasoned arguments and take informed action. They should consider what role citizens should have in preventing habitat damage.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ounded Rectangle 1">
            <a:extLst>
              <a:ext uri="{FF2B5EF4-FFF2-40B4-BE49-F238E27FC236}">
                <a16:creationId xmlns:a16="http://schemas.microsoft.com/office/drawing/2014/main" id="{8975C6E0-9FDC-411C-ACE4-91A197006407}"/>
              </a:ext>
            </a:extLst>
          </p:cNvPr>
          <p:cNvSpPr/>
          <p:nvPr/>
        </p:nvSpPr>
        <p:spPr>
          <a:xfrm>
            <a:off x="504945" y="1231394"/>
            <a:ext cx="3250868" cy="2196937"/>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An estimated 1 to 1.5 million livelihoods in sub-Saharan Africa depend on the UK-based food chain.</a:t>
            </a:r>
          </a:p>
          <a:p>
            <a:endParaRPr lang="en-US" sz="2000" b="1" dirty="0">
              <a:solidFill>
                <a:schemeClr val="tx1"/>
              </a:solidFill>
            </a:endParaRPr>
          </a:p>
        </p:txBody>
      </p:sp>
      <p:sp>
        <p:nvSpPr>
          <p:cNvPr id="9" name="Oval 8">
            <a:extLst>
              <a:ext uri="{FF2B5EF4-FFF2-40B4-BE49-F238E27FC236}">
                <a16:creationId xmlns:a16="http://schemas.microsoft.com/office/drawing/2014/main" id="{83FC769D-A000-475D-ACD2-598749915D7C}"/>
              </a:ext>
            </a:extLst>
          </p:cNvPr>
          <p:cNvSpPr/>
          <p:nvPr/>
        </p:nvSpPr>
        <p:spPr>
          <a:xfrm>
            <a:off x="6098163" y="2122045"/>
            <a:ext cx="3182587" cy="2612571"/>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ExtraBold"/>
              </a:rPr>
              <a:t>£1 million per day in the UK is spent on fruit and vegetables from sub-Saharan Africa</a:t>
            </a:r>
            <a:r>
              <a:rPr lang="en-US" sz="2000" dirty="0">
                <a:latin typeface="Raleway ExtraBold"/>
              </a:rPr>
              <a:t>.</a:t>
            </a:r>
          </a:p>
        </p:txBody>
      </p:sp>
      <p:sp>
        <p:nvSpPr>
          <p:cNvPr id="10" name="Rectangle 9">
            <a:extLst>
              <a:ext uri="{FF2B5EF4-FFF2-40B4-BE49-F238E27FC236}">
                <a16:creationId xmlns:a16="http://schemas.microsoft.com/office/drawing/2014/main" id="{C55F07F7-3D58-4B25-9372-ABC3A006977C}"/>
              </a:ext>
            </a:extLst>
          </p:cNvPr>
          <p:cNvSpPr/>
          <p:nvPr/>
        </p:nvSpPr>
        <p:spPr>
          <a:xfrm>
            <a:off x="1481058" y="5343110"/>
            <a:ext cx="3404260" cy="194755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Food production and consumption is responsible for 18 per cent of total UK greenhouse gas emissions.</a:t>
            </a:r>
          </a:p>
          <a:p>
            <a:endParaRPr lang="en-US" b="1" dirty="0">
              <a:solidFill>
                <a:schemeClr val="tx1"/>
              </a:solidFill>
            </a:endParaRPr>
          </a:p>
        </p:txBody>
      </p:sp>
      <p:sp>
        <p:nvSpPr>
          <p:cNvPr id="11" name="Oval 10">
            <a:extLst>
              <a:ext uri="{FF2B5EF4-FFF2-40B4-BE49-F238E27FC236}">
                <a16:creationId xmlns:a16="http://schemas.microsoft.com/office/drawing/2014/main" id="{39968556-43CC-43CF-94B6-C6A8571BE2EB}"/>
              </a:ext>
            </a:extLst>
          </p:cNvPr>
          <p:cNvSpPr/>
          <p:nvPr/>
        </p:nvSpPr>
        <p:spPr>
          <a:xfrm>
            <a:off x="6610872" y="5109588"/>
            <a:ext cx="4025606" cy="2414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The energy used, factoring in airplane emissions, for Kenyan green beans is 12 times that for UK beans.</a:t>
            </a:r>
          </a:p>
        </p:txBody>
      </p:sp>
      <p:sp>
        <p:nvSpPr>
          <p:cNvPr id="12" name="Rounded Rectangle 11">
            <a:extLst>
              <a:ext uri="{FF2B5EF4-FFF2-40B4-BE49-F238E27FC236}">
                <a16:creationId xmlns:a16="http://schemas.microsoft.com/office/drawing/2014/main" id="{2E7ACDF5-0484-4B1F-90FE-E211251B8927}"/>
              </a:ext>
            </a:extLst>
          </p:cNvPr>
          <p:cNvSpPr/>
          <p:nvPr/>
        </p:nvSpPr>
        <p:spPr>
          <a:xfrm>
            <a:off x="935177" y="3648249"/>
            <a:ext cx="4812918" cy="1474943"/>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The average Kenyan is responsible for 0.3 tonnes of CO</a:t>
            </a:r>
            <a:r>
              <a:rPr lang="en-US" sz="2000" b="1" baseline="-25000" dirty="0">
                <a:solidFill>
                  <a:schemeClr val="tx1"/>
                </a:solidFill>
                <a:latin typeface="Raleway"/>
              </a:rPr>
              <a:t>2 </a:t>
            </a:r>
            <a:r>
              <a:rPr lang="en-US" sz="2000" b="1" dirty="0">
                <a:solidFill>
                  <a:schemeClr val="tx1"/>
                </a:solidFill>
                <a:latin typeface="Raleway"/>
              </a:rPr>
              <a:t>per year. The average Briton is responsible for 10.6 tonnes.</a:t>
            </a:r>
          </a:p>
        </p:txBody>
      </p:sp>
      <p:sp>
        <p:nvSpPr>
          <p:cNvPr id="13" name="Oval 12">
            <a:extLst>
              <a:ext uri="{FF2B5EF4-FFF2-40B4-BE49-F238E27FC236}">
                <a16:creationId xmlns:a16="http://schemas.microsoft.com/office/drawing/2014/main" id="{93143BA4-0457-44C9-B99E-269F8EE7728D}"/>
              </a:ext>
            </a:extLst>
          </p:cNvPr>
          <p:cNvSpPr/>
          <p:nvPr/>
        </p:nvSpPr>
        <p:spPr>
          <a:xfrm>
            <a:off x="4697738" y="123667"/>
            <a:ext cx="809883" cy="80988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a:t>
            </a:r>
          </a:p>
        </p:txBody>
      </p:sp>
      <p:sp>
        <p:nvSpPr>
          <p:cNvPr id="4" name="Rectangle 3">
            <a:extLst>
              <a:ext uri="{FF2B5EF4-FFF2-40B4-BE49-F238E27FC236}">
                <a16:creationId xmlns:a16="http://schemas.microsoft.com/office/drawing/2014/main" id="{2623D25B-3B7D-495D-B22A-899C477F28A4}"/>
              </a:ext>
            </a:extLst>
          </p:cNvPr>
          <p:cNvSpPr/>
          <p:nvPr/>
        </p:nvSpPr>
        <p:spPr>
          <a:xfrm>
            <a:off x="4754715" y="1245529"/>
            <a:ext cx="5761514" cy="584775"/>
          </a:xfrm>
          <a:prstGeom prst="rect">
            <a:avLst/>
          </a:prstGeom>
          <a:solidFill>
            <a:srgbClr val="FFFF00"/>
          </a:solidFill>
        </p:spPr>
        <p:txBody>
          <a:bodyPr wrap="none">
            <a:spAutoFit/>
          </a:bodyPr>
          <a:lstStyle/>
          <a:p>
            <a:r>
              <a:rPr lang="en-US" sz="3200" b="1" dirty="0">
                <a:solidFill>
                  <a:schemeClr val="tx1"/>
                </a:solidFill>
                <a:latin typeface="Raleway"/>
              </a:rPr>
              <a:t>Some facts about food miles</a:t>
            </a:r>
          </a:p>
        </p:txBody>
      </p:sp>
    </p:spTree>
    <p:extLst>
      <p:ext uri="{BB962C8B-B14F-4D97-AF65-F5344CB8AC3E}">
        <p14:creationId xmlns:p14="http://schemas.microsoft.com/office/powerpoint/2010/main" val="471340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ounded Rectangle 1">
            <a:extLst>
              <a:ext uri="{FF2B5EF4-FFF2-40B4-BE49-F238E27FC236}">
                <a16:creationId xmlns:a16="http://schemas.microsoft.com/office/drawing/2014/main" id="{8ACD15EF-12FB-4A4F-A1A7-DBB11F3EB06E}"/>
              </a:ext>
            </a:extLst>
          </p:cNvPr>
          <p:cNvSpPr/>
          <p:nvPr/>
        </p:nvSpPr>
        <p:spPr>
          <a:xfrm>
            <a:off x="578080" y="2277023"/>
            <a:ext cx="5498275" cy="1900053"/>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“A kilogram of beef is responsible for more greenhouse gas emissions and other pollution than driving for 3 hours while leaving all the lights on back home.” </a:t>
            </a:r>
          </a:p>
          <a:p>
            <a:r>
              <a:rPr lang="en-US" sz="2000" b="1" dirty="0">
                <a:solidFill>
                  <a:schemeClr val="tx1"/>
                </a:solidFill>
                <a:latin typeface="Raleway"/>
              </a:rPr>
              <a:t>New Scientist, 2007 </a:t>
            </a:r>
            <a:endParaRPr lang="en-US" b="1" dirty="0">
              <a:solidFill>
                <a:schemeClr val="tx1"/>
              </a:solidFill>
              <a:latin typeface="Raleway"/>
            </a:endParaRPr>
          </a:p>
        </p:txBody>
      </p:sp>
      <p:sp>
        <p:nvSpPr>
          <p:cNvPr id="9" name="Rectangle 8">
            <a:extLst>
              <a:ext uri="{FF2B5EF4-FFF2-40B4-BE49-F238E27FC236}">
                <a16:creationId xmlns:a16="http://schemas.microsoft.com/office/drawing/2014/main" id="{6F0CCFF2-06DB-4E57-A7D5-226BEBA153F1}"/>
              </a:ext>
            </a:extLst>
          </p:cNvPr>
          <p:cNvSpPr/>
          <p:nvPr/>
        </p:nvSpPr>
        <p:spPr>
          <a:xfrm>
            <a:off x="364325" y="5030137"/>
            <a:ext cx="5925787" cy="2018805"/>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In the UK, food, drink and tobacco manufacturers use more energy than is used in iron and steel production </a:t>
            </a:r>
          </a:p>
          <a:p>
            <a:r>
              <a:rPr lang="en-US" sz="2000" b="1" dirty="0">
                <a:solidFill>
                  <a:schemeClr val="tx1"/>
                </a:solidFill>
                <a:latin typeface="Raleway"/>
              </a:rPr>
              <a:t> Food Industry Sustainability Strategy, DEFRA, 2006</a:t>
            </a:r>
          </a:p>
        </p:txBody>
      </p:sp>
      <p:sp>
        <p:nvSpPr>
          <p:cNvPr id="10" name="Oval 9">
            <a:extLst>
              <a:ext uri="{FF2B5EF4-FFF2-40B4-BE49-F238E27FC236}">
                <a16:creationId xmlns:a16="http://schemas.microsoft.com/office/drawing/2014/main" id="{124A9E3B-82AD-4122-A5EE-1633E411DECD}"/>
              </a:ext>
            </a:extLst>
          </p:cNvPr>
          <p:cNvSpPr/>
          <p:nvPr/>
        </p:nvSpPr>
        <p:spPr>
          <a:xfrm>
            <a:off x="4675991" y="118847"/>
            <a:ext cx="783772" cy="78377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5</a:t>
            </a:r>
          </a:p>
        </p:txBody>
      </p:sp>
      <p:sp>
        <p:nvSpPr>
          <p:cNvPr id="3" name="Rectangle 2">
            <a:extLst>
              <a:ext uri="{FF2B5EF4-FFF2-40B4-BE49-F238E27FC236}">
                <a16:creationId xmlns:a16="http://schemas.microsoft.com/office/drawing/2014/main" id="{4352D13F-25C3-4206-A1AB-D61F0D7E9E2E}"/>
              </a:ext>
            </a:extLst>
          </p:cNvPr>
          <p:cNvSpPr/>
          <p:nvPr/>
        </p:nvSpPr>
        <p:spPr>
          <a:xfrm>
            <a:off x="1973921" y="1213043"/>
            <a:ext cx="6187912" cy="707886"/>
          </a:xfrm>
          <a:prstGeom prst="rect">
            <a:avLst/>
          </a:prstGeom>
          <a:solidFill>
            <a:schemeClr val="accent1"/>
          </a:solidFill>
        </p:spPr>
        <p:txBody>
          <a:bodyPr wrap="none">
            <a:spAutoFit/>
          </a:bodyPr>
          <a:lstStyle/>
          <a:p>
            <a:r>
              <a:rPr lang="en-GB" sz="4000" dirty="0">
                <a:latin typeface="Raleway"/>
              </a:rPr>
              <a:t>What do you think about? </a:t>
            </a:r>
          </a:p>
        </p:txBody>
      </p:sp>
      <p:sp>
        <p:nvSpPr>
          <p:cNvPr id="12" name="Oval 11">
            <a:extLst>
              <a:ext uri="{FF2B5EF4-FFF2-40B4-BE49-F238E27FC236}">
                <a16:creationId xmlns:a16="http://schemas.microsoft.com/office/drawing/2014/main" id="{D64DA87D-9017-49CA-BC9B-81D56362967E}"/>
              </a:ext>
            </a:extLst>
          </p:cNvPr>
          <p:cNvSpPr/>
          <p:nvPr/>
        </p:nvSpPr>
        <p:spPr>
          <a:xfrm>
            <a:off x="6574885" y="2422564"/>
            <a:ext cx="3752603" cy="387276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Raleway"/>
              </a:rPr>
              <a:t>Producing and processing food uses a lot of energy - it accounts for around 14% of energy consumption by UK businesses  Energy Consumption in the UK, DTI</a:t>
            </a:r>
            <a:r>
              <a:rPr lang="en-US" b="1" dirty="0">
                <a:solidFill>
                  <a:schemeClr val="tx1"/>
                </a:solidFill>
              </a:rPr>
              <a:t>, </a:t>
            </a:r>
          </a:p>
        </p:txBody>
      </p:sp>
    </p:spTree>
    <p:extLst>
      <p:ext uri="{BB962C8B-B14F-4D97-AF65-F5344CB8AC3E}">
        <p14:creationId xmlns:p14="http://schemas.microsoft.com/office/powerpoint/2010/main" val="40801079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AAFD9B4D-3CC2-4E1A-B44D-61E1D82C3C3E}"/>
              </a:ext>
            </a:extLst>
          </p:cNvPr>
          <p:cNvSpPr>
            <a:spLocks noGrp="1"/>
          </p:cNvSpPr>
          <p:nvPr>
            <p:ph type="title"/>
          </p:nvPr>
        </p:nvSpPr>
        <p:spPr>
          <a:xfrm>
            <a:off x="234578" y="1134559"/>
            <a:ext cx="10222655" cy="1212182"/>
          </a:xfrm>
        </p:spPr>
        <p:txBody>
          <a:bodyPr/>
          <a:lstStyle/>
          <a:p>
            <a:r>
              <a:rPr lang="en-GB" b="1" dirty="0">
                <a:latin typeface="Raleway"/>
              </a:rPr>
              <a:t>Should we only buy food that has been produced in Britain? </a:t>
            </a:r>
          </a:p>
        </p:txBody>
      </p:sp>
      <p:pic>
        <p:nvPicPr>
          <p:cNvPr id="6" name="Picture 5">
            <a:extLst>
              <a:ext uri="{FF2B5EF4-FFF2-40B4-BE49-F238E27FC236}">
                <a16:creationId xmlns:a16="http://schemas.microsoft.com/office/drawing/2014/main" id="{DD2D8A09-FEC1-4956-A268-2B92C78BEC9A}"/>
              </a:ext>
            </a:extLst>
          </p:cNvPr>
          <p:cNvPicPr>
            <a:picLocks noChangeAspect="1"/>
          </p:cNvPicPr>
          <p:nvPr/>
        </p:nvPicPr>
        <p:blipFill>
          <a:blip r:embed="rId5"/>
          <a:stretch>
            <a:fillRect/>
          </a:stretch>
        </p:blipFill>
        <p:spPr>
          <a:xfrm>
            <a:off x="6773378" y="4879345"/>
            <a:ext cx="3700593" cy="2450804"/>
          </a:xfrm>
          <a:prstGeom prst="rect">
            <a:avLst/>
          </a:prstGeom>
        </p:spPr>
      </p:pic>
      <p:sp>
        <p:nvSpPr>
          <p:cNvPr id="3" name="Text Placeholder 2">
            <a:extLst>
              <a:ext uri="{FF2B5EF4-FFF2-40B4-BE49-F238E27FC236}">
                <a16:creationId xmlns:a16="http://schemas.microsoft.com/office/drawing/2014/main" id="{A869DE80-2C65-4E59-AF43-6BB6D7157A97}"/>
              </a:ext>
            </a:extLst>
          </p:cNvPr>
          <p:cNvSpPr>
            <a:spLocks noGrp="1"/>
          </p:cNvSpPr>
          <p:nvPr>
            <p:ph type="body" idx="1"/>
          </p:nvPr>
        </p:nvSpPr>
        <p:spPr>
          <a:xfrm>
            <a:off x="358047" y="3790879"/>
            <a:ext cx="9963000" cy="5021400"/>
          </a:xfrm>
        </p:spPr>
        <p:txBody>
          <a:bodyPr/>
          <a:lstStyle/>
          <a:p>
            <a:pPr marL="82550" indent="0">
              <a:buNone/>
            </a:pPr>
            <a:endParaRPr lang="en-GB" dirty="0"/>
          </a:p>
        </p:txBody>
      </p:sp>
      <p:pic>
        <p:nvPicPr>
          <p:cNvPr id="4" name="Picture 3">
            <a:extLst>
              <a:ext uri="{FF2B5EF4-FFF2-40B4-BE49-F238E27FC236}">
                <a16:creationId xmlns:a16="http://schemas.microsoft.com/office/drawing/2014/main" id="{C84C0210-EB20-452C-8A96-E6F97F94BE57}"/>
              </a:ext>
            </a:extLst>
          </p:cNvPr>
          <p:cNvPicPr>
            <a:picLocks noChangeAspect="1"/>
          </p:cNvPicPr>
          <p:nvPr/>
        </p:nvPicPr>
        <p:blipFill>
          <a:blip r:embed="rId6"/>
          <a:stretch>
            <a:fillRect/>
          </a:stretch>
        </p:blipFill>
        <p:spPr>
          <a:xfrm>
            <a:off x="291980" y="2394055"/>
            <a:ext cx="4503098" cy="3004367"/>
          </a:xfrm>
          <a:prstGeom prst="rect">
            <a:avLst/>
          </a:prstGeom>
        </p:spPr>
      </p:pic>
      <p:pic>
        <p:nvPicPr>
          <p:cNvPr id="5" name="Picture 4">
            <a:extLst>
              <a:ext uri="{FF2B5EF4-FFF2-40B4-BE49-F238E27FC236}">
                <a16:creationId xmlns:a16="http://schemas.microsoft.com/office/drawing/2014/main" id="{F67442BE-9260-47DD-9E08-4CC8DF4C7709}"/>
              </a:ext>
            </a:extLst>
          </p:cNvPr>
          <p:cNvPicPr>
            <a:picLocks noChangeAspect="1"/>
          </p:cNvPicPr>
          <p:nvPr/>
        </p:nvPicPr>
        <p:blipFill>
          <a:blip r:embed="rId7"/>
          <a:stretch>
            <a:fillRect/>
          </a:stretch>
        </p:blipFill>
        <p:spPr>
          <a:xfrm>
            <a:off x="6877178" y="1942697"/>
            <a:ext cx="3700593" cy="2462997"/>
          </a:xfrm>
          <a:prstGeom prst="rect">
            <a:avLst/>
          </a:prstGeom>
        </p:spPr>
      </p:pic>
      <p:pic>
        <p:nvPicPr>
          <p:cNvPr id="12" name="Picture 4">
            <a:extLst>
              <a:ext uri="{FF2B5EF4-FFF2-40B4-BE49-F238E27FC236}">
                <a16:creationId xmlns:a16="http://schemas.microsoft.com/office/drawing/2014/main" id="{54CEC53A-F261-42FC-B7EA-931A74040C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3966" y="5694342"/>
            <a:ext cx="4334230" cy="186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19333E85-8054-45EC-AAE3-17DC95AE8DEA}"/>
              </a:ext>
            </a:extLst>
          </p:cNvPr>
          <p:cNvSpPr/>
          <p:nvPr/>
        </p:nvSpPr>
        <p:spPr>
          <a:xfrm>
            <a:off x="1011676" y="5640286"/>
            <a:ext cx="4334230" cy="1569660"/>
          </a:xfrm>
          <a:prstGeom prst="rect">
            <a:avLst/>
          </a:prstGeom>
        </p:spPr>
        <p:txBody>
          <a:bodyPr wrap="square">
            <a:spAutoFit/>
          </a:bodyPr>
          <a:lstStyle/>
          <a:p>
            <a:pPr algn="ctr"/>
            <a:r>
              <a:rPr lang="en-GB" sz="2400" b="1" dirty="0">
                <a:latin typeface="Raleway"/>
              </a:rPr>
              <a:t>Fact:</a:t>
            </a:r>
          </a:p>
          <a:p>
            <a:pPr algn="ctr"/>
            <a:r>
              <a:rPr lang="en-GB" sz="2400" dirty="0">
                <a:latin typeface="Raleway"/>
              </a:rPr>
              <a:t>66% of all the apples we eat are</a:t>
            </a:r>
          </a:p>
          <a:p>
            <a:pPr algn="ctr"/>
            <a:r>
              <a:rPr lang="en-GB" sz="2400" dirty="0">
                <a:latin typeface="Raleway"/>
              </a:rPr>
              <a:t> grown in other countries</a:t>
            </a:r>
          </a:p>
        </p:txBody>
      </p:sp>
      <p:pic>
        <p:nvPicPr>
          <p:cNvPr id="8" name="Picture 7">
            <a:extLst>
              <a:ext uri="{FF2B5EF4-FFF2-40B4-BE49-F238E27FC236}">
                <a16:creationId xmlns:a16="http://schemas.microsoft.com/office/drawing/2014/main" id="{D616E782-5BAE-47DF-B4EF-ABE3F2DD3ACC}"/>
              </a:ext>
            </a:extLst>
          </p:cNvPr>
          <p:cNvPicPr>
            <a:picLocks noChangeAspect="1"/>
          </p:cNvPicPr>
          <p:nvPr/>
        </p:nvPicPr>
        <p:blipFill>
          <a:blip r:embed="rId9"/>
          <a:stretch>
            <a:fillRect/>
          </a:stretch>
        </p:blipFill>
        <p:spPr>
          <a:xfrm>
            <a:off x="4795078" y="122421"/>
            <a:ext cx="737680" cy="737680"/>
          </a:xfrm>
          <a:prstGeom prst="rect">
            <a:avLst/>
          </a:prstGeom>
        </p:spPr>
      </p:pic>
    </p:spTree>
    <p:extLst>
      <p:ext uri="{BB962C8B-B14F-4D97-AF65-F5344CB8AC3E}">
        <p14:creationId xmlns:p14="http://schemas.microsoft.com/office/powerpoint/2010/main" val="4202666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36D77F25-BDBE-4761-AD94-E66E0C9AD0ED}"/>
              </a:ext>
            </a:extLst>
          </p:cNvPr>
          <p:cNvPicPr>
            <a:picLocks noChangeAspect="1"/>
          </p:cNvPicPr>
          <p:nvPr/>
        </p:nvPicPr>
        <p:blipFill>
          <a:blip r:embed="rId4"/>
          <a:stretch>
            <a:fillRect/>
          </a:stretch>
        </p:blipFill>
        <p:spPr>
          <a:xfrm>
            <a:off x="364325" y="1871730"/>
            <a:ext cx="5291787" cy="5523455"/>
          </a:xfrm>
          <a:prstGeom prst="rect">
            <a:avLst/>
          </a:prstGeom>
        </p:spPr>
      </p:pic>
      <p:pic>
        <p:nvPicPr>
          <p:cNvPr id="3" name="Picture 2">
            <a:extLst>
              <a:ext uri="{FF2B5EF4-FFF2-40B4-BE49-F238E27FC236}">
                <a16:creationId xmlns:a16="http://schemas.microsoft.com/office/drawing/2014/main" id="{7D8E787D-671F-4C2D-A35A-AFA0E6D0E55A}"/>
              </a:ext>
            </a:extLst>
          </p:cNvPr>
          <p:cNvPicPr>
            <a:picLocks noChangeAspect="1"/>
          </p:cNvPicPr>
          <p:nvPr/>
        </p:nvPicPr>
        <p:blipFill>
          <a:blip r:embed="rId5"/>
          <a:stretch>
            <a:fillRect/>
          </a:stretch>
        </p:blipFill>
        <p:spPr>
          <a:xfrm>
            <a:off x="71691" y="1067868"/>
            <a:ext cx="5877053" cy="963251"/>
          </a:xfrm>
          <a:prstGeom prst="rect">
            <a:avLst/>
          </a:prstGeom>
        </p:spPr>
      </p:pic>
      <p:sp>
        <p:nvSpPr>
          <p:cNvPr id="9" name="Oval Callout 2">
            <a:extLst>
              <a:ext uri="{FF2B5EF4-FFF2-40B4-BE49-F238E27FC236}">
                <a16:creationId xmlns:a16="http://schemas.microsoft.com/office/drawing/2014/main" id="{8B3B91C1-E2B4-4E36-873A-9982A071AA03}"/>
              </a:ext>
            </a:extLst>
          </p:cNvPr>
          <p:cNvSpPr/>
          <p:nvPr/>
        </p:nvSpPr>
        <p:spPr>
          <a:xfrm>
            <a:off x="6026335" y="2790755"/>
            <a:ext cx="4577929" cy="4588994"/>
          </a:xfrm>
          <a:prstGeom prst="wedgeEllipseCallout">
            <a:avLst>
              <a:gd name="adj1" fmla="val -49584"/>
              <a:gd name="adj2" fmla="val -43080"/>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b="1" dirty="0">
              <a:solidFill>
                <a:schemeClr val="tx1"/>
              </a:solidFill>
            </a:endParaRPr>
          </a:p>
          <a:p>
            <a:pPr algn="ctr"/>
            <a:endParaRPr lang="en-GB" sz="4000" b="1" dirty="0">
              <a:solidFill>
                <a:schemeClr val="tx1"/>
              </a:solidFill>
            </a:endParaRPr>
          </a:p>
          <a:p>
            <a:pPr algn="ctr"/>
            <a:r>
              <a:rPr lang="en-GB" sz="3200" b="1" dirty="0">
                <a:solidFill>
                  <a:schemeClr val="tx1"/>
                </a:solidFill>
                <a:latin typeface="Raleway"/>
              </a:rPr>
              <a:t>Reflecting on Learning</a:t>
            </a:r>
          </a:p>
          <a:p>
            <a:pPr algn="ctr"/>
            <a:r>
              <a:rPr lang="en-GB" sz="2800" u="sng" dirty="0">
                <a:solidFill>
                  <a:schemeClr val="tx1"/>
                </a:solidFill>
                <a:latin typeface="Raleway"/>
              </a:rPr>
              <a:t>Changing our eating habits </a:t>
            </a:r>
          </a:p>
          <a:p>
            <a:pPr algn="ctr"/>
            <a:r>
              <a:rPr lang="en-GB" b="1" dirty="0">
                <a:solidFill>
                  <a:schemeClr val="tx1"/>
                </a:solidFill>
                <a:latin typeface="Raleway"/>
              </a:rPr>
              <a:t>You have been asked to make recommendations to the government on what eating habit changes need to be made in Britain to respond to the challenge of global warming.</a:t>
            </a:r>
          </a:p>
          <a:p>
            <a:pPr algn="ctr"/>
            <a:r>
              <a:rPr lang="en-GB" sz="2400" b="1" dirty="0">
                <a:solidFill>
                  <a:schemeClr val="bg1"/>
                </a:solidFill>
                <a:latin typeface="Raleway"/>
              </a:rPr>
              <a:t>What must we do?</a:t>
            </a:r>
          </a:p>
          <a:p>
            <a:pPr algn="ctr"/>
            <a:r>
              <a:rPr lang="en-GB" sz="2400" b="1" dirty="0">
                <a:solidFill>
                  <a:schemeClr val="bg1"/>
                </a:solidFill>
                <a:latin typeface="Raleway"/>
              </a:rPr>
              <a:t>3 ideas </a:t>
            </a:r>
          </a:p>
          <a:p>
            <a:pPr algn="ctr"/>
            <a:endParaRPr lang="en-GB" b="1" dirty="0">
              <a:solidFill>
                <a:schemeClr val="tx1"/>
              </a:solidFill>
            </a:endParaRPr>
          </a:p>
          <a:p>
            <a:pPr algn="ctr"/>
            <a:endParaRPr lang="en-GB" b="1" dirty="0">
              <a:solidFill>
                <a:schemeClr val="tx1"/>
              </a:solidFill>
            </a:endParaRPr>
          </a:p>
          <a:p>
            <a:pPr algn="ctr"/>
            <a:endParaRPr lang="en-GB" b="1" dirty="0">
              <a:solidFill>
                <a:schemeClr val="tx1"/>
              </a:solidFill>
            </a:endParaRPr>
          </a:p>
          <a:p>
            <a:pPr algn="ctr"/>
            <a:r>
              <a:rPr lang="en-GB" b="1" dirty="0">
                <a:solidFill>
                  <a:schemeClr val="tx1"/>
                </a:solidFill>
              </a:rPr>
              <a:t>  </a:t>
            </a:r>
          </a:p>
        </p:txBody>
      </p:sp>
    </p:spTree>
    <p:extLst>
      <p:ext uri="{BB962C8B-B14F-4D97-AF65-F5344CB8AC3E}">
        <p14:creationId xmlns:p14="http://schemas.microsoft.com/office/powerpoint/2010/main" val="2722235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9222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018ADA90-CA06-4D16-A9F5-5CF46DC05279}"/>
              </a:ext>
            </a:extLst>
          </p:cNvPr>
          <p:cNvPicPr>
            <a:picLocks noChangeAspect="1"/>
          </p:cNvPicPr>
          <p:nvPr/>
        </p:nvPicPr>
        <p:blipFill>
          <a:blip r:embed="rId5"/>
          <a:stretch>
            <a:fillRect/>
          </a:stretch>
        </p:blipFill>
        <p:spPr>
          <a:xfrm>
            <a:off x="151664" y="1586709"/>
            <a:ext cx="10388484" cy="5864860"/>
          </a:xfrm>
          <a:prstGeom prst="rect">
            <a:avLst/>
          </a:prstGeom>
        </p:spPr>
      </p:pic>
    </p:spTree>
    <p:extLst>
      <p:ext uri="{BB962C8B-B14F-4D97-AF65-F5344CB8AC3E}">
        <p14:creationId xmlns:p14="http://schemas.microsoft.com/office/powerpoint/2010/main" val="2449175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F85777-E02A-4044-BCE8-92F6FA7354D1}"/>
              </a:ext>
            </a:extLst>
          </p:cNvPr>
          <p:cNvSpPr txBox="1"/>
          <p:nvPr/>
        </p:nvSpPr>
        <p:spPr>
          <a:xfrm>
            <a:off x="1372920" y="5535482"/>
            <a:ext cx="8188962" cy="848181"/>
          </a:xfrm>
          <a:prstGeom prst="rect">
            <a:avLst/>
          </a:prstGeom>
          <a:noFill/>
        </p:spPr>
        <p:txBody>
          <a:bodyPr wrap="square" rtlCol="0">
            <a:spAutoFit/>
          </a:bodyPr>
          <a:lstStyle/>
          <a:p>
            <a:r>
              <a:rPr lang="en-US" sz="1228" dirty="0"/>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pic>
        <p:nvPicPr>
          <p:cNvPr id="6" name="Picture 5">
            <a:extLst>
              <a:ext uri="{FF2B5EF4-FFF2-40B4-BE49-F238E27FC236}">
                <a16:creationId xmlns:a16="http://schemas.microsoft.com/office/drawing/2014/main" id="{AD04E983-D82F-DE47-85A6-C71EC8BC45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89" y="5535481"/>
            <a:ext cx="980083" cy="968946"/>
          </a:xfrm>
          <a:prstGeom prst="rect">
            <a:avLst/>
          </a:prstGeom>
        </p:spPr>
      </p:pic>
      <p:pic>
        <p:nvPicPr>
          <p:cNvPr id="7" name="Picture 2">
            <a:extLst>
              <a:ext uri="{FF2B5EF4-FFF2-40B4-BE49-F238E27FC236}">
                <a16:creationId xmlns:a16="http://schemas.microsoft.com/office/drawing/2014/main" id="{9A28AE51-26E9-2E4A-AB26-FC68924833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89" y="971561"/>
            <a:ext cx="3916065" cy="1381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195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970848"/>
            <a:ext cx="9991525"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C32D13CC-2B62-4CA3-A530-C85D781845D1}"/>
              </a:ext>
            </a:extLst>
          </p:cNvPr>
          <p:cNvSpPr/>
          <p:nvPr/>
        </p:nvSpPr>
        <p:spPr>
          <a:xfrm>
            <a:off x="283369" y="2583728"/>
            <a:ext cx="10125074" cy="4401205"/>
          </a:xfrm>
          <a:prstGeom prst="rect">
            <a:avLst/>
          </a:prstGeom>
        </p:spPr>
        <p:txBody>
          <a:bodyPr wrap="square">
            <a:spAutoFit/>
          </a:bodyPr>
          <a:lstStyle/>
          <a:p>
            <a:r>
              <a:rPr lang="en-GB" sz="2000" b="1" dirty="0">
                <a:latin typeface="Raleway"/>
              </a:rPr>
              <a:t>Big Idea 3</a:t>
            </a:r>
            <a:r>
              <a:rPr lang="en-GB" sz="2000" dirty="0">
                <a:latin typeface="Raleway"/>
              </a:rPr>
              <a:t>:</a:t>
            </a:r>
            <a:r>
              <a:rPr lang="en-GB" sz="2000" b="1" dirty="0">
                <a:latin typeface="Raleway"/>
              </a:rPr>
              <a:t> </a:t>
            </a:r>
            <a:r>
              <a:rPr lang="en-GB" sz="2000" dirty="0">
                <a:latin typeface="Raleway"/>
              </a:rPr>
              <a:t>Human consumption relies on a lot on energy from burning fossil fuels for energy; the food industry contributes to this as does the production of methane gases from cows. </a:t>
            </a:r>
          </a:p>
          <a:p>
            <a:endParaRPr lang="en-GB" sz="2000" b="1" dirty="0">
              <a:latin typeface="Raleway"/>
            </a:endParaRPr>
          </a:p>
          <a:p>
            <a:endParaRPr lang="en-GB" sz="2000" b="1" dirty="0">
              <a:latin typeface="Raleway"/>
            </a:endParaRPr>
          </a:p>
          <a:p>
            <a:r>
              <a:rPr lang="en-GB" sz="2000" b="1" dirty="0">
                <a:latin typeface="Raleway"/>
              </a:rPr>
              <a:t>Big Idea 7: Addressing Climate Change</a:t>
            </a:r>
            <a:r>
              <a:rPr lang="en-GB" sz="2000" dirty="0">
                <a:latin typeface="Raleway"/>
              </a:rPr>
              <a:t>. Because of the potentially catastrophic consequences of climate change there is a need for humans to change their behaviour Pupils can explain the importance of the role that individuals can play, they understand that there  is frequently a disjuncture between people’s awareness of the problem and people actually changing their behaviour. </a:t>
            </a:r>
          </a:p>
          <a:p>
            <a:endParaRPr lang="en-GB" sz="2000" dirty="0">
              <a:latin typeface="Raleway"/>
            </a:endParaRPr>
          </a:p>
          <a:p>
            <a:endParaRPr lang="en-GB" sz="2000" dirty="0">
              <a:latin typeface="Raleway"/>
            </a:endParaRPr>
          </a:p>
          <a:p>
            <a:r>
              <a:rPr lang="en-GB" sz="2000" b="1" dirty="0">
                <a:latin typeface="Raleway"/>
              </a:rPr>
              <a:t>Big Idea 11</a:t>
            </a:r>
            <a:r>
              <a:rPr lang="en-GB" sz="2000" dirty="0">
                <a:latin typeface="Raleway"/>
              </a:rPr>
              <a:t> Action Many individuals are looking at their Carbon Footprint and reducing their consumption – using and buying less e.g. reducing their food waste</a:t>
            </a:r>
          </a:p>
        </p:txBody>
      </p:sp>
      <p:sp>
        <p:nvSpPr>
          <p:cNvPr id="4" name="Title 3">
            <a:extLst>
              <a:ext uri="{FF2B5EF4-FFF2-40B4-BE49-F238E27FC236}">
                <a16:creationId xmlns:a16="http://schemas.microsoft.com/office/drawing/2014/main" id="{88D75C17-549E-4D75-BDE0-AA8518E8EDD4}"/>
              </a:ext>
            </a:extLst>
          </p:cNvPr>
          <p:cNvSpPr>
            <a:spLocks noGrp="1"/>
          </p:cNvSpPr>
          <p:nvPr>
            <p:ph type="title"/>
          </p:nvPr>
        </p:nvSpPr>
        <p:spPr>
          <a:xfrm>
            <a:off x="2021875" y="1141823"/>
            <a:ext cx="6705600" cy="1135914"/>
          </a:xfrm>
          <a:solidFill>
            <a:srgbClr val="92D050"/>
          </a:solidFill>
        </p:spPr>
        <p:txBody>
          <a:bodyPr/>
          <a:lstStyle/>
          <a:p>
            <a:br>
              <a:rPr lang="en-GB" dirty="0">
                <a:latin typeface="Raleway"/>
              </a:rPr>
            </a:br>
            <a:br>
              <a:rPr lang="en-GB" dirty="0">
                <a:latin typeface="Raleway"/>
              </a:rPr>
            </a:br>
            <a:r>
              <a:rPr lang="en-GB" dirty="0">
                <a:latin typeface="Raleway"/>
              </a:rPr>
              <a:t>The Big Ideas </a:t>
            </a:r>
            <a:br>
              <a:rPr lang="en-GB" dirty="0">
                <a:latin typeface="Raleway"/>
              </a:rPr>
            </a:br>
            <a:br>
              <a:rPr lang="en-GB" dirty="0"/>
            </a:br>
            <a:endParaRPr lang="en-GB" dirty="0"/>
          </a:p>
        </p:txBody>
      </p:sp>
    </p:spTree>
    <p:extLst>
      <p:ext uri="{BB962C8B-B14F-4D97-AF65-F5344CB8AC3E}">
        <p14:creationId xmlns:p14="http://schemas.microsoft.com/office/powerpoint/2010/main" val="1461740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8200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516725" y="4631866"/>
            <a:ext cx="9769375" cy="1724824"/>
          </a:xfrm>
          <a:prstGeom prst="rect">
            <a:avLst/>
          </a:prstGeom>
          <a:noFill/>
          <a:ln>
            <a:noFill/>
          </a:ln>
        </p:spPr>
        <p:txBody>
          <a:bodyPr spcFirstLastPara="1" wrap="square" lIns="91425" tIns="91425" rIns="91425" bIns="91425" anchor="t" anchorCtr="0">
            <a:noAutofit/>
          </a:bodyPr>
          <a:lstStyle/>
          <a:p>
            <a:r>
              <a:rPr lang="en-GB" sz="4000" b="1" i="1" dirty="0">
                <a:latin typeface="Raleway"/>
              </a:rPr>
              <a:t>The Everyday choices we all make have an impact on our planet </a:t>
            </a:r>
          </a:p>
        </p:txBody>
      </p:sp>
      <p:sp>
        <p:nvSpPr>
          <p:cNvPr id="2" name="Rectangle 1">
            <a:extLst>
              <a:ext uri="{FF2B5EF4-FFF2-40B4-BE49-F238E27FC236}">
                <a16:creationId xmlns:a16="http://schemas.microsoft.com/office/drawing/2014/main" id="{12B608ED-C472-4D80-8C9A-1CA4EF9FE873}"/>
              </a:ext>
            </a:extLst>
          </p:cNvPr>
          <p:cNvSpPr/>
          <p:nvPr/>
        </p:nvSpPr>
        <p:spPr>
          <a:xfrm>
            <a:off x="1906623" y="1830567"/>
            <a:ext cx="7296306" cy="2062103"/>
          </a:xfrm>
          <a:prstGeom prst="rect">
            <a:avLst/>
          </a:prstGeom>
          <a:solidFill>
            <a:srgbClr val="92D050"/>
          </a:solidFill>
        </p:spPr>
        <p:txBody>
          <a:bodyPr wrap="square">
            <a:spAutoFit/>
          </a:bodyPr>
          <a:lstStyle/>
          <a:p>
            <a:r>
              <a:rPr lang="en-GB" sz="3200" dirty="0">
                <a:latin typeface="Raleway"/>
              </a:rPr>
              <a:t>             Lesson 5 Climate Change</a:t>
            </a:r>
          </a:p>
          <a:p>
            <a:r>
              <a:rPr lang="en-GB" sz="3200" dirty="0">
                <a:latin typeface="Raleway"/>
              </a:rPr>
              <a:t> </a:t>
            </a:r>
          </a:p>
          <a:p>
            <a:r>
              <a:rPr lang="en-GB" sz="3200" dirty="0">
                <a:latin typeface="Raleway"/>
              </a:rPr>
              <a:t>                    </a:t>
            </a:r>
            <a:r>
              <a:rPr lang="en-GB" sz="3200" b="1" dirty="0">
                <a:latin typeface="Raleway"/>
              </a:rPr>
              <a:t>Food Miles</a:t>
            </a:r>
          </a:p>
          <a:p>
            <a:endParaRPr lang="en-GB" sz="3200" dirty="0">
              <a:latin typeface="Raleway"/>
            </a:endParaRPr>
          </a:p>
        </p:txBody>
      </p:sp>
    </p:spTree>
    <p:extLst>
      <p:ext uri="{BB962C8B-B14F-4D97-AF65-F5344CB8AC3E}">
        <p14:creationId xmlns:p14="http://schemas.microsoft.com/office/powerpoint/2010/main" val="60987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1006772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D673B17F-B643-4E97-8CFF-3C2D0CEB25DF}"/>
              </a:ext>
            </a:extLst>
          </p:cNvPr>
          <p:cNvPicPr>
            <a:picLocks noChangeAspect="1"/>
          </p:cNvPicPr>
          <p:nvPr/>
        </p:nvPicPr>
        <p:blipFill>
          <a:blip r:embed="rId5"/>
          <a:stretch>
            <a:fillRect/>
          </a:stretch>
        </p:blipFill>
        <p:spPr>
          <a:xfrm>
            <a:off x="414617" y="1067868"/>
            <a:ext cx="10181945" cy="5647129"/>
          </a:xfrm>
          <a:prstGeom prst="rect">
            <a:avLst/>
          </a:prstGeom>
        </p:spPr>
      </p:pic>
      <p:sp>
        <p:nvSpPr>
          <p:cNvPr id="10" name="Oval Callout 4">
            <a:extLst>
              <a:ext uri="{FF2B5EF4-FFF2-40B4-BE49-F238E27FC236}">
                <a16:creationId xmlns:a16="http://schemas.microsoft.com/office/drawing/2014/main" id="{D4877012-4DD0-4225-A273-E14BBAA49871}"/>
              </a:ext>
            </a:extLst>
          </p:cNvPr>
          <p:cNvSpPr/>
          <p:nvPr/>
        </p:nvSpPr>
        <p:spPr>
          <a:xfrm>
            <a:off x="6030912" y="1592987"/>
            <a:ext cx="4565650" cy="3821176"/>
          </a:xfrm>
          <a:prstGeom prst="wedgeEllipseCallout">
            <a:avLst>
              <a:gd name="adj1" fmla="val -79464"/>
              <a:gd name="adj2" fmla="val 2215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92D050"/>
                </a:solidFill>
                <a:latin typeface="Raleway"/>
              </a:rPr>
              <a:t>How  is the food we eat connected to these goals? Why does it matter how far our food travels? </a:t>
            </a:r>
          </a:p>
        </p:txBody>
      </p:sp>
      <p:sp>
        <p:nvSpPr>
          <p:cNvPr id="3" name="Rectangle 2">
            <a:extLst>
              <a:ext uri="{FF2B5EF4-FFF2-40B4-BE49-F238E27FC236}">
                <a16:creationId xmlns:a16="http://schemas.microsoft.com/office/drawing/2014/main" id="{FF1C0EDE-4268-49DB-BB52-6E44306395CF}"/>
              </a:ext>
            </a:extLst>
          </p:cNvPr>
          <p:cNvSpPr/>
          <p:nvPr/>
        </p:nvSpPr>
        <p:spPr>
          <a:xfrm>
            <a:off x="455345" y="6652201"/>
            <a:ext cx="10041204" cy="830997"/>
          </a:xfrm>
          <a:prstGeom prst="rect">
            <a:avLst/>
          </a:prstGeom>
          <a:solidFill>
            <a:srgbClr val="FFC000"/>
          </a:solidFill>
        </p:spPr>
        <p:txBody>
          <a:bodyPr wrap="square">
            <a:spAutoFit/>
          </a:bodyPr>
          <a:lstStyle/>
          <a:p>
            <a:pPr algn="ctr"/>
            <a:r>
              <a:rPr lang="en-GB" sz="2400" b="1" dirty="0">
                <a:latin typeface="Raleway"/>
              </a:rPr>
              <a:t>What are the Global Goals aiming to achieve? Why are they important? </a:t>
            </a:r>
          </a:p>
        </p:txBody>
      </p:sp>
    </p:spTree>
    <p:extLst>
      <p:ext uri="{BB962C8B-B14F-4D97-AF65-F5344CB8AC3E}">
        <p14:creationId xmlns:p14="http://schemas.microsoft.com/office/powerpoint/2010/main" val="293940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983296"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DFA1F6AF-DB43-49A1-BA82-35F9154ACB14}"/>
              </a:ext>
            </a:extLst>
          </p:cNvPr>
          <p:cNvPicPr>
            <a:picLocks noChangeAspect="1"/>
          </p:cNvPicPr>
          <p:nvPr/>
        </p:nvPicPr>
        <p:blipFill>
          <a:blip r:embed="rId5"/>
          <a:stretch>
            <a:fillRect/>
          </a:stretch>
        </p:blipFill>
        <p:spPr>
          <a:xfrm>
            <a:off x="354258" y="1294901"/>
            <a:ext cx="10132430" cy="5840474"/>
          </a:xfrm>
          <a:prstGeom prst="rect">
            <a:avLst/>
          </a:prstGeom>
        </p:spPr>
      </p:pic>
      <p:pic>
        <p:nvPicPr>
          <p:cNvPr id="10" name="Picture 2">
            <a:extLst>
              <a:ext uri="{FF2B5EF4-FFF2-40B4-BE49-F238E27FC236}">
                <a16:creationId xmlns:a16="http://schemas.microsoft.com/office/drawing/2014/main" id="{930ACDA7-4EA8-4120-B8D8-CD2DD9591D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258" y="1294901"/>
            <a:ext cx="2486487" cy="225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DD5DE3A0-15B8-49F3-A273-1390CE384C12}"/>
              </a:ext>
            </a:extLst>
          </p:cNvPr>
          <p:cNvSpPr/>
          <p:nvPr/>
        </p:nvSpPr>
        <p:spPr>
          <a:xfrm>
            <a:off x="116732" y="6351017"/>
            <a:ext cx="10505872" cy="1138773"/>
          </a:xfrm>
          <a:prstGeom prst="rect">
            <a:avLst/>
          </a:prstGeom>
          <a:solidFill>
            <a:schemeClr val="accent4">
              <a:lumMod val="20000"/>
              <a:lumOff val="80000"/>
            </a:schemeClr>
          </a:solidFill>
        </p:spPr>
        <p:txBody>
          <a:bodyPr wrap="square">
            <a:spAutoFit/>
          </a:bodyPr>
          <a:lstStyle/>
          <a:p>
            <a:pPr lvl="0">
              <a:spcBef>
                <a:spcPct val="20000"/>
              </a:spcBef>
              <a:buClrTx/>
              <a:defRPr/>
            </a:pPr>
            <a:r>
              <a:rPr lang="en-GB" sz="2400" b="1" dirty="0">
                <a:solidFill>
                  <a:prstClr val="black"/>
                </a:solidFill>
                <a:latin typeface="Raleway"/>
              </a:rPr>
              <a:t>Goal 13 Challenge  </a:t>
            </a:r>
          </a:p>
          <a:p>
            <a:pPr lvl="0">
              <a:spcBef>
                <a:spcPct val="20000"/>
              </a:spcBef>
              <a:buClrTx/>
              <a:defRPr/>
            </a:pPr>
            <a:r>
              <a:rPr lang="en-GB" sz="2000" dirty="0">
                <a:solidFill>
                  <a:prstClr val="black"/>
                </a:solidFill>
                <a:latin typeface="Raleway"/>
              </a:rPr>
              <a:t>As the population of the world continues to increase, the challenge of how to feed the population in an unpredictable climate becomes ever more critical.</a:t>
            </a:r>
          </a:p>
        </p:txBody>
      </p:sp>
    </p:spTree>
    <p:extLst>
      <p:ext uri="{BB962C8B-B14F-4D97-AF65-F5344CB8AC3E}">
        <p14:creationId xmlns:p14="http://schemas.microsoft.com/office/powerpoint/2010/main" val="599753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3" name="Picture 2">
            <a:extLst>
              <a:ext uri="{FF2B5EF4-FFF2-40B4-BE49-F238E27FC236}">
                <a16:creationId xmlns:a16="http://schemas.microsoft.com/office/drawing/2014/main" id="{9B3B388A-2A01-4485-B9D0-AB0E26884824}"/>
              </a:ext>
            </a:extLst>
          </p:cNvPr>
          <p:cNvPicPr>
            <a:picLocks noChangeAspect="1"/>
          </p:cNvPicPr>
          <p:nvPr/>
        </p:nvPicPr>
        <p:blipFill>
          <a:blip r:embed="rId5"/>
          <a:stretch>
            <a:fillRect/>
          </a:stretch>
        </p:blipFill>
        <p:spPr>
          <a:xfrm>
            <a:off x="2943725" y="3465509"/>
            <a:ext cx="7292750" cy="4118516"/>
          </a:xfrm>
          <a:prstGeom prst="rect">
            <a:avLst/>
          </a:prstGeom>
          <a:solidFill>
            <a:schemeClr val="accent4">
              <a:lumMod val="20000"/>
              <a:lumOff val="80000"/>
            </a:schemeClr>
          </a:solidFill>
        </p:spPr>
      </p:pic>
      <p:pic>
        <p:nvPicPr>
          <p:cNvPr id="4" name="Picture 3">
            <a:extLst>
              <a:ext uri="{FF2B5EF4-FFF2-40B4-BE49-F238E27FC236}">
                <a16:creationId xmlns:a16="http://schemas.microsoft.com/office/drawing/2014/main" id="{A2B29C3B-AD2A-4E2D-AD11-03F8F89BC940}"/>
              </a:ext>
            </a:extLst>
          </p:cNvPr>
          <p:cNvPicPr>
            <a:picLocks noChangeAspect="1"/>
          </p:cNvPicPr>
          <p:nvPr/>
        </p:nvPicPr>
        <p:blipFill>
          <a:blip r:embed="rId6"/>
          <a:stretch>
            <a:fillRect/>
          </a:stretch>
        </p:blipFill>
        <p:spPr>
          <a:xfrm>
            <a:off x="38012" y="4127293"/>
            <a:ext cx="3334801" cy="3456732"/>
          </a:xfrm>
          <a:prstGeom prst="rect">
            <a:avLst/>
          </a:prstGeom>
        </p:spPr>
      </p:pic>
      <p:sp>
        <p:nvSpPr>
          <p:cNvPr id="5" name="Rectangle 4">
            <a:extLst>
              <a:ext uri="{FF2B5EF4-FFF2-40B4-BE49-F238E27FC236}">
                <a16:creationId xmlns:a16="http://schemas.microsoft.com/office/drawing/2014/main" id="{FD14E8B1-AAF9-4FB1-9DA5-20CDC3BF7787}"/>
              </a:ext>
            </a:extLst>
          </p:cNvPr>
          <p:cNvSpPr/>
          <p:nvPr/>
        </p:nvSpPr>
        <p:spPr>
          <a:xfrm>
            <a:off x="161925" y="1866211"/>
            <a:ext cx="10458449" cy="1644040"/>
          </a:xfrm>
          <a:prstGeom prst="rect">
            <a:avLst/>
          </a:prstGeom>
          <a:solidFill>
            <a:schemeClr val="accent4">
              <a:lumMod val="20000"/>
              <a:lumOff val="80000"/>
            </a:schemeClr>
          </a:solidFill>
        </p:spPr>
        <p:txBody>
          <a:bodyPr wrap="square">
            <a:spAutoFit/>
          </a:bodyPr>
          <a:lstStyle/>
          <a:p>
            <a:pPr marL="0" indent="0" defTabSz="365760">
              <a:spcBef>
                <a:spcPts val="100"/>
              </a:spcBef>
              <a:buSzTx/>
              <a:buNone/>
              <a:defRPr sz="1680"/>
            </a:pPr>
            <a:r>
              <a:rPr lang="en-GB" sz="2000" dirty="0">
                <a:latin typeface="Raleway"/>
              </a:rPr>
              <a:t>There are many factors that influence people’s food choice, but for 840 million people </a:t>
            </a:r>
            <a:br>
              <a:rPr lang="en-GB" sz="2000" dirty="0">
                <a:latin typeface="Raleway"/>
              </a:rPr>
            </a:br>
            <a:r>
              <a:rPr lang="en-GB" sz="2000" dirty="0">
                <a:latin typeface="Raleway"/>
              </a:rPr>
              <a:t>who remain undernourished in the world today there is little or no choice when it comes </a:t>
            </a:r>
            <a:br>
              <a:rPr lang="en-GB" sz="2000" dirty="0">
                <a:latin typeface="Raleway"/>
              </a:rPr>
            </a:br>
            <a:r>
              <a:rPr lang="en-GB" sz="2000" dirty="0">
                <a:latin typeface="Raleway"/>
              </a:rPr>
              <a:t>to food. </a:t>
            </a:r>
          </a:p>
          <a:p>
            <a:pPr marL="0" indent="0" defTabSz="365760">
              <a:spcBef>
                <a:spcPts val="100"/>
              </a:spcBef>
              <a:buSzTx/>
              <a:buNone/>
              <a:defRPr sz="1680"/>
            </a:pPr>
            <a:r>
              <a:rPr lang="en-GB" sz="2000" dirty="0">
                <a:latin typeface="Raleway"/>
              </a:rPr>
              <a:t>The United Nations have developed a number of  Global Goals to reduce global poverty. Goal 2 aims to ensure that no one in the world will go hungry by 2030.</a:t>
            </a:r>
          </a:p>
        </p:txBody>
      </p:sp>
      <p:sp>
        <p:nvSpPr>
          <p:cNvPr id="6" name="Rectangle 5">
            <a:extLst>
              <a:ext uri="{FF2B5EF4-FFF2-40B4-BE49-F238E27FC236}">
                <a16:creationId xmlns:a16="http://schemas.microsoft.com/office/drawing/2014/main" id="{68367831-22CD-4419-BCF4-40307C84F4D4}"/>
              </a:ext>
            </a:extLst>
          </p:cNvPr>
          <p:cNvSpPr/>
          <p:nvPr/>
        </p:nvSpPr>
        <p:spPr>
          <a:xfrm>
            <a:off x="272659" y="1195043"/>
            <a:ext cx="10145663" cy="584775"/>
          </a:xfrm>
          <a:prstGeom prst="rect">
            <a:avLst/>
          </a:prstGeom>
          <a:solidFill>
            <a:srgbClr val="92D050"/>
          </a:solidFill>
        </p:spPr>
        <p:txBody>
          <a:bodyPr wrap="square">
            <a:spAutoFit/>
          </a:bodyPr>
          <a:lstStyle/>
          <a:p>
            <a:r>
              <a:rPr lang="en-GB" sz="3200" b="1" dirty="0">
                <a:latin typeface="Raleway"/>
              </a:rPr>
              <a:t>Goal 13 also links to goal 2          Little choice</a:t>
            </a:r>
            <a:endParaRPr lang="en-GB" sz="3200" dirty="0">
              <a:latin typeface="Raleway"/>
            </a:endParaRPr>
          </a:p>
        </p:txBody>
      </p:sp>
    </p:spTree>
    <p:extLst>
      <p:ext uri="{BB962C8B-B14F-4D97-AF65-F5344CB8AC3E}">
        <p14:creationId xmlns:p14="http://schemas.microsoft.com/office/powerpoint/2010/main" val="3778026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1012487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86E052D7-2D72-4395-8876-A3DB53313209}"/>
              </a:ext>
            </a:extLst>
          </p:cNvPr>
          <p:cNvSpPr/>
          <p:nvPr/>
        </p:nvSpPr>
        <p:spPr>
          <a:xfrm>
            <a:off x="428824" y="2070697"/>
            <a:ext cx="9962951" cy="4401205"/>
          </a:xfrm>
          <a:prstGeom prst="rect">
            <a:avLst/>
          </a:prstGeom>
        </p:spPr>
        <p:txBody>
          <a:bodyPr wrap="square">
            <a:spAutoFit/>
          </a:bodyPr>
          <a:lstStyle/>
          <a:p>
            <a:r>
              <a:rPr lang="en-US" sz="2800" b="1" dirty="0">
                <a:latin typeface="Raleway"/>
              </a:rPr>
              <a:t>Learners will be able to: </a:t>
            </a:r>
          </a:p>
          <a:p>
            <a:pPr marL="457200" indent="-457200">
              <a:buFont typeface="Arial" panose="020B0604020202020204" pitchFamily="34" charset="0"/>
              <a:buChar char="•"/>
            </a:pPr>
            <a:r>
              <a:rPr lang="en-US" sz="2800" dirty="0">
                <a:latin typeface="Raleway"/>
              </a:rPr>
              <a:t>Examine the food miles of common foods eaten daily</a:t>
            </a:r>
          </a:p>
          <a:p>
            <a:pPr marL="457200" indent="-457200">
              <a:buFont typeface="Arial" panose="020B0604020202020204" pitchFamily="34" charset="0"/>
              <a:buChar char="•"/>
            </a:pPr>
            <a:r>
              <a:rPr lang="en-US" sz="2800" dirty="0">
                <a:latin typeface="Raleway"/>
              </a:rPr>
              <a:t>Develop views and opinions about their day to day actions and whether  as a good citizen these should change </a:t>
            </a:r>
          </a:p>
          <a:p>
            <a:pPr marL="457200" indent="-457200">
              <a:buFont typeface="Arial" panose="020B0604020202020204" pitchFamily="34" charset="0"/>
              <a:buChar char="•"/>
            </a:pPr>
            <a:r>
              <a:rPr lang="en-US" sz="2800" dirty="0">
                <a:latin typeface="Raleway"/>
              </a:rPr>
              <a:t>Explain how there are consequences for their choices and behavior</a:t>
            </a:r>
            <a:r>
              <a:rPr lang="en-GB" sz="2800" dirty="0">
                <a:latin typeface="Raleway"/>
              </a:rPr>
              <a:t>, make the link between patterns of </a:t>
            </a:r>
            <a:r>
              <a:rPr lang="en-GB" sz="2800" b="1" i="1" dirty="0">
                <a:latin typeface="Raleway"/>
              </a:rPr>
              <a:t>human consumption </a:t>
            </a:r>
            <a:r>
              <a:rPr lang="en-GB" sz="2800" dirty="0">
                <a:latin typeface="Raleway"/>
              </a:rPr>
              <a:t>and </a:t>
            </a:r>
            <a:br>
              <a:rPr lang="en-GB" sz="2800" dirty="0">
                <a:latin typeface="Raleway"/>
              </a:rPr>
            </a:br>
            <a:r>
              <a:rPr lang="en-GB" sz="2800" dirty="0">
                <a:latin typeface="Raleway"/>
              </a:rPr>
              <a:t>Climate Change. </a:t>
            </a:r>
            <a:endParaRPr lang="en-US" sz="2800" dirty="0">
              <a:latin typeface="Raleway"/>
            </a:endParaRPr>
          </a:p>
          <a:p>
            <a:pPr marL="457200" indent="-457200">
              <a:buFont typeface="Arial" panose="020B0604020202020204" pitchFamily="34" charset="0"/>
              <a:buChar char="•"/>
            </a:pPr>
            <a:r>
              <a:rPr lang="en-US" sz="2800" dirty="0">
                <a:latin typeface="Raleway"/>
              </a:rPr>
              <a:t>Investigate the moral and ethical issues connected to our food choices and be able to appreciate a range of views.   </a:t>
            </a:r>
          </a:p>
        </p:txBody>
      </p:sp>
      <p:sp>
        <p:nvSpPr>
          <p:cNvPr id="7" name="Rectangle 6">
            <a:extLst>
              <a:ext uri="{FF2B5EF4-FFF2-40B4-BE49-F238E27FC236}">
                <a16:creationId xmlns:a16="http://schemas.microsoft.com/office/drawing/2014/main" id="{1D9E8A31-7D38-4F4F-BF2B-43BA668F9386}"/>
              </a:ext>
            </a:extLst>
          </p:cNvPr>
          <p:cNvSpPr/>
          <p:nvPr/>
        </p:nvSpPr>
        <p:spPr>
          <a:xfrm>
            <a:off x="2914792" y="1166950"/>
            <a:ext cx="4862228" cy="707886"/>
          </a:xfrm>
          <a:prstGeom prst="rect">
            <a:avLst/>
          </a:prstGeom>
          <a:solidFill>
            <a:srgbClr val="92D050"/>
          </a:solidFill>
        </p:spPr>
        <p:txBody>
          <a:bodyPr wrap="none">
            <a:spAutoFit/>
          </a:bodyPr>
          <a:lstStyle/>
          <a:p>
            <a:r>
              <a:rPr lang="en-GB" sz="4000" dirty="0">
                <a:latin typeface="Raleway"/>
              </a:rPr>
              <a:t>Learning Objectives </a:t>
            </a:r>
          </a:p>
        </p:txBody>
      </p:sp>
    </p:spTree>
    <p:extLst>
      <p:ext uri="{BB962C8B-B14F-4D97-AF65-F5344CB8AC3E}">
        <p14:creationId xmlns:p14="http://schemas.microsoft.com/office/powerpoint/2010/main" val="119654897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2595</Words>
  <Application>Microsoft Office PowerPoint</Application>
  <PresentationFormat>Custom</PresentationFormat>
  <Paragraphs>250</Paragraphs>
  <Slides>35</Slides>
  <Notes>35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Raleway ExtraBold</vt:lpstr>
      <vt:lpstr>Prompt SemiBold</vt:lpstr>
      <vt:lpstr>Prompt</vt:lpstr>
      <vt:lpstr>Raleway</vt:lpstr>
      <vt:lpstr>Simple Light</vt:lpstr>
      <vt:lpstr>PowerPoint Presentation</vt:lpstr>
      <vt:lpstr>PowerPoint Presentation</vt:lpstr>
      <vt:lpstr>PowerPoint Presentation</vt:lpstr>
      <vt:lpstr>  The Big Ideas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Did you know? </vt:lpstr>
      <vt:lpstr>PowerPoint Presentation</vt:lpstr>
      <vt:lpstr>PowerPoint Presentation</vt:lpstr>
      <vt:lpstr>PowerPoint Presentation</vt:lpstr>
      <vt:lpstr>Should we only buy food that has been produced in Britain?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14</cp:revision>
  <dcterms:modified xsi:type="dcterms:W3CDTF">2020-04-15T11:21:13Z</dcterms:modified>
</cp:coreProperties>
</file>