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8"/>
  </p:notesMasterIdLst>
  <p:sldIdLst>
    <p:sldId id="257" r:id="rId2"/>
    <p:sldId id="260" r:id="rId3"/>
    <p:sldId id="261" r:id="rId4"/>
    <p:sldId id="262" r:id="rId5"/>
    <p:sldId id="263" r:id="rId6"/>
    <p:sldId id="264" r:id="rId7"/>
    <p:sldId id="265" r:id="rId8"/>
    <p:sldId id="267" r:id="rId9"/>
    <p:sldId id="268" r:id="rId10"/>
    <p:sldId id="266" r:id="rId11"/>
    <p:sldId id="269" r:id="rId12"/>
    <p:sldId id="271" r:id="rId13"/>
    <p:sldId id="270" r:id="rId14"/>
    <p:sldId id="272" r:id="rId15"/>
    <p:sldId id="273" r:id="rId16"/>
    <p:sldId id="274" r:id="rId17"/>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6E47"/>
    <a:srgbClr val="C0DA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780" y="90"/>
      </p:cViewPr>
      <p:guideLst>
        <p:guide orient="horz" pos="2381"/>
        <p:guide pos="336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7732571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88872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34535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15526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68573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14845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https://www.ncdc.noaa.gov/sotc/service/global/extremes/201613.gif</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03216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84043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801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https://www.nasa.gov/press-release/nasa-noaa-data-show-2016-warmest-year-on-record-globally</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776712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Scientific consensus: Earth's climate is warming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65044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https://www.campaigncc.org/heatwaves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00085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38341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22750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23771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16092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www.theguardian.com/environment/2016/nov/29/great-barrier-reef-scientists-confirm-largest-die-off-of-corals-recorded" TargetMode="External"/><Relationship Id="rId5" Type="http://schemas.openxmlformats.org/officeDocument/2006/relationships/hyperlink" Target="https://www.theguardian.com/commentisfree/2016/dec/02/the-governments-report-on-the-great-barrier-reef-is-a-dog-ate-my-homework-moment" TargetMode="Externa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grist.org/article/the-first-half-of-2017-was-the-second-hottest-to-date/" TargetMode="External"/><Relationship Id="rId5" Type="http://schemas.openxmlformats.org/officeDocument/2006/relationships/hyperlink" Target="https://www.nasa.gov/press-release/nasa-noaa-data-show-2016-warmest-year-on-record-globally" TargetMode="Externa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8" Type="http://schemas.openxmlformats.org/officeDocument/2006/relationships/hyperlink" Target="https://www.business-standard.com/article/current-affairs/north-india-sizzles-under-heat-wave-as-temperature-touches-48-degree-117060501062_1.html" TargetMode="External"/><Relationship Id="rId3" Type="http://schemas.openxmlformats.org/officeDocument/2006/relationships/image" Target="../media/image1.jpg"/><Relationship Id="rId7" Type="http://schemas.openxmlformats.org/officeDocument/2006/relationships/hyperlink" Target="https://en.wikipedia.org/wiki/2015_Indian_heat_wave"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hyperlink" Target="https://thinkprogress.org/death-toll-rises-as-indias-heat-wave-breaks-records-c770951335de/" TargetMode="External"/><Relationship Id="rId11" Type="http://schemas.openxmlformats.org/officeDocument/2006/relationships/hyperlink" Target="https://www.news.com.au/technology/environment/climate-change/the-middle-east-is-in-the-middle-of-a-hellish-heatwave-right-now/news-story/faaff6a64926163839894e1c50f6376e" TargetMode="External"/><Relationship Id="rId5" Type="http://schemas.openxmlformats.org/officeDocument/2006/relationships/hyperlink" Target="https://web.archive.org/web/20100815073533/https:/www.google.com/hostednews/ap/article/ALeqM5iX-16FttPkCulMdckFjFJyOJCXlAD9HFVR4G0" TargetMode="External"/><Relationship Id="rId10" Type="http://schemas.openxmlformats.org/officeDocument/2006/relationships/hyperlink" Target="https://edition.cnn.com/2016/05/20/asia/india-record-temperature/" TargetMode="External"/><Relationship Id="rId4" Type="http://schemas.openxmlformats.org/officeDocument/2006/relationships/image" Target="../media/image2.jpg"/><Relationship Id="rId9" Type="http://schemas.openxmlformats.org/officeDocument/2006/relationships/hyperlink" Target="https://tribune.com.pk/story/1421639/pakistans-hottest-day-recorded-turba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www.climate.gov/news-features/features/2015-state-climate-highlights#wows1_4" TargetMode="Externa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i="0" u="none" strike="noStrike" cap="none" dirty="0">
                <a:solidFill>
                  <a:srgbClr val="48792F"/>
                </a:solidFill>
                <a:latin typeface="Prompt"/>
                <a:sym typeface="Prompt"/>
              </a:rPr>
              <a:t>Lesson </a:t>
            </a:r>
            <a:endParaRPr sz="1200" b="0" i="0" u="none" strike="noStrike" cap="none" dirty="0">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2957886" y="1270001"/>
            <a:ext cx="4572406"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dirty="0">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r>
              <a:rPr lang="en-GB" sz="2400" b="1" i="0" u="none" strike="noStrike" cap="none" dirty="0">
                <a:solidFill>
                  <a:schemeClr val="tx1"/>
                </a:solidFill>
                <a:latin typeface="Prompt"/>
                <a:ea typeface="Prompt"/>
                <a:cs typeface="Prompt"/>
                <a:sym typeface="Prompt"/>
              </a:rPr>
              <a:t>Use these slides as a printed resource for lesson 1 </a:t>
            </a:r>
            <a:endParaRPr sz="2400" b="1" i="0" u="none" strike="noStrike" cap="none" dirty="0">
              <a:solidFill>
                <a:schemeClr val="tx1"/>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48792F"/>
                </a:solidFill>
                <a:latin typeface="Prompt"/>
                <a:ea typeface="Prompt"/>
                <a:cs typeface="Prompt"/>
                <a:sym typeface="Prompt"/>
              </a:rPr>
              <a:t>DURATION</a:t>
            </a:r>
            <a:endParaRPr sz="12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2" name="Google Shape;72;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FROM THE SAT</a:t>
            </a:r>
            <a:endParaRPr sz="18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3" name="Google Shape;73;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BIG IDEA</a:t>
            </a:r>
            <a:endParaRPr sz="1100" b="1" i="1">
              <a:solidFill>
                <a:srgbClr val="48792F"/>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48792F"/>
                </a:solidFill>
                <a:latin typeface="Prompt"/>
                <a:ea typeface="Prompt"/>
                <a:cs typeface="Prompt"/>
                <a:sym typeface="Prompt"/>
              </a:rPr>
              <a:t>WHAT IS IT</a:t>
            </a:r>
            <a:endParaRPr sz="1800" b="1" i="1">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48792F"/>
              </a:solidFill>
              <a:latin typeface="Prompt"/>
              <a:ea typeface="Prompt"/>
              <a:cs typeface="Prompt"/>
              <a:sym typeface="Prompt"/>
            </a:endParaRPr>
          </a:p>
        </p:txBody>
      </p:sp>
      <p:sp>
        <p:nvSpPr>
          <p:cNvPr id="74" name="Google Shape;74;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WHAT TEACHER DOES</a:t>
            </a:r>
            <a:endParaRPr b="1" i="0"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5" name="Google Shape;75;p14"/>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48792F"/>
                </a:solidFill>
                <a:latin typeface="Prompt"/>
                <a:ea typeface="Prompt"/>
                <a:cs typeface="Prompt"/>
                <a:sym typeface="Prompt"/>
              </a:rPr>
              <a:t>LEARNING OUTCOME</a:t>
            </a:r>
            <a:endParaRPr sz="1100" b="1" i="1" u="none" strike="noStrike" cap="none">
              <a:solidFill>
                <a:srgbClr val="48792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76" name="Google Shape;76;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endParaRPr sz="2400" i="0" u="none" strike="noStrike" cap="none" dirty="0">
              <a:solidFill>
                <a:srgbClr val="3174BA"/>
              </a:solidFill>
              <a:latin typeface="Raleway ExtraBold"/>
              <a:ea typeface="Raleway ExtraBold"/>
              <a:cs typeface="Raleway ExtraBold"/>
              <a:sym typeface="Raleway ExtraBold"/>
            </a:endParaRPr>
          </a:p>
        </p:txBody>
      </p:sp>
      <p:sp>
        <p:nvSpPr>
          <p:cNvPr id="77" name="Google Shape;77;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8" name="Google Shape;78;p14"/>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1">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79" name="Google Shape;79;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4"/>
          <p:cNvSpPr/>
          <p:nvPr/>
        </p:nvSpPr>
        <p:spPr>
          <a:xfrm>
            <a:off x="462100" y="45300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4"/>
          <p:cNvSpPr txBox="1"/>
          <p:nvPr/>
        </p:nvSpPr>
        <p:spPr>
          <a:xfrm>
            <a:off x="516725" y="4580125"/>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a:solidFill>
                  <a:schemeClr val="lt1"/>
                </a:solidFill>
                <a:latin typeface="Prompt"/>
                <a:ea typeface="Prompt"/>
                <a:cs typeface="Prompt"/>
                <a:sym typeface="Prompt"/>
              </a:rPr>
              <a:t>ACTIVITY 1 </a:t>
            </a:r>
            <a:r>
              <a:rPr lang="it" i="1">
                <a:solidFill>
                  <a:schemeClr val="lt1"/>
                </a:solidFill>
                <a:latin typeface="Prompt SemiBold"/>
                <a:ea typeface="Prompt SemiBold"/>
                <a:cs typeface="Prompt SemiBold"/>
                <a:sym typeface="Prompt SemiBold"/>
              </a:rPr>
              <a:t>(sample lecture)</a:t>
            </a:r>
            <a:endParaRPr i="1">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82" name="Google Shape;82;p14"/>
          <p:cNvSpPr txBox="1"/>
          <p:nvPr/>
        </p:nvSpPr>
        <p:spPr>
          <a:xfrm>
            <a:off x="547350" y="62712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83" name="Google Shape;83;p14"/>
          <p:cNvSpPr/>
          <p:nvPr/>
        </p:nvSpPr>
        <p:spPr>
          <a:xfrm>
            <a:off x="462100" y="5834400"/>
            <a:ext cx="6500700" cy="3768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txBox="1"/>
          <p:nvPr/>
        </p:nvSpPr>
        <p:spPr>
          <a:xfrm>
            <a:off x="573389" y="5884525"/>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800" b="1">
                <a:solidFill>
                  <a:schemeClr val="lt1"/>
                </a:solidFill>
                <a:latin typeface="Prompt"/>
                <a:ea typeface="Prompt"/>
                <a:cs typeface="Prompt"/>
                <a:sym typeface="Prompt"/>
              </a:rPr>
              <a:t>ACTIVITY 2 </a:t>
            </a:r>
            <a:r>
              <a:rPr lang="it" i="1">
                <a:solidFill>
                  <a:schemeClr val="lt1"/>
                </a:solidFill>
                <a:latin typeface="Prompt SemiBold"/>
                <a:ea typeface="Prompt SemiBold"/>
                <a:cs typeface="Prompt SemiBold"/>
                <a:sym typeface="Prompt SemiBold"/>
              </a:rPr>
              <a:t>(sample brainstorming)</a:t>
            </a:r>
            <a:endParaRPr i="1">
              <a:solidFill>
                <a:schemeClr val="lt1"/>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85" name="Google Shape;85;p14"/>
          <p:cNvSpPr txBox="1"/>
          <p:nvPr/>
        </p:nvSpPr>
        <p:spPr>
          <a:xfrm>
            <a:off x="364325" y="4100950"/>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TEACHER’S ACTIVITIES</a:t>
            </a:r>
            <a:endParaRPr sz="1400" b="0" i="0" u="none" strike="noStrike" cap="none">
              <a:solidFill>
                <a:srgbClr val="48792F"/>
              </a:solidFill>
              <a:latin typeface="Arial"/>
              <a:ea typeface="Arial"/>
              <a:cs typeface="Arial"/>
              <a:sym typeface="Arial"/>
            </a:endParaRPr>
          </a:p>
        </p:txBody>
      </p:sp>
      <p:sp>
        <p:nvSpPr>
          <p:cNvPr id="86" name="Google Shape;86;p14"/>
          <p:cNvSpPr txBox="1"/>
          <p:nvPr/>
        </p:nvSpPr>
        <p:spPr>
          <a:xfrm>
            <a:off x="7319875" y="3364500"/>
            <a:ext cx="2815200" cy="319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8" name="Google Shape;88;p14"/>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4"/>
          <p:cNvSpPr/>
          <p:nvPr/>
        </p:nvSpPr>
        <p:spPr>
          <a:xfrm rot="10800000" flipH="1">
            <a:off x="428825" y="29977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91" name="Google Shape;91;p14"/>
          <p:cNvSpPr txBox="1"/>
          <p:nvPr/>
        </p:nvSpPr>
        <p:spPr>
          <a:xfrm>
            <a:off x="3540868" y="371950"/>
            <a:ext cx="3650532"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1 </a:t>
            </a:r>
            <a:r>
              <a:rPr lang="en-GB" sz="2200" b="1" dirty="0">
                <a:solidFill>
                  <a:srgbClr val="595959"/>
                </a:solidFill>
                <a:latin typeface="Prompt"/>
                <a:ea typeface="Prompt"/>
                <a:cs typeface="Prompt"/>
                <a:sym typeface="Prompt"/>
              </a:rPr>
              <a:t>Resources </a:t>
            </a:r>
            <a:endParaRPr sz="2200" b="1" dirty="0">
              <a:solidFill>
                <a:srgbClr val="595959"/>
              </a:solidFill>
              <a:latin typeface="Prompt"/>
              <a:ea typeface="Prompt"/>
              <a:cs typeface="Prompt"/>
              <a:sym typeface="Prompt"/>
            </a:endParaRPr>
          </a:p>
        </p:txBody>
      </p:sp>
      <p:pic>
        <p:nvPicPr>
          <p:cNvPr id="92" name="Google Shape;92;p14"/>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AE8DCD2F-EEEE-4920-8293-C7FC703B3234}"/>
              </a:ext>
            </a:extLst>
          </p:cNvPr>
          <p:cNvSpPr/>
          <p:nvPr/>
        </p:nvSpPr>
        <p:spPr>
          <a:xfrm>
            <a:off x="114187" y="1181669"/>
            <a:ext cx="5343525" cy="5324535"/>
          </a:xfrm>
          <a:prstGeom prst="rect">
            <a:avLst/>
          </a:prstGeom>
        </p:spPr>
        <p:txBody>
          <a:bodyPr>
            <a:spAutoFit/>
          </a:bodyPr>
          <a:lstStyle/>
          <a:p>
            <a:r>
              <a:rPr lang="en-GB" sz="2000" dirty="0">
                <a:latin typeface="Ralway"/>
              </a:rPr>
              <a:t>Sea levels have risen about 20cm since 1870, and the rate of increase is accelerating, with around 8cm of this rise occurring since 1995. The main cause of this rise is shifting from thermal expansion (warmer water expanding) to ice melt.</a:t>
            </a:r>
          </a:p>
          <a:p>
            <a:endParaRPr lang="en-GB" sz="2000" dirty="0">
              <a:latin typeface="Ralway"/>
            </a:endParaRPr>
          </a:p>
          <a:p>
            <a:r>
              <a:rPr lang="en-GB" sz="2000" dirty="0">
                <a:latin typeface="Ralway"/>
              </a:rPr>
              <a:t>These rising sea levels are already having an impact on flood risk. The graph on the right shows analysis of the contribution of climate change to coastal floods in the US.</a:t>
            </a:r>
          </a:p>
          <a:p>
            <a:endParaRPr lang="en-GB" sz="2000" dirty="0">
              <a:latin typeface="Ralway"/>
            </a:endParaRPr>
          </a:p>
          <a:p>
            <a:r>
              <a:rPr lang="en-GB" sz="2000" dirty="0">
                <a:latin typeface="Ralway"/>
              </a:rPr>
              <a:t>Bangladesh is one of countries most at risk from sea level rise. As well as floods and storms, </a:t>
            </a:r>
            <a:r>
              <a:rPr lang="en-GB" sz="2000" dirty="0" err="1">
                <a:latin typeface="Ralway"/>
              </a:rPr>
              <a:t>salinisation</a:t>
            </a:r>
            <a:r>
              <a:rPr lang="en-GB" sz="2000" dirty="0">
                <a:latin typeface="Ralway"/>
              </a:rPr>
              <a:t> of farmland is having a major impact as salt water encroaches, and is a major cause of migration from the coast to the capital, Dhaka, as people are forced to abandon their farms.</a:t>
            </a:r>
          </a:p>
        </p:txBody>
      </p:sp>
      <p:pic>
        <p:nvPicPr>
          <p:cNvPr id="3" name="Picture 2">
            <a:extLst>
              <a:ext uri="{FF2B5EF4-FFF2-40B4-BE49-F238E27FC236}">
                <a16:creationId xmlns:a16="http://schemas.microsoft.com/office/drawing/2014/main" id="{71566B46-0DDC-451A-8226-0029BDCB6F0D}"/>
              </a:ext>
            </a:extLst>
          </p:cNvPr>
          <p:cNvPicPr>
            <a:picLocks noChangeAspect="1"/>
          </p:cNvPicPr>
          <p:nvPr/>
        </p:nvPicPr>
        <p:blipFill>
          <a:blip r:embed="rId5"/>
          <a:stretch>
            <a:fillRect/>
          </a:stretch>
        </p:blipFill>
        <p:spPr>
          <a:xfrm>
            <a:off x="5483009" y="1445993"/>
            <a:ext cx="5104906" cy="2792427"/>
          </a:xfrm>
          <a:prstGeom prst="rect">
            <a:avLst/>
          </a:prstGeom>
        </p:spPr>
      </p:pic>
      <p:sp>
        <p:nvSpPr>
          <p:cNvPr id="4" name="Rectangle 3">
            <a:extLst>
              <a:ext uri="{FF2B5EF4-FFF2-40B4-BE49-F238E27FC236}">
                <a16:creationId xmlns:a16="http://schemas.microsoft.com/office/drawing/2014/main" id="{64D6CB06-1173-434C-9882-BEE0FA9CEA85}"/>
              </a:ext>
            </a:extLst>
          </p:cNvPr>
          <p:cNvSpPr/>
          <p:nvPr/>
        </p:nvSpPr>
        <p:spPr>
          <a:xfrm>
            <a:off x="2785950" y="226655"/>
            <a:ext cx="5343525" cy="523220"/>
          </a:xfrm>
          <a:prstGeom prst="rect">
            <a:avLst/>
          </a:prstGeom>
          <a:solidFill>
            <a:srgbClr val="C0DAC3"/>
          </a:solidFill>
        </p:spPr>
        <p:txBody>
          <a:bodyPr>
            <a:spAutoFit/>
          </a:bodyPr>
          <a:lstStyle/>
          <a:p>
            <a:r>
              <a:rPr lang="en-GB" b="1" dirty="0"/>
              <a:t>Evidence  4</a:t>
            </a:r>
            <a:br>
              <a:rPr lang="en-GB" b="1" dirty="0"/>
            </a:br>
            <a:r>
              <a:rPr lang="en-GB" b="1" dirty="0"/>
              <a:t>Sea level rise: the story so far</a:t>
            </a:r>
            <a:endParaRPr lang="en-GB" dirty="0"/>
          </a:p>
        </p:txBody>
      </p:sp>
      <p:sp>
        <p:nvSpPr>
          <p:cNvPr id="12" name="Rectangle 11">
            <a:extLst>
              <a:ext uri="{FF2B5EF4-FFF2-40B4-BE49-F238E27FC236}">
                <a16:creationId xmlns:a16="http://schemas.microsoft.com/office/drawing/2014/main" id="{4EC74505-C80D-45D1-BD1F-89EF5603BC9C}"/>
              </a:ext>
            </a:extLst>
          </p:cNvPr>
          <p:cNvSpPr/>
          <p:nvPr/>
        </p:nvSpPr>
        <p:spPr>
          <a:xfrm>
            <a:off x="5810624" y="5075290"/>
            <a:ext cx="4767001" cy="2253476"/>
          </a:xfrm>
          <a:prstGeom prst="rect">
            <a:avLst/>
          </a:prstGeom>
          <a:solidFill>
            <a:srgbClr val="426E47"/>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sz="2000" dirty="0">
                <a:solidFill>
                  <a:schemeClr val="tx1"/>
                </a:solidFill>
                <a:latin typeface="Ralway"/>
              </a:rPr>
              <a:t>There are countries which are expected to disappear completely if climate change is unchecked. This process is already underway, for example, five small reef islands, part of the Solomon Islands, have recently been lost completely to sea level rise and coastal erosion</a:t>
            </a:r>
          </a:p>
        </p:txBody>
      </p:sp>
    </p:spTree>
    <p:extLst>
      <p:ext uri="{BB962C8B-B14F-4D97-AF65-F5344CB8AC3E}">
        <p14:creationId xmlns:p14="http://schemas.microsoft.com/office/powerpoint/2010/main" val="3060946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4" y="1016566"/>
            <a:ext cx="9970043"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8" name="Title 2">
            <a:extLst>
              <a:ext uri="{FF2B5EF4-FFF2-40B4-BE49-F238E27FC236}">
                <a16:creationId xmlns:a16="http://schemas.microsoft.com/office/drawing/2014/main" id="{07710FAE-5E47-403B-92A4-159E2C76D85F}"/>
              </a:ext>
            </a:extLst>
          </p:cNvPr>
          <p:cNvSpPr txBox="1">
            <a:spLocks/>
          </p:cNvSpPr>
          <p:nvPr/>
        </p:nvSpPr>
        <p:spPr>
          <a:xfrm>
            <a:off x="3083669" y="199001"/>
            <a:ext cx="4338666" cy="706090"/>
          </a:xfrm>
          <a:prstGeom prst="rect">
            <a:avLst/>
          </a:prstGeom>
          <a:solidFill>
            <a:srgbClr val="92D050"/>
          </a:solidFill>
          <a:ln>
            <a:noFill/>
          </a:ln>
        </p:spPr>
        <p:txBody>
          <a:bodyPr spcFirstLastPara="1" wrap="square" lIns="116050" tIns="116050" rIns="116050" bIns="116050" anchor="b" anchorCtr="0">
            <a:normAutofit fontScale="2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br>
              <a:rPr lang="en-GB" b="1" dirty="0"/>
            </a:br>
            <a:r>
              <a:rPr lang="en-GB" b="1" dirty="0">
                <a:latin typeface="Raleway"/>
              </a:rPr>
              <a:t>Evidence 5 </a:t>
            </a:r>
            <a:r>
              <a:rPr lang="en-GB" dirty="0">
                <a:latin typeface="Raleway"/>
              </a:rPr>
              <a:t>Storms and floods</a:t>
            </a:r>
            <a:br>
              <a:rPr lang="en-GB" dirty="0"/>
            </a:br>
            <a:endParaRPr lang="en-GB" dirty="0"/>
          </a:p>
        </p:txBody>
      </p:sp>
      <p:sp>
        <p:nvSpPr>
          <p:cNvPr id="9" name="Rectangle 8">
            <a:extLst>
              <a:ext uri="{FF2B5EF4-FFF2-40B4-BE49-F238E27FC236}">
                <a16:creationId xmlns:a16="http://schemas.microsoft.com/office/drawing/2014/main" id="{81CD2C34-9140-4891-9624-A09AC2A10FA6}"/>
              </a:ext>
            </a:extLst>
          </p:cNvPr>
          <p:cNvSpPr/>
          <p:nvPr/>
        </p:nvSpPr>
        <p:spPr>
          <a:xfrm>
            <a:off x="712728" y="1902400"/>
            <a:ext cx="9402233" cy="5016758"/>
          </a:xfrm>
          <a:prstGeom prst="rect">
            <a:avLst/>
          </a:prstGeom>
        </p:spPr>
        <p:txBody>
          <a:bodyPr wrap="square">
            <a:spAutoFit/>
          </a:bodyPr>
          <a:lstStyle/>
          <a:p>
            <a:r>
              <a:rPr lang="en-GB" sz="1800" dirty="0">
                <a:latin typeface="Raleway"/>
              </a:rPr>
              <a:t>As well as rising sea levels increasing coastal flood risk, climate change also increases the risk of floods caused by heavy rainfall, and the probability of heavy storms.</a:t>
            </a:r>
          </a:p>
          <a:p>
            <a:endParaRPr lang="en-GB" sz="1800" dirty="0">
              <a:latin typeface="Raleway"/>
            </a:endParaRPr>
          </a:p>
          <a:p>
            <a:r>
              <a:rPr lang="en-GB" sz="1800" dirty="0">
                <a:latin typeface="Raleway"/>
              </a:rPr>
              <a:t>The warming of the oceans means for every 1 degree of warming (we were set to pass 1 degrees by the end of 2015) the moisture in the atmosphere increases by around 6%. This extra moisture provides additional energy to the developing weather system, enabling even more moisture to be drawn in to the system.</a:t>
            </a:r>
          </a:p>
          <a:p>
            <a:endParaRPr lang="en-GB" sz="1800" dirty="0">
              <a:latin typeface="Raleway"/>
            </a:endParaRPr>
          </a:p>
          <a:p>
            <a:r>
              <a:rPr lang="en-GB" sz="1800" dirty="0">
                <a:latin typeface="Raleway"/>
              </a:rPr>
              <a:t>December 2015 broke records for rainfall and temperature, with flooding across large areas of England, Wales, Scotland and Ireland. </a:t>
            </a:r>
          </a:p>
          <a:p>
            <a:r>
              <a:rPr lang="en-GB" sz="1800" b="1" dirty="0">
                <a:latin typeface="Raleway"/>
              </a:rPr>
              <a:t>Storm Desmond brought rain and flooding </a:t>
            </a:r>
            <a:r>
              <a:rPr lang="en-GB" sz="1800" dirty="0">
                <a:latin typeface="Raleway"/>
              </a:rPr>
              <a:t>As a result of storms ‘Desmond’ and ‘Eva’, over 16,000 homes in England were estimated to have been flooded:</a:t>
            </a:r>
            <a:endParaRPr lang="en-GB" sz="1800" b="1" dirty="0">
              <a:latin typeface="Raleway"/>
            </a:endParaRPr>
          </a:p>
          <a:p>
            <a:pPr marL="342900" indent="-342900">
              <a:buAutoNum type="arabicPeriod"/>
            </a:pPr>
            <a:r>
              <a:rPr lang="en-GB" sz="1800" b="1" dirty="0" err="1">
                <a:latin typeface="Raleway"/>
              </a:rPr>
              <a:t>Honister</a:t>
            </a:r>
            <a:r>
              <a:rPr lang="en-GB" sz="1800" b="1" dirty="0">
                <a:latin typeface="Raleway"/>
              </a:rPr>
              <a:t> in Cumbria </a:t>
            </a:r>
            <a:r>
              <a:rPr lang="en-GB" sz="1800" dirty="0">
                <a:latin typeface="Raleway"/>
              </a:rPr>
              <a:t>experienced 34cm of rain in 24 hours. </a:t>
            </a:r>
          </a:p>
          <a:p>
            <a:pPr marL="342900" indent="-342900">
              <a:buAutoNum type="arabicPeriod"/>
            </a:pPr>
            <a:r>
              <a:rPr lang="en-GB" sz="1800" b="1" dirty="0">
                <a:latin typeface="Raleway"/>
              </a:rPr>
              <a:t>On Boxing Day in Yorkshire </a:t>
            </a:r>
            <a:r>
              <a:rPr lang="en-GB" sz="1800" dirty="0">
                <a:latin typeface="Raleway"/>
              </a:rPr>
              <a:t>there was flooding of over 600 homes along the banks of the Ouse and the Foss, and  the city of York was flooded. </a:t>
            </a:r>
          </a:p>
          <a:p>
            <a:pPr marL="342900" indent="-342900">
              <a:buAutoNum type="arabicPeriod"/>
            </a:pPr>
            <a:r>
              <a:rPr lang="en-GB" sz="1800" b="1" dirty="0">
                <a:latin typeface="Raleway"/>
              </a:rPr>
              <a:t>More than 5,200 properties were flooded in Cumbria and Lancashire </a:t>
            </a:r>
            <a:endParaRPr lang="en-GB" sz="1800" dirty="0">
              <a:latin typeface="Raleway"/>
            </a:endParaRPr>
          </a:p>
          <a:p>
            <a:pPr marL="342900" indent="-342900">
              <a:buAutoNum type="arabicPeriod"/>
            </a:pPr>
            <a:r>
              <a:rPr lang="en-GB" sz="1800" b="1" dirty="0">
                <a:latin typeface="Raleway"/>
              </a:rPr>
              <a:t>20,000 homes were left without power across the UK</a:t>
            </a:r>
            <a:r>
              <a:rPr lang="en-GB" sz="1800" dirty="0">
                <a:latin typeface="Raleway"/>
              </a:rPr>
              <a:t>. </a:t>
            </a:r>
          </a:p>
          <a:p>
            <a:endParaRPr lang="en-GB" dirty="0"/>
          </a:p>
        </p:txBody>
      </p:sp>
      <p:sp>
        <p:nvSpPr>
          <p:cNvPr id="10" name="Rectangle 9">
            <a:extLst>
              <a:ext uri="{FF2B5EF4-FFF2-40B4-BE49-F238E27FC236}">
                <a16:creationId xmlns:a16="http://schemas.microsoft.com/office/drawing/2014/main" id="{0A105A9C-EC77-4800-BD73-2D663813BB2A}"/>
              </a:ext>
            </a:extLst>
          </p:cNvPr>
          <p:cNvSpPr/>
          <p:nvPr/>
        </p:nvSpPr>
        <p:spPr>
          <a:xfrm>
            <a:off x="3243891" y="6919158"/>
            <a:ext cx="3425952" cy="461665"/>
          </a:xfrm>
          <a:prstGeom prst="rect">
            <a:avLst/>
          </a:prstGeom>
          <a:solidFill>
            <a:schemeClr val="accent3">
              <a:lumMod val="40000"/>
              <a:lumOff val="60000"/>
            </a:schemeClr>
          </a:solidFill>
        </p:spPr>
        <p:txBody>
          <a:bodyPr wrap="square">
            <a:spAutoFit/>
          </a:bodyPr>
          <a:lstStyle/>
          <a:p>
            <a:pPr algn="ctr"/>
            <a:r>
              <a:rPr lang="en-GB" sz="1200" dirty="0"/>
              <a:t>Lesson 1 Climate  Change Evidence </a:t>
            </a:r>
          </a:p>
          <a:p>
            <a:pPr algn="ctr"/>
            <a:r>
              <a:rPr lang="en-GB" sz="1200" dirty="0"/>
              <a:t>1.2.5</a:t>
            </a:r>
          </a:p>
        </p:txBody>
      </p:sp>
    </p:spTree>
    <p:extLst>
      <p:ext uri="{BB962C8B-B14F-4D97-AF65-F5344CB8AC3E}">
        <p14:creationId xmlns:p14="http://schemas.microsoft.com/office/powerpoint/2010/main" val="2477958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6"/>
            <a:ext cx="9882494" cy="51301"/>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9" name="Rectangle 8">
            <a:extLst>
              <a:ext uri="{FF2B5EF4-FFF2-40B4-BE49-F238E27FC236}">
                <a16:creationId xmlns:a16="http://schemas.microsoft.com/office/drawing/2014/main" id="{980A441F-8FB0-4ED6-ACCF-12DB54E8D63C}"/>
              </a:ext>
            </a:extLst>
          </p:cNvPr>
          <p:cNvSpPr/>
          <p:nvPr/>
        </p:nvSpPr>
        <p:spPr>
          <a:xfrm>
            <a:off x="7152393" y="1230391"/>
            <a:ext cx="3362454" cy="6001643"/>
          </a:xfrm>
          <a:prstGeom prst="rect">
            <a:avLst/>
          </a:prstGeom>
          <a:solidFill>
            <a:schemeClr val="accent3">
              <a:lumMod val="40000"/>
              <a:lumOff val="60000"/>
            </a:schemeClr>
          </a:solidFill>
        </p:spPr>
        <p:txBody>
          <a:bodyPr wrap="square">
            <a:spAutoFit/>
          </a:bodyPr>
          <a:lstStyle/>
          <a:p>
            <a:pPr fontAlgn="base"/>
            <a:r>
              <a:rPr lang="en-GB" sz="1600" dirty="0">
                <a:latin typeface="Raleway"/>
              </a:rPr>
              <a:t>In August Louisiana  was hit with extremely heavy rainfall, receiving just under a foot of rain in one day, the total rainfall for August 12-13th being classified as a once in 500 year event. At least 13 people were killed, 150,000 homes damaged and the total cost was estimated at least $8.7 billion. Scientists found that global warming had increased the chances of this event by at least 40% and had  probably doubled it.</a:t>
            </a:r>
          </a:p>
          <a:p>
            <a:pPr fontAlgn="base"/>
            <a:endParaRPr lang="en-GB" sz="1600" dirty="0">
              <a:latin typeface="Raleway"/>
            </a:endParaRPr>
          </a:p>
          <a:p>
            <a:pPr fontAlgn="base"/>
            <a:r>
              <a:rPr lang="en-GB" sz="1600" b="1" dirty="0">
                <a:latin typeface="Raleway"/>
              </a:rPr>
              <a:t>Hurricanes </a:t>
            </a:r>
          </a:p>
          <a:p>
            <a:pPr fontAlgn="base"/>
            <a:r>
              <a:rPr lang="en-GB" sz="1600" b="1" dirty="0">
                <a:latin typeface="Raleway"/>
              </a:rPr>
              <a:t>Although there has been little change in the frequency of hurricanes globally, the strength of hurricanes in the North Atlantic has intensified over the past 40 years</a:t>
            </a:r>
            <a:r>
              <a:rPr lang="en-GB" sz="1600" dirty="0">
                <a:latin typeface="Raleway"/>
              </a:rPr>
              <a:t>. Since the mid-1970s, the number of hurricanes that reach Categories 4 and 5 in strength has roughly doubled. </a:t>
            </a:r>
          </a:p>
        </p:txBody>
      </p:sp>
      <p:sp>
        <p:nvSpPr>
          <p:cNvPr id="10" name="Rectangle 9">
            <a:extLst>
              <a:ext uri="{FF2B5EF4-FFF2-40B4-BE49-F238E27FC236}">
                <a16:creationId xmlns:a16="http://schemas.microsoft.com/office/drawing/2014/main" id="{9120FAA9-9223-4D62-B9F5-CF60420FE7AE}"/>
              </a:ext>
            </a:extLst>
          </p:cNvPr>
          <p:cNvSpPr/>
          <p:nvPr/>
        </p:nvSpPr>
        <p:spPr>
          <a:xfrm>
            <a:off x="111259" y="1208302"/>
            <a:ext cx="6096000" cy="1077218"/>
          </a:xfrm>
          <a:prstGeom prst="rect">
            <a:avLst/>
          </a:prstGeom>
          <a:solidFill>
            <a:schemeClr val="accent3">
              <a:lumMod val="40000"/>
              <a:lumOff val="60000"/>
            </a:schemeClr>
          </a:solidFill>
        </p:spPr>
        <p:txBody>
          <a:bodyPr>
            <a:spAutoFit/>
          </a:bodyPr>
          <a:lstStyle/>
          <a:p>
            <a:r>
              <a:rPr lang="en-GB" sz="1600" dirty="0">
                <a:latin typeface="Raleway"/>
              </a:rPr>
              <a:t>These floods followed flooding on the Somerset levels and elsewhere during the heavy rainfall and storms of winter 2013/14 which has been linked to climate change. (picture below from Met Office)</a:t>
            </a:r>
          </a:p>
        </p:txBody>
      </p:sp>
      <p:pic>
        <p:nvPicPr>
          <p:cNvPr id="3" name="Picture 2">
            <a:extLst>
              <a:ext uri="{FF2B5EF4-FFF2-40B4-BE49-F238E27FC236}">
                <a16:creationId xmlns:a16="http://schemas.microsoft.com/office/drawing/2014/main" id="{8569A41D-ACB0-4BD7-BAB6-846EC8543D4F}"/>
              </a:ext>
            </a:extLst>
          </p:cNvPr>
          <p:cNvPicPr>
            <a:picLocks noChangeAspect="1"/>
          </p:cNvPicPr>
          <p:nvPr/>
        </p:nvPicPr>
        <p:blipFill>
          <a:blip r:embed="rId5"/>
          <a:stretch>
            <a:fillRect/>
          </a:stretch>
        </p:blipFill>
        <p:spPr>
          <a:xfrm>
            <a:off x="111259" y="2521867"/>
            <a:ext cx="6788481" cy="4530108"/>
          </a:xfrm>
          <a:prstGeom prst="rect">
            <a:avLst/>
          </a:prstGeom>
        </p:spPr>
      </p:pic>
      <p:sp>
        <p:nvSpPr>
          <p:cNvPr id="12" name="Title 2">
            <a:extLst>
              <a:ext uri="{FF2B5EF4-FFF2-40B4-BE49-F238E27FC236}">
                <a16:creationId xmlns:a16="http://schemas.microsoft.com/office/drawing/2014/main" id="{DEE4871E-93B0-49FF-B8FB-3F9BB36E82DB}"/>
              </a:ext>
            </a:extLst>
          </p:cNvPr>
          <p:cNvSpPr txBox="1">
            <a:spLocks/>
          </p:cNvSpPr>
          <p:nvPr/>
        </p:nvSpPr>
        <p:spPr>
          <a:xfrm>
            <a:off x="3186397" y="95145"/>
            <a:ext cx="4319017" cy="706090"/>
          </a:xfrm>
          <a:prstGeom prst="rect">
            <a:avLst/>
          </a:prstGeom>
          <a:solidFill>
            <a:schemeClr val="accent6">
              <a:lumMod val="20000"/>
              <a:lumOff val="80000"/>
            </a:schemeClr>
          </a:solidFill>
        </p:spPr>
        <p:txBody>
          <a:bodyP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GB" b="1" dirty="0">
                <a:latin typeface="Raleway"/>
              </a:rPr>
            </a:br>
            <a:r>
              <a:rPr lang="en-GB" sz="5300" b="1" dirty="0">
                <a:latin typeface="Raleway"/>
              </a:rPr>
              <a:t>Evidence 5 </a:t>
            </a:r>
            <a:r>
              <a:rPr lang="en-GB" sz="5300" dirty="0">
                <a:latin typeface="Raleway"/>
              </a:rPr>
              <a:t>Storms and floods</a:t>
            </a:r>
            <a:br>
              <a:rPr lang="en-GB" dirty="0"/>
            </a:br>
            <a:endParaRPr lang="en-GB" dirty="0"/>
          </a:p>
        </p:txBody>
      </p:sp>
      <p:sp>
        <p:nvSpPr>
          <p:cNvPr id="13" name="Rectangle 12">
            <a:extLst>
              <a:ext uri="{FF2B5EF4-FFF2-40B4-BE49-F238E27FC236}">
                <a16:creationId xmlns:a16="http://schemas.microsoft.com/office/drawing/2014/main" id="{6CD72C5C-0558-4D76-B4C4-6476BDFA5036}"/>
              </a:ext>
            </a:extLst>
          </p:cNvPr>
          <p:cNvSpPr/>
          <p:nvPr/>
        </p:nvSpPr>
        <p:spPr>
          <a:xfrm>
            <a:off x="1731302" y="7063975"/>
            <a:ext cx="3425952" cy="461665"/>
          </a:xfrm>
          <a:prstGeom prst="rect">
            <a:avLst/>
          </a:prstGeom>
          <a:solidFill>
            <a:schemeClr val="accent3">
              <a:lumMod val="40000"/>
              <a:lumOff val="60000"/>
            </a:schemeClr>
          </a:solidFill>
        </p:spPr>
        <p:txBody>
          <a:bodyPr wrap="square">
            <a:spAutoFit/>
          </a:bodyPr>
          <a:lstStyle/>
          <a:p>
            <a:pPr algn="ctr"/>
            <a:r>
              <a:rPr lang="en-GB" sz="1200" dirty="0"/>
              <a:t>Lesson 1 Climate  Change Evidence </a:t>
            </a:r>
          </a:p>
          <a:p>
            <a:pPr algn="ctr"/>
            <a:r>
              <a:rPr lang="en-GB" sz="1200" dirty="0"/>
              <a:t>1.2.5</a:t>
            </a:r>
          </a:p>
        </p:txBody>
      </p:sp>
    </p:spTree>
    <p:extLst>
      <p:ext uri="{BB962C8B-B14F-4D97-AF65-F5344CB8AC3E}">
        <p14:creationId xmlns:p14="http://schemas.microsoft.com/office/powerpoint/2010/main" val="769560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59227"/>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931132"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8" name="Title 3">
            <a:extLst>
              <a:ext uri="{FF2B5EF4-FFF2-40B4-BE49-F238E27FC236}">
                <a16:creationId xmlns:a16="http://schemas.microsoft.com/office/drawing/2014/main" id="{061AE79B-4401-4586-BFB2-B192D1B8C3F7}"/>
              </a:ext>
            </a:extLst>
          </p:cNvPr>
          <p:cNvSpPr txBox="1">
            <a:spLocks/>
          </p:cNvSpPr>
          <p:nvPr/>
        </p:nvSpPr>
        <p:spPr>
          <a:xfrm>
            <a:off x="2830748" y="230400"/>
            <a:ext cx="5262664" cy="594804"/>
          </a:xfrm>
          <a:prstGeom prst="rect">
            <a:avLst/>
          </a:prstGeom>
          <a:solidFill>
            <a:schemeClr val="accent6">
              <a:lumMod val="20000"/>
              <a:lumOff val="80000"/>
            </a:schemeClr>
          </a:solidFill>
          <a:ln>
            <a:noFill/>
          </a:ln>
        </p:spPr>
        <p:txBody>
          <a:bodyPr spcFirstLastPara="1" wrap="square" lIns="116050" tIns="116050" rIns="116050" bIns="116050" anchor="b" anchorCtr="0">
            <a:normAutofit fontScale="375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dirty="0">
                <a:latin typeface="Raleway"/>
              </a:rPr>
              <a:t>Evidence 6 Coral Reef Bleaching </a:t>
            </a:r>
          </a:p>
        </p:txBody>
      </p:sp>
      <p:sp>
        <p:nvSpPr>
          <p:cNvPr id="9" name="Rectangle 8">
            <a:extLst>
              <a:ext uri="{FF2B5EF4-FFF2-40B4-BE49-F238E27FC236}">
                <a16:creationId xmlns:a16="http://schemas.microsoft.com/office/drawing/2014/main" id="{5B76C6FB-40FD-4B44-80A7-21A2F8741756}"/>
              </a:ext>
            </a:extLst>
          </p:cNvPr>
          <p:cNvSpPr/>
          <p:nvPr/>
        </p:nvSpPr>
        <p:spPr>
          <a:xfrm>
            <a:off x="280416" y="1458674"/>
            <a:ext cx="5848932" cy="5232202"/>
          </a:xfrm>
          <a:prstGeom prst="rect">
            <a:avLst/>
          </a:prstGeom>
        </p:spPr>
        <p:txBody>
          <a:bodyPr wrap="square">
            <a:spAutoFit/>
          </a:bodyPr>
          <a:lstStyle/>
          <a:p>
            <a:pPr fontAlgn="base"/>
            <a:r>
              <a:rPr lang="en-GB" sz="1600" b="1" dirty="0">
                <a:latin typeface="Raleway ExtraBold"/>
              </a:rPr>
              <a:t>Coral reefs represent less than 0.1 percent of the world’s ocean floor, but help support around a quarter of all marine species. However, they are extremely vulnerable to rising temperatures. </a:t>
            </a:r>
          </a:p>
          <a:p>
            <a:pPr fontAlgn="base"/>
            <a:endParaRPr lang="en-GB" sz="1600" b="1" dirty="0">
              <a:latin typeface="Raleway ExtraBold"/>
            </a:endParaRPr>
          </a:p>
          <a:p>
            <a:pPr fontAlgn="base"/>
            <a:r>
              <a:rPr lang="en-GB" sz="1600" b="1" dirty="0">
                <a:latin typeface="Raleway ExtraBold"/>
              </a:rPr>
              <a:t>In 1998, a huge underwater heatwave killed 16% of the corals on reefs around the world. </a:t>
            </a:r>
            <a:r>
              <a:rPr lang="en-GB" sz="1600" dirty="0">
                <a:latin typeface="Raleway ExtraBold"/>
              </a:rPr>
              <a:t>Triggered by the El Niño of that year, it was declared the first major global coral bleaching event. </a:t>
            </a:r>
            <a:r>
              <a:rPr lang="en-GB" sz="1600" b="1" dirty="0">
                <a:latin typeface="Raleway ExtraBold"/>
              </a:rPr>
              <a:t>The second global bleaching event that struck was triggered by the El Niño of 2010</a:t>
            </a:r>
            <a:r>
              <a:rPr lang="en-GB" sz="1600" dirty="0">
                <a:latin typeface="Raleway ExtraBold"/>
              </a:rPr>
              <a:t>. The US National Oceanic &amp; Atmospheric Administration (NOAA) announced the third global bleaching event in October 2015 .</a:t>
            </a:r>
          </a:p>
          <a:p>
            <a:pPr fontAlgn="base"/>
            <a:endParaRPr lang="en-GB" sz="1600" dirty="0">
              <a:latin typeface="Raleway ExtraBold"/>
            </a:endParaRPr>
          </a:p>
          <a:p>
            <a:pPr fontAlgn="base"/>
            <a:r>
              <a:rPr lang="en-GB" sz="1600" dirty="0">
                <a:latin typeface="Raleway ExtraBold"/>
              </a:rPr>
              <a:t>2016 was a very damaging year for the Great Barrier Reef, when it endured El Niño and further global warming, leading to a significant increase in the water's temperature. The temperature of the water did not drop enough for the reef to recover, and led to the </a:t>
            </a:r>
            <a:r>
              <a:rPr lang="en-GB" sz="1600" dirty="0">
                <a:latin typeface="Raleway ExtraBold"/>
                <a:hlinkClick r:id="rId5"/>
              </a:rPr>
              <a:t>death of about one quarter of the reef</a:t>
            </a:r>
            <a:r>
              <a:rPr lang="en-GB" sz="1600" dirty="0">
                <a:latin typeface="Raleway ExtraBold"/>
              </a:rPr>
              <a:t>, including</a:t>
            </a:r>
            <a:r>
              <a:rPr lang="en-GB" sz="1600" dirty="0">
                <a:latin typeface="Raleway ExtraBold"/>
                <a:hlinkClick r:id="rId6"/>
              </a:rPr>
              <a:t> two-thirds of coral</a:t>
            </a:r>
            <a:r>
              <a:rPr lang="en-GB" sz="1600" dirty="0">
                <a:latin typeface="Raleway ExtraBold"/>
              </a:rPr>
              <a:t> in the northern section of the reef (which covers 700km). </a:t>
            </a:r>
          </a:p>
          <a:p>
            <a:pPr fontAlgn="base"/>
            <a:endParaRPr lang="en-GB" sz="1400" dirty="0"/>
          </a:p>
        </p:txBody>
      </p:sp>
      <p:pic>
        <p:nvPicPr>
          <p:cNvPr id="2" name="Picture 1">
            <a:extLst>
              <a:ext uri="{FF2B5EF4-FFF2-40B4-BE49-F238E27FC236}">
                <a16:creationId xmlns:a16="http://schemas.microsoft.com/office/drawing/2014/main" id="{3A4C1E18-4B99-4962-BD5B-CA5F614844CD}"/>
              </a:ext>
            </a:extLst>
          </p:cNvPr>
          <p:cNvPicPr>
            <a:picLocks noChangeAspect="1"/>
          </p:cNvPicPr>
          <p:nvPr/>
        </p:nvPicPr>
        <p:blipFill>
          <a:blip r:embed="rId7"/>
          <a:stretch>
            <a:fillRect/>
          </a:stretch>
        </p:blipFill>
        <p:spPr>
          <a:xfrm>
            <a:off x="6039789" y="1601480"/>
            <a:ext cx="4345044" cy="2914972"/>
          </a:xfrm>
          <a:prstGeom prst="rect">
            <a:avLst/>
          </a:prstGeom>
        </p:spPr>
      </p:pic>
      <p:sp>
        <p:nvSpPr>
          <p:cNvPr id="11" name="Rounded Rectangle 7">
            <a:extLst>
              <a:ext uri="{FF2B5EF4-FFF2-40B4-BE49-F238E27FC236}">
                <a16:creationId xmlns:a16="http://schemas.microsoft.com/office/drawing/2014/main" id="{FDF3AAAC-62F0-441F-9D67-F8D7F19DDEB7}"/>
              </a:ext>
            </a:extLst>
          </p:cNvPr>
          <p:cNvSpPr/>
          <p:nvPr/>
        </p:nvSpPr>
        <p:spPr>
          <a:xfrm>
            <a:off x="6246080" y="4659258"/>
            <a:ext cx="4282049" cy="2772673"/>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latin typeface="Raleway ExtraBold"/>
              </a:rPr>
              <a:t>Japan's </a:t>
            </a:r>
            <a:r>
              <a:rPr lang="en-US" sz="1600" dirty="0" err="1">
                <a:solidFill>
                  <a:schemeClr val="tx1"/>
                </a:solidFill>
                <a:latin typeface="Raleway ExtraBold"/>
              </a:rPr>
              <a:t>Sekisei</a:t>
            </a:r>
            <a:r>
              <a:rPr lang="en-US" sz="1600" dirty="0">
                <a:solidFill>
                  <a:schemeClr val="tx1"/>
                </a:solidFill>
                <a:latin typeface="Raleway ExtraBold"/>
              </a:rPr>
              <a:t> lagoon's coral reef has suffered substantially due to warmer sea temperatures, where almost 75% of the reef has died because of bleaching. Approximately 90% of the reef has been bleached. The reef covers 400sq km.</a:t>
            </a:r>
          </a:p>
          <a:p>
            <a:pPr algn="ctr"/>
            <a:r>
              <a:rPr lang="en-US" sz="1600" dirty="0">
                <a:solidFill>
                  <a:schemeClr val="tx1"/>
                </a:solidFill>
                <a:latin typeface="Raleway ExtraBold"/>
              </a:rPr>
              <a:t>Although reefs can recover, this requires the temperature of the water to cool down and can take about 15 years for a full recovery</a:t>
            </a:r>
            <a:r>
              <a:rPr lang="en-US" sz="1600" dirty="0">
                <a:latin typeface="Raleway ExtraBold"/>
              </a:rPr>
              <a:t>.</a:t>
            </a:r>
          </a:p>
        </p:txBody>
      </p:sp>
      <p:sp>
        <p:nvSpPr>
          <p:cNvPr id="12" name="Rectangle 11">
            <a:extLst>
              <a:ext uri="{FF2B5EF4-FFF2-40B4-BE49-F238E27FC236}">
                <a16:creationId xmlns:a16="http://schemas.microsoft.com/office/drawing/2014/main" id="{355948EF-7340-49FA-922F-5691B2DE27B3}"/>
              </a:ext>
            </a:extLst>
          </p:cNvPr>
          <p:cNvSpPr/>
          <p:nvPr/>
        </p:nvSpPr>
        <p:spPr>
          <a:xfrm>
            <a:off x="798949" y="6884723"/>
            <a:ext cx="3425952" cy="461665"/>
          </a:xfrm>
          <a:prstGeom prst="rect">
            <a:avLst/>
          </a:prstGeom>
          <a:solidFill>
            <a:schemeClr val="accent3">
              <a:lumMod val="40000"/>
              <a:lumOff val="60000"/>
            </a:schemeClr>
          </a:solidFill>
        </p:spPr>
        <p:txBody>
          <a:bodyPr wrap="square">
            <a:spAutoFit/>
          </a:bodyPr>
          <a:lstStyle/>
          <a:p>
            <a:pPr algn="ctr"/>
            <a:r>
              <a:rPr lang="en-GB" sz="1200" dirty="0"/>
              <a:t>Lesson 1 Climate  Change Evidence </a:t>
            </a:r>
          </a:p>
          <a:p>
            <a:pPr algn="ctr"/>
            <a:r>
              <a:rPr lang="en-GB" sz="1200" dirty="0"/>
              <a:t>1.2.6</a:t>
            </a:r>
          </a:p>
        </p:txBody>
      </p:sp>
    </p:spTree>
    <p:extLst>
      <p:ext uri="{BB962C8B-B14F-4D97-AF65-F5344CB8AC3E}">
        <p14:creationId xmlns:p14="http://schemas.microsoft.com/office/powerpoint/2010/main" val="3614226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999379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557B701-D954-41C4-B222-8E31829456B3}"/>
              </a:ext>
            </a:extLst>
          </p:cNvPr>
          <p:cNvPicPr>
            <a:picLocks noChangeAspect="1"/>
          </p:cNvPicPr>
          <p:nvPr/>
        </p:nvPicPr>
        <p:blipFill>
          <a:blip r:embed="rId5"/>
          <a:stretch>
            <a:fillRect/>
          </a:stretch>
        </p:blipFill>
        <p:spPr>
          <a:xfrm>
            <a:off x="5508813" y="1728202"/>
            <a:ext cx="4802922" cy="2597121"/>
          </a:xfrm>
          <a:prstGeom prst="rect">
            <a:avLst/>
          </a:prstGeom>
        </p:spPr>
      </p:pic>
      <p:pic>
        <p:nvPicPr>
          <p:cNvPr id="3" name="Picture 2">
            <a:extLst>
              <a:ext uri="{FF2B5EF4-FFF2-40B4-BE49-F238E27FC236}">
                <a16:creationId xmlns:a16="http://schemas.microsoft.com/office/drawing/2014/main" id="{0096E3A3-F7BE-49E3-9311-4A80071B4DE2}"/>
              </a:ext>
            </a:extLst>
          </p:cNvPr>
          <p:cNvPicPr>
            <a:picLocks noChangeAspect="1"/>
          </p:cNvPicPr>
          <p:nvPr/>
        </p:nvPicPr>
        <p:blipFill>
          <a:blip r:embed="rId6"/>
          <a:stretch>
            <a:fillRect/>
          </a:stretch>
        </p:blipFill>
        <p:spPr>
          <a:xfrm>
            <a:off x="5508813" y="4325323"/>
            <a:ext cx="4913802" cy="2737341"/>
          </a:xfrm>
          <a:prstGeom prst="rect">
            <a:avLst/>
          </a:prstGeom>
        </p:spPr>
      </p:pic>
      <p:sp>
        <p:nvSpPr>
          <p:cNvPr id="10" name="Rectangle 9">
            <a:extLst>
              <a:ext uri="{FF2B5EF4-FFF2-40B4-BE49-F238E27FC236}">
                <a16:creationId xmlns:a16="http://schemas.microsoft.com/office/drawing/2014/main" id="{822A300E-225E-4940-9E39-0397FCD0040F}"/>
              </a:ext>
            </a:extLst>
          </p:cNvPr>
          <p:cNvSpPr/>
          <p:nvPr/>
        </p:nvSpPr>
        <p:spPr>
          <a:xfrm>
            <a:off x="707136" y="1340768"/>
            <a:ext cx="4004789" cy="5016758"/>
          </a:xfrm>
          <a:prstGeom prst="rect">
            <a:avLst/>
          </a:prstGeom>
        </p:spPr>
        <p:txBody>
          <a:bodyPr wrap="square">
            <a:spAutoFit/>
          </a:bodyPr>
          <a:lstStyle/>
          <a:p>
            <a:r>
              <a:rPr lang="en-GB" sz="1600" dirty="0">
                <a:latin typeface="Raleway"/>
              </a:rPr>
              <a:t>Mountain glaciers have also been shrinking. While a much smaller volume of ice than the vast areas at the poles, regular glacial melt is vital  as a source of drinking water and crop irrigation, helping to ensure streams continue to run during hot, dry seasons. One of the most significant areas is the Tibetan plateau, the 'Third Pole', which feeds the largest rivers across Asia, including the Yangtze, Yellow, Mekong, Ganges and Indus rivers on which more than a billion people depend.</a:t>
            </a:r>
          </a:p>
          <a:p>
            <a:endParaRPr lang="en-GB" sz="1600" dirty="0">
              <a:latin typeface="Raleway"/>
            </a:endParaRPr>
          </a:p>
          <a:p>
            <a:r>
              <a:rPr lang="en-GB" sz="1600" dirty="0">
                <a:latin typeface="Raleway"/>
              </a:rPr>
              <a:t>In the US, Montana's Glacier National Park had 150 glaciers in the late 1800s, and just 25 today </a:t>
            </a:r>
          </a:p>
          <a:p>
            <a:r>
              <a:rPr lang="en-GB" sz="1600" dirty="0">
                <a:latin typeface="Raleway"/>
              </a:rPr>
              <a:t>See the image of how Boulder Glacier, Montana changed between   1932 and 1988.</a:t>
            </a:r>
          </a:p>
        </p:txBody>
      </p:sp>
      <p:sp>
        <p:nvSpPr>
          <p:cNvPr id="11" name="Title 2">
            <a:extLst>
              <a:ext uri="{FF2B5EF4-FFF2-40B4-BE49-F238E27FC236}">
                <a16:creationId xmlns:a16="http://schemas.microsoft.com/office/drawing/2014/main" id="{09568DA8-3FB5-460C-A2CF-5A990ED34466}"/>
              </a:ext>
            </a:extLst>
          </p:cNvPr>
          <p:cNvSpPr txBox="1">
            <a:spLocks/>
          </p:cNvSpPr>
          <p:nvPr/>
        </p:nvSpPr>
        <p:spPr>
          <a:xfrm>
            <a:off x="3967572" y="181908"/>
            <a:ext cx="3796413" cy="679966"/>
          </a:xfrm>
          <a:prstGeom prst="rect">
            <a:avLst/>
          </a:prstGeom>
          <a:solidFill>
            <a:schemeClr val="accent6">
              <a:lumMod val="20000"/>
              <a:lumOff val="80000"/>
            </a:schemeClr>
          </a:solidFill>
          <a:ln>
            <a:noFill/>
          </a:ln>
        </p:spPr>
        <p:txBody>
          <a:bodyPr spcFirstLastPara="1" wrap="square" lIns="116050" tIns="116050" rIns="116050" bIns="116050" anchor="b" anchorCtr="0">
            <a:normAutofit fontScale="2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br>
              <a:rPr lang="en-GB" dirty="0"/>
            </a:br>
            <a:endParaRPr lang="en-GB" dirty="0"/>
          </a:p>
          <a:p>
            <a:endParaRPr lang="en-GB" dirty="0">
              <a:latin typeface="Raleway"/>
            </a:endParaRPr>
          </a:p>
          <a:p>
            <a:r>
              <a:rPr lang="en-GB" dirty="0">
                <a:latin typeface="Raleway"/>
              </a:rPr>
              <a:t>Evidence 7  Glacier melt</a:t>
            </a:r>
            <a:br>
              <a:rPr lang="en-GB" dirty="0"/>
            </a:br>
            <a:endParaRPr lang="en-GB" dirty="0"/>
          </a:p>
        </p:txBody>
      </p:sp>
      <p:sp>
        <p:nvSpPr>
          <p:cNvPr id="12" name="Rectangle 11">
            <a:extLst>
              <a:ext uri="{FF2B5EF4-FFF2-40B4-BE49-F238E27FC236}">
                <a16:creationId xmlns:a16="http://schemas.microsoft.com/office/drawing/2014/main" id="{F40D4F30-5C6F-4FFE-AEB1-3D13102C130A}"/>
              </a:ext>
            </a:extLst>
          </p:cNvPr>
          <p:cNvSpPr/>
          <p:nvPr/>
        </p:nvSpPr>
        <p:spPr>
          <a:xfrm>
            <a:off x="707136" y="6888933"/>
            <a:ext cx="3425952" cy="461665"/>
          </a:xfrm>
          <a:prstGeom prst="rect">
            <a:avLst/>
          </a:prstGeom>
          <a:solidFill>
            <a:schemeClr val="accent3">
              <a:lumMod val="40000"/>
              <a:lumOff val="60000"/>
            </a:schemeClr>
          </a:solidFill>
        </p:spPr>
        <p:txBody>
          <a:bodyPr wrap="square">
            <a:spAutoFit/>
          </a:bodyPr>
          <a:lstStyle/>
          <a:p>
            <a:pPr algn="ctr"/>
            <a:r>
              <a:rPr lang="en-GB" sz="1200" dirty="0"/>
              <a:t>Lesson 1 Climate  Change Evidence </a:t>
            </a:r>
          </a:p>
          <a:p>
            <a:pPr algn="ctr"/>
            <a:r>
              <a:rPr lang="en-GB" sz="1200" dirty="0"/>
              <a:t>1.2.7</a:t>
            </a:r>
          </a:p>
        </p:txBody>
      </p:sp>
    </p:spTree>
    <p:extLst>
      <p:ext uri="{BB962C8B-B14F-4D97-AF65-F5344CB8AC3E}">
        <p14:creationId xmlns:p14="http://schemas.microsoft.com/office/powerpoint/2010/main" val="3642455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5" y="1067866"/>
            <a:ext cx="9807650"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268039"/>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93BAF4D6-A294-44D9-99B1-ABAD271A8B12}"/>
              </a:ext>
            </a:extLst>
          </p:cNvPr>
          <p:cNvPicPr>
            <a:picLocks noChangeAspect="1"/>
          </p:cNvPicPr>
          <p:nvPr/>
        </p:nvPicPr>
        <p:blipFill>
          <a:blip r:embed="rId5"/>
          <a:stretch>
            <a:fillRect/>
          </a:stretch>
        </p:blipFill>
        <p:spPr>
          <a:xfrm>
            <a:off x="715744" y="1284620"/>
            <a:ext cx="9520731" cy="5395431"/>
          </a:xfrm>
          <a:prstGeom prst="rect">
            <a:avLst/>
          </a:prstGeom>
        </p:spPr>
      </p:pic>
      <p:sp>
        <p:nvSpPr>
          <p:cNvPr id="9" name="Rounded Rectangle 1">
            <a:extLst>
              <a:ext uri="{FF2B5EF4-FFF2-40B4-BE49-F238E27FC236}">
                <a16:creationId xmlns:a16="http://schemas.microsoft.com/office/drawing/2014/main" id="{E9E1A858-F3A6-4A83-B323-DBDB922FCE54}"/>
              </a:ext>
            </a:extLst>
          </p:cNvPr>
          <p:cNvSpPr/>
          <p:nvPr/>
        </p:nvSpPr>
        <p:spPr>
          <a:xfrm>
            <a:off x="4846745" y="391581"/>
            <a:ext cx="1224136" cy="536509"/>
          </a:xfrm>
          <a:prstGeom prst="roundRect">
            <a:avLst>
              <a:gd name="adj" fmla="val 20325"/>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dirty="0">
                <a:solidFill>
                  <a:schemeClr val="tx1"/>
                </a:solidFill>
                <a:latin typeface="Raleway"/>
              </a:rPr>
              <a:t>Evidence 8 </a:t>
            </a:r>
          </a:p>
        </p:txBody>
      </p:sp>
      <p:sp>
        <p:nvSpPr>
          <p:cNvPr id="10" name="Rectangle 9">
            <a:extLst>
              <a:ext uri="{FF2B5EF4-FFF2-40B4-BE49-F238E27FC236}">
                <a16:creationId xmlns:a16="http://schemas.microsoft.com/office/drawing/2014/main" id="{B4B5EF0A-8733-4776-AA27-FD6D44236435}"/>
              </a:ext>
            </a:extLst>
          </p:cNvPr>
          <p:cNvSpPr/>
          <p:nvPr/>
        </p:nvSpPr>
        <p:spPr>
          <a:xfrm>
            <a:off x="3133769" y="6937261"/>
            <a:ext cx="3425952" cy="461665"/>
          </a:xfrm>
          <a:prstGeom prst="rect">
            <a:avLst/>
          </a:prstGeom>
          <a:solidFill>
            <a:schemeClr val="accent3">
              <a:lumMod val="40000"/>
              <a:lumOff val="60000"/>
            </a:schemeClr>
          </a:solidFill>
        </p:spPr>
        <p:txBody>
          <a:bodyPr wrap="square">
            <a:spAutoFit/>
          </a:bodyPr>
          <a:lstStyle/>
          <a:p>
            <a:pPr algn="ctr"/>
            <a:r>
              <a:rPr lang="en-GB" sz="1200" dirty="0">
                <a:latin typeface="Raleway"/>
              </a:rPr>
              <a:t>Lesson 1 Climate  Change Evidence </a:t>
            </a:r>
          </a:p>
          <a:p>
            <a:pPr algn="ctr"/>
            <a:r>
              <a:rPr lang="en-GB" sz="1200" dirty="0">
                <a:latin typeface="Raleway"/>
              </a:rPr>
              <a:t>1.2.9</a:t>
            </a:r>
          </a:p>
        </p:txBody>
      </p:sp>
    </p:spTree>
    <p:extLst>
      <p:ext uri="{BB962C8B-B14F-4D97-AF65-F5344CB8AC3E}">
        <p14:creationId xmlns:p14="http://schemas.microsoft.com/office/powerpoint/2010/main" val="2513857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237878" y="3347348"/>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Tree>
    <p:extLst>
      <p:ext uri="{BB962C8B-B14F-4D97-AF65-F5344CB8AC3E}">
        <p14:creationId xmlns:p14="http://schemas.microsoft.com/office/powerpoint/2010/main" val="3747908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16567"/>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Rectangle 1">
            <a:extLst>
              <a:ext uri="{FF2B5EF4-FFF2-40B4-BE49-F238E27FC236}">
                <a16:creationId xmlns:a16="http://schemas.microsoft.com/office/drawing/2014/main" id="{737806BF-0E78-4729-A102-38702F6A9885}"/>
              </a:ext>
            </a:extLst>
          </p:cNvPr>
          <p:cNvSpPr/>
          <p:nvPr/>
        </p:nvSpPr>
        <p:spPr>
          <a:xfrm>
            <a:off x="1516176" y="2764176"/>
            <a:ext cx="6500699" cy="3785652"/>
          </a:xfrm>
          <a:prstGeom prst="rect">
            <a:avLst/>
          </a:prstGeom>
        </p:spPr>
        <p:txBody>
          <a:bodyPr wrap="square">
            <a:spAutoFit/>
          </a:bodyPr>
          <a:lstStyle/>
          <a:p>
            <a:r>
              <a:rPr lang="en-GB" sz="2400" b="1" u="sng" dirty="0">
                <a:latin typeface="Raleway"/>
              </a:rPr>
              <a:t>Lesson 1 Resources      Climate change</a:t>
            </a:r>
          </a:p>
          <a:p>
            <a:endParaRPr lang="en-GB" sz="2400" dirty="0">
              <a:latin typeface="Raleway"/>
            </a:endParaRPr>
          </a:p>
          <a:p>
            <a:r>
              <a:rPr lang="en-GB" sz="2400" dirty="0">
                <a:latin typeface="Raleway"/>
              </a:rPr>
              <a:t>1.2.1-	Record Heat / Heatwaves</a:t>
            </a:r>
          </a:p>
          <a:p>
            <a:r>
              <a:rPr lang="en-GB" sz="2400" dirty="0">
                <a:latin typeface="Raleway"/>
              </a:rPr>
              <a:t>1.2.2 Wildfires </a:t>
            </a:r>
          </a:p>
          <a:p>
            <a:r>
              <a:rPr lang="en-GB" sz="2400" dirty="0">
                <a:latin typeface="Raleway"/>
              </a:rPr>
              <a:t>1.2.3 Drought</a:t>
            </a:r>
          </a:p>
          <a:p>
            <a:r>
              <a:rPr lang="en-GB" sz="2400" dirty="0">
                <a:latin typeface="Raleway"/>
              </a:rPr>
              <a:t>1.2.4 Melting Ice / sea level changes  </a:t>
            </a:r>
          </a:p>
          <a:p>
            <a:r>
              <a:rPr lang="en-GB" sz="2400" dirty="0">
                <a:latin typeface="Raleway"/>
              </a:rPr>
              <a:t>1.2.5 Storms and floods </a:t>
            </a:r>
          </a:p>
          <a:p>
            <a:r>
              <a:rPr lang="en-GB" sz="2400" dirty="0">
                <a:latin typeface="Raleway"/>
              </a:rPr>
              <a:t>1.2.6 Coral Reef Blanching </a:t>
            </a:r>
          </a:p>
          <a:p>
            <a:r>
              <a:rPr lang="en-GB" sz="2400" dirty="0">
                <a:latin typeface="Raleway"/>
              </a:rPr>
              <a:t>1.2.7 Glacier melt</a:t>
            </a:r>
          </a:p>
          <a:p>
            <a:r>
              <a:rPr lang="en-GB" sz="2400" dirty="0">
                <a:latin typeface="Raleway"/>
              </a:rPr>
              <a:t>1.2.8 Climate </a:t>
            </a:r>
            <a:r>
              <a:rPr lang="en-GB" sz="2400" dirty="0" err="1">
                <a:latin typeface="Raleway"/>
              </a:rPr>
              <a:t>Anomolies</a:t>
            </a:r>
            <a:r>
              <a:rPr lang="en-GB" sz="2400" dirty="0">
                <a:latin typeface="Raleway"/>
              </a:rPr>
              <a:t>  </a:t>
            </a:r>
          </a:p>
        </p:txBody>
      </p:sp>
    </p:spTree>
    <p:extLst>
      <p:ext uri="{BB962C8B-B14F-4D97-AF65-F5344CB8AC3E}">
        <p14:creationId xmlns:p14="http://schemas.microsoft.com/office/powerpoint/2010/main" val="1461740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69305" y="270570"/>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10300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48792F"/>
                </a:solidFill>
                <a:latin typeface="Prompt"/>
                <a:ea typeface="Prompt"/>
                <a:cs typeface="Prompt"/>
                <a:sym typeface="Prompt"/>
              </a:rPr>
              <a:t>// CLIMATE CHANGE //</a:t>
            </a:r>
            <a:endParaRPr sz="1400" b="0" i="0" u="none" strike="noStrike" cap="none" dirty="0">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48792F"/>
                </a:solidFill>
                <a:latin typeface="Prompt"/>
                <a:ea typeface="Prompt"/>
                <a:cs typeface="Prompt"/>
                <a:sym typeface="Prompt"/>
              </a:rPr>
              <a:t>Teaching Learning Unit</a:t>
            </a:r>
            <a:endParaRPr sz="1400" b="0" i="0" u="none" strike="noStrike" cap="none" dirty="0">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319105" y="887576"/>
            <a:ext cx="10118674" cy="4588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7D27AD57-139F-45EB-AC99-D43308309001}"/>
              </a:ext>
            </a:extLst>
          </p:cNvPr>
          <p:cNvSpPr>
            <a:spLocks noGrp="1"/>
          </p:cNvSpPr>
          <p:nvPr>
            <p:ph type="title"/>
          </p:nvPr>
        </p:nvSpPr>
        <p:spPr>
          <a:xfrm>
            <a:off x="2295728" y="845592"/>
            <a:ext cx="5603132" cy="841800"/>
          </a:xfrm>
        </p:spPr>
        <p:txBody>
          <a:bodyPr/>
          <a:lstStyle/>
          <a:p>
            <a:r>
              <a:rPr lang="en-GB" dirty="0">
                <a:latin typeface="Raleway"/>
              </a:rPr>
              <a:t>Evidence 1 Record Heat</a:t>
            </a:r>
          </a:p>
        </p:txBody>
      </p:sp>
      <p:sp>
        <p:nvSpPr>
          <p:cNvPr id="3" name="Text Placeholder 2">
            <a:extLst>
              <a:ext uri="{FF2B5EF4-FFF2-40B4-BE49-F238E27FC236}">
                <a16:creationId xmlns:a16="http://schemas.microsoft.com/office/drawing/2014/main" id="{3AD26984-48C7-4901-943F-FB531E168BB0}"/>
              </a:ext>
            </a:extLst>
          </p:cNvPr>
          <p:cNvSpPr>
            <a:spLocks noGrp="1"/>
          </p:cNvSpPr>
          <p:nvPr>
            <p:ph type="body" idx="1"/>
          </p:nvPr>
        </p:nvSpPr>
        <p:spPr>
          <a:xfrm>
            <a:off x="319105" y="1729376"/>
            <a:ext cx="9963000" cy="5021400"/>
          </a:xfrm>
        </p:spPr>
        <p:txBody>
          <a:bodyPr/>
          <a:lstStyle/>
          <a:p>
            <a:pPr fontAlgn="base"/>
            <a:r>
              <a:rPr lang="en-GB" sz="1800" dirty="0">
                <a:latin typeface="Raleway"/>
              </a:rPr>
              <a:t>2014, 2015, and now 2016 have all broken temperature records - in 2016 the hottest January ever was followed by the hottest February ever, etc - and 2017 is set to be among the top 3 hottest years on record. According to NASA and the US National Oceanic and Atmospheric Administration, </a:t>
            </a:r>
            <a:r>
              <a:rPr lang="en-GB" sz="1800" dirty="0">
                <a:latin typeface="Raleway"/>
                <a:hlinkClick r:id="rId5"/>
              </a:rPr>
              <a:t>2016 was the hottest year ever recorded</a:t>
            </a:r>
            <a:r>
              <a:rPr lang="en-GB" sz="1800" dirty="0">
                <a:latin typeface="Raleway"/>
              </a:rPr>
              <a:t>, as well as the third record year in a row.</a:t>
            </a:r>
          </a:p>
          <a:p>
            <a:pPr fontAlgn="base"/>
            <a:r>
              <a:rPr lang="en-GB" sz="1800" dirty="0">
                <a:latin typeface="Raleway"/>
              </a:rPr>
              <a:t>At the halfway point of 2017, this year is already the </a:t>
            </a:r>
            <a:r>
              <a:rPr lang="en-GB" sz="1800" dirty="0">
                <a:latin typeface="Raleway"/>
                <a:hlinkClick r:id="rId6"/>
              </a:rPr>
              <a:t>second hottest year on record</a:t>
            </a:r>
            <a:r>
              <a:rPr lang="en-GB" sz="1800" dirty="0">
                <a:latin typeface="Raleway"/>
              </a:rPr>
              <a:t>, with expectations that if the current trend continues it will be the second hottest year overall; this despite the fact that there has been no El Nino, which was part of what pushed 2016's temperatures to record-breaking. Additionally, there was a mild La Nina at the beginning of 2017, which cools global temperatures, and yet this year still ranks as one of the hottest years ever so far.</a:t>
            </a:r>
          </a:p>
          <a:p>
            <a:pPr fontAlgn="base"/>
            <a:r>
              <a:rPr lang="en-GB" sz="1800" dirty="0">
                <a:latin typeface="Raleway"/>
              </a:rPr>
              <a:t>Average surface temperature has increased by 1.1°C, and most of the warming has occurred in the last 35 years, with "16 of the 17 warmest years on record occurring since 2001".</a:t>
            </a:r>
          </a:p>
          <a:p>
            <a:endParaRPr lang="en-GB" dirty="0"/>
          </a:p>
        </p:txBody>
      </p:sp>
      <p:sp>
        <p:nvSpPr>
          <p:cNvPr id="13" name="Rectangle 12">
            <a:extLst>
              <a:ext uri="{FF2B5EF4-FFF2-40B4-BE49-F238E27FC236}">
                <a16:creationId xmlns:a16="http://schemas.microsoft.com/office/drawing/2014/main" id="{337B4425-A02E-46F3-97C9-A5B2F2DBF3F0}"/>
              </a:ext>
            </a:extLst>
          </p:cNvPr>
          <p:cNvSpPr/>
          <p:nvPr/>
        </p:nvSpPr>
        <p:spPr>
          <a:xfrm>
            <a:off x="3378611" y="6449300"/>
            <a:ext cx="2840736" cy="914400"/>
          </a:xfrm>
          <a:prstGeom prst="rect">
            <a:avLst/>
          </a:prstGeom>
          <a:solidFill>
            <a:srgbClr val="426E47"/>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Raleway"/>
              </a:rPr>
              <a:t>Lesson 1 Climate  Change Evidence </a:t>
            </a:r>
          </a:p>
          <a:p>
            <a:pPr algn="ctr"/>
            <a:r>
              <a:rPr lang="en-GB" sz="1200" dirty="0">
                <a:solidFill>
                  <a:schemeClr val="tx1"/>
                </a:solidFill>
                <a:latin typeface="Raleway"/>
              </a:rPr>
              <a:t>1.2.1</a:t>
            </a:r>
          </a:p>
        </p:txBody>
      </p:sp>
    </p:spTree>
    <p:extLst>
      <p:ext uri="{BB962C8B-B14F-4D97-AF65-F5344CB8AC3E}">
        <p14:creationId xmlns:p14="http://schemas.microsoft.com/office/powerpoint/2010/main" val="609878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015785" y="924736"/>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69076626-2FE9-42E7-B931-B54686F882E3}"/>
              </a:ext>
            </a:extLst>
          </p:cNvPr>
          <p:cNvPicPr>
            <a:picLocks noChangeAspect="1"/>
          </p:cNvPicPr>
          <p:nvPr/>
        </p:nvPicPr>
        <p:blipFill>
          <a:blip r:embed="rId5"/>
          <a:stretch>
            <a:fillRect/>
          </a:stretch>
        </p:blipFill>
        <p:spPr>
          <a:xfrm>
            <a:off x="2383277" y="1055180"/>
            <a:ext cx="8105655" cy="4917431"/>
          </a:xfrm>
          <a:prstGeom prst="rect">
            <a:avLst/>
          </a:prstGeom>
        </p:spPr>
      </p:pic>
      <p:sp>
        <p:nvSpPr>
          <p:cNvPr id="11" name="Title 1">
            <a:extLst>
              <a:ext uri="{FF2B5EF4-FFF2-40B4-BE49-F238E27FC236}">
                <a16:creationId xmlns:a16="http://schemas.microsoft.com/office/drawing/2014/main" id="{DF41A3BB-7FDE-49F4-9C41-8570FC012AFF}"/>
              </a:ext>
            </a:extLst>
          </p:cNvPr>
          <p:cNvSpPr txBox="1">
            <a:spLocks/>
          </p:cNvSpPr>
          <p:nvPr/>
        </p:nvSpPr>
        <p:spPr>
          <a:xfrm>
            <a:off x="190532" y="1297057"/>
            <a:ext cx="1231392" cy="1326746"/>
          </a:xfrm>
          <a:prstGeom prst="rect">
            <a:avLst/>
          </a:prstGeom>
          <a:solidFill>
            <a:srgbClr val="426E47"/>
          </a:solidFill>
          <a:ln w="38100">
            <a:solidFill>
              <a:schemeClr val="tx1">
                <a:lumMod val="85000"/>
                <a:lumOff val="15000"/>
              </a:schemeClr>
            </a:solidFill>
          </a:ln>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GB" sz="1600" dirty="0"/>
            </a:br>
            <a:r>
              <a:rPr lang="en-GB" sz="1600" dirty="0"/>
              <a:t>Evidence 1 </a:t>
            </a:r>
          </a:p>
          <a:p>
            <a:r>
              <a:rPr lang="en-GB" sz="1600" dirty="0"/>
              <a:t>Record Heat</a:t>
            </a:r>
            <a:br>
              <a:rPr lang="en-GB" sz="1600" dirty="0"/>
            </a:br>
            <a:endParaRPr lang="en-GB" sz="1600" dirty="0"/>
          </a:p>
        </p:txBody>
      </p:sp>
      <p:sp>
        <p:nvSpPr>
          <p:cNvPr id="4" name="Title 3">
            <a:extLst>
              <a:ext uri="{FF2B5EF4-FFF2-40B4-BE49-F238E27FC236}">
                <a16:creationId xmlns:a16="http://schemas.microsoft.com/office/drawing/2014/main" id="{99087AAD-D0E6-4CBA-B136-01968A36461F}"/>
              </a:ext>
            </a:extLst>
          </p:cNvPr>
          <p:cNvSpPr>
            <a:spLocks noGrp="1"/>
          </p:cNvSpPr>
          <p:nvPr>
            <p:ph type="title"/>
          </p:nvPr>
        </p:nvSpPr>
        <p:spPr>
          <a:xfrm>
            <a:off x="175188" y="6262618"/>
            <a:ext cx="10341436" cy="1217951"/>
          </a:xfrm>
          <a:solidFill>
            <a:srgbClr val="C0DAC3"/>
          </a:solidFill>
        </p:spPr>
        <p:txBody>
          <a:bodyPr/>
          <a:lstStyle/>
          <a:p>
            <a:br>
              <a:rPr lang="en-GB" sz="2000" b="1" dirty="0">
                <a:latin typeface="Raleway"/>
              </a:rPr>
            </a:br>
            <a:br>
              <a:rPr lang="en-GB" sz="2000" b="1" dirty="0">
                <a:latin typeface="Raleway"/>
              </a:rPr>
            </a:br>
            <a:r>
              <a:rPr lang="en-GB" sz="1800" b="1" dirty="0">
                <a:latin typeface="Raleway"/>
              </a:rPr>
              <a:t>Temperature data from four international science institutions. All show rapid warming in the past few decades and that the last decade has been the warmest on record. </a:t>
            </a:r>
            <a:br>
              <a:rPr lang="en-GB" sz="1800" b="1" dirty="0"/>
            </a:br>
            <a:r>
              <a:rPr lang="en-GB" sz="1800" dirty="0">
                <a:latin typeface="Raleway"/>
              </a:rPr>
              <a:t>Data sources: NASA's Goddard Institute for Space Studies, NOAA National Climatic Data </a:t>
            </a:r>
            <a:r>
              <a:rPr lang="en-GB" sz="1800" dirty="0" err="1">
                <a:latin typeface="Raleway"/>
              </a:rPr>
              <a:t>Center</a:t>
            </a:r>
            <a:r>
              <a:rPr lang="en-GB" sz="1800" dirty="0">
                <a:latin typeface="Raleway"/>
              </a:rPr>
              <a:t>, Met Office Hadley Centre/Climatic Research Unit and the Japanese Meteorological Agency.</a:t>
            </a:r>
            <a:br>
              <a:rPr lang="en-GB" dirty="0"/>
            </a:br>
            <a:endParaRPr lang="en-GB" dirty="0"/>
          </a:p>
        </p:txBody>
      </p:sp>
      <p:sp>
        <p:nvSpPr>
          <p:cNvPr id="13" name="Rectangle 12">
            <a:extLst>
              <a:ext uri="{FF2B5EF4-FFF2-40B4-BE49-F238E27FC236}">
                <a16:creationId xmlns:a16="http://schemas.microsoft.com/office/drawing/2014/main" id="{7C89426E-6CA8-4F33-BBDE-8D0C2D853EC2}"/>
              </a:ext>
            </a:extLst>
          </p:cNvPr>
          <p:cNvSpPr/>
          <p:nvPr/>
        </p:nvSpPr>
        <p:spPr>
          <a:xfrm>
            <a:off x="3290727" y="169546"/>
            <a:ext cx="4110358" cy="551761"/>
          </a:xfrm>
          <a:prstGeom prst="rect">
            <a:avLst/>
          </a:prstGeom>
          <a:solidFill>
            <a:srgbClr val="426E4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Raleway"/>
              </a:rPr>
              <a:t>Lesson 1 Climate  Change Evidence </a:t>
            </a:r>
          </a:p>
          <a:p>
            <a:pPr algn="ctr"/>
            <a:r>
              <a:rPr lang="en-GB" sz="1200" b="1" dirty="0">
                <a:solidFill>
                  <a:schemeClr val="tx1"/>
                </a:solidFill>
                <a:latin typeface="Raleway"/>
              </a:rPr>
              <a:t>1.2.1</a:t>
            </a:r>
          </a:p>
        </p:txBody>
      </p:sp>
    </p:spTree>
    <p:extLst>
      <p:ext uri="{BB962C8B-B14F-4D97-AF65-F5344CB8AC3E}">
        <p14:creationId xmlns:p14="http://schemas.microsoft.com/office/powerpoint/2010/main" val="2939407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428825" y="1022147"/>
            <a:ext cx="9892222"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DB882EEA-E8BD-43FA-9A48-5E868D4905EC}"/>
              </a:ext>
            </a:extLst>
          </p:cNvPr>
          <p:cNvSpPr>
            <a:spLocks noGrp="1"/>
          </p:cNvSpPr>
          <p:nvPr>
            <p:ph type="title"/>
          </p:nvPr>
        </p:nvSpPr>
        <p:spPr>
          <a:xfrm>
            <a:off x="2287093" y="1381926"/>
            <a:ext cx="5343525" cy="841800"/>
          </a:xfrm>
          <a:solidFill>
            <a:srgbClr val="C0DAC3"/>
          </a:solidFill>
        </p:spPr>
        <p:txBody>
          <a:bodyPr/>
          <a:lstStyle/>
          <a:p>
            <a:r>
              <a:rPr lang="en-GB" dirty="0">
                <a:latin typeface="Raleway"/>
              </a:rPr>
              <a:t>Evidence 1 </a:t>
            </a:r>
            <a:r>
              <a:rPr lang="en-GB" b="1" dirty="0">
                <a:latin typeface="Raleway"/>
              </a:rPr>
              <a:t>Heatwaves</a:t>
            </a:r>
            <a:endParaRPr lang="en-GB" dirty="0">
              <a:latin typeface="Raleway"/>
            </a:endParaRPr>
          </a:p>
        </p:txBody>
      </p:sp>
      <p:sp>
        <p:nvSpPr>
          <p:cNvPr id="3" name="Rectangle 2">
            <a:extLst>
              <a:ext uri="{FF2B5EF4-FFF2-40B4-BE49-F238E27FC236}">
                <a16:creationId xmlns:a16="http://schemas.microsoft.com/office/drawing/2014/main" id="{E3443274-6167-4EDD-A2F8-7BEB84D85048}"/>
              </a:ext>
            </a:extLst>
          </p:cNvPr>
          <p:cNvSpPr/>
          <p:nvPr/>
        </p:nvSpPr>
        <p:spPr>
          <a:xfrm>
            <a:off x="214009" y="2483518"/>
            <a:ext cx="9961079" cy="3970318"/>
          </a:xfrm>
          <a:prstGeom prst="rect">
            <a:avLst/>
          </a:prstGeom>
        </p:spPr>
        <p:txBody>
          <a:bodyPr wrap="square">
            <a:spAutoFit/>
          </a:bodyPr>
          <a:lstStyle/>
          <a:p>
            <a:pPr fontAlgn="base"/>
            <a:r>
              <a:rPr lang="en-GB" sz="1800" dirty="0">
                <a:latin typeface="Raleway"/>
              </a:rPr>
              <a:t>The world has seen an increase in both the frequency and the severity of heat-waves - even close to home: the 2003 heat-wave caused 55,000 to 70,000 deaths across Europe</a:t>
            </a:r>
          </a:p>
          <a:p>
            <a:pPr fontAlgn="base"/>
            <a:endParaRPr lang="en-GB" sz="1800" dirty="0">
              <a:latin typeface="Raleway"/>
            </a:endParaRPr>
          </a:p>
          <a:p>
            <a:pPr fontAlgn="base"/>
            <a:r>
              <a:rPr lang="en-GB" sz="1800" dirty="0">
                <a:latin typeface="Raleway"/>
              </a:rPr>
              <a:t>In 2010, 55,000 people were killed in Moscow, Russia, when a heatwave struck there, at </a:t>
            </a:r>
            <a:r>
              <a:rPr lang="en-GB" sz="1800" dirty="0">
                <a:latin typeface="Raleway"/>
                <a:hlinkClick r:id="rId5"/>
              </a:rPr>
              <a:t>an average of 700 a day</a:t>
            </a:r>
            <a:r>
              <a:rPr lang="en-GB" sz="1800" dirty="0">
                <a:latin typeface="Raleway"/>
              </a:rPr>
              <a:t>.</a:t>
            </a:r>
          </a:p>
          <a:p>
            <a:pPr fontAlgn="base"/>
            <a:endParaRPr lang="en-GB" sz="1800" dirty="0">
              <a:latin typeface="Raleway"/>
            </a:endParaRPr>
          </a:p>
          <a:p>
            <a:pPr fontAlgn="base"/>
            <a:r>
              <a:rPr lang="en-GB" sz="1800" dirty="0">
                <a:latin typeface="Raleway"/>
              </a:rPr>
              <a:t>India was hit with </a:t>
            </a:r>
            <a:r>
              <a:rPr lang="en-GB" sz="1800" dirty="0">
                <a:latin typeface="Raleway"/>
                <a:hlinkClick r:id="rId6"/>
              </a:rPr>
              <a:t>deadly heatwaves</a:t>
            </a:r>
            <a:r>
              <a:rPr lang="en-GB" sz="1800" dirty="0">
                <a:latin typeface="Raleway"/>
              </a:rPr>
              <a:t> in both </a:t>
            </a:r>
            <a:r>
              <a:rPr lang="en-GB" sz="1800" dirty="0">
                <a:latin typeface="Raleway"/>
                <a:hlinkClick r:id="rId7"/>
              </a:rPr>
              <a:t>2015</a:t>
            </a:r>
            <a:r>
              <a:rPr lang="en-GB" sz="1800" dirty="0">
                <a:latin typeface="Raleway"/>
              </a:rPr>
              <a:t>, 2016, and </a:t>
            </a:r>
            <a:r>
              <a:rPr lang="en-GB" sz="1800" dirty="0">
                <a:latin typeface="Raleway"/>
                <a:hlinkClick r:id="rId8"/>
              </a:rPr>
              <a:t>this year</a:t>
            </a:r>
            <a:r>
              <a:rPr lang="en-GB" sz="1800" dirty="0">
                <a:latin typeface="Raleway"/>
              </a:rPr>
              <a:t>. Temperatures in </a:t>
            </a:r>
            <a:r>
              <a:rPr lang="en-GB" sz="1800" dirty="0" err="1">
                <a:latin typeface="Raleway"/>
              </a:rPr>
              <a:t>Turbat</a:t>
            </a:r>
            <a:r>
              <a:rPr lang="en-GB" sz="1800" dirty="0">
                <a:latin typeface="Raleway"/>
              </a:rPr>
              <a:t> </a:t>
            </a:r>
            <a:r>
              <a:rPr lang="en-GB" sz="1800" dirty="0">
                <a:latin typeface="Raleway"/>
                <a:hlinkClick r:id="rId9"/>
              </a:rPr>
              <a:t>reached 53.5°C in May 28</a:t>
            </a:r>
            <a:r>
              <a:rPr lang="en-GB" sz="1800" dirty="0">
                <a:latin typeface="Raleway"/>
              </a:rPr>
              <a:t>, the hottest temperature recorded in Pakistan. The combination of heat and drought killed over 2,500 people in the 2015 heat wave and </a:t>
            </a:r>
            <a:r>
              <a:rPr lang="en-GB" sz="1800" dirty="0">
                <a:latin typeface="Raleway"/>
                <a:hlinkClick r:id="rId10"/>
              </a:rPr>
              <a:t>over 1000 in 2016</a:t>
            </a:r>
            <a:r>
              <a:rPr lang="en-GB" sz="1800" dirty="0">
                <a:latin typeface="Raleway"/>
              </a:rPr>
              <a:t>.</a:t>
            </a:r>
          </a:p>
          <a:p>
            <a:pPr fontAlgn="base"/>
            <a:endParaRPr lang="en-GB" sz="1800" dirty="0">
              <a:latin typeface="Raleway"/>
            </a:endParaRPr>
          </a:p>
          <a:p>
            <a:pPr fontAlgn="base"/>
            <a:r>
              <a:rPr lang="en-GB" sz="1800" dirty="0">
                <a:latin typeface="Raleway"/>
              </a:rPr>
              <a:t>While relief came to India eventually in the form of the monsoon rains, later in summer 2016 countries such as Iraq, Iran and Kuwait still suffered in a </a:t>
            </a:r>
            <a:r>
              <a:rPr lang="en-GB" sz="1800" dirty="0">
                <a:latin typeface="Raleway"/>
                <a:hlinkClick r:id="rId11"/>
              </a:rPr>
              <a:t>Middle East heatwave</a:t>
            </a:r>
            <a:r>
              <a:rPr lang="en-GB" sz="1800" dirty="0">
                <a:latin typeface="Raleway"/>
              </a:rPr>
              <a:t>. For two months, Baghdad endured temperatures of 43°C and higher nearly every day. </a:t>
            </a:r>
          </a:p>
        </p:txBody>
      </p:sp>
      <p:sp>
        <p:nvSpPr>
          <p:cNvPr id="11" name="Rectangle 10">
            <a:extLst>
              <a:ext uri="{FF2B5EF4-FFF2-40B4-BE49-F238E27FC236}">
                <a16:creationId xmlns:a16="http://schemas.microsoft.com/office/drawing/2014/main" id="{6FCE20C2-4ACF-4935-975A-665DDF57B799}"/>
              </a:ext>
            </a:extLst>
          </p:cNvPr>
          <p:cNvSpPr/>
          <p:nvPr/>
        </p:nvSpPr>
        <p:spPr>
          <a:xfrm>
            <a:off x="145398" y="6905074"/>
            <a:ext cx="3425952" cy="461665"/>
          </a:xfrm>
          <a:prstGeom prst="rect">
            <a:avLst/>
          </a:prstGeom>
          <a:solidFill>
            <a:srgbClr val="426E47"/>
          </a:solidFill>
        </p:spPr>
        <p:txBody>
          <a:bodyPr wrap="square">
            <a:spAutoFit/>
          </a:bodyPr>
          <a:lstStyle/>
          <a:p>
            <a:pPr algn="ctr"/>
            <a:r>
              <a:rPr lang="en-GB" sz="1200" dirty="0">
                <a:latin typeface="Raleway"/>
              </a:rPr>
              <a:t>Lesson 1 Climate  Change Evidence </a:t>
            </a:r>
          </a:p>
          <a:p>
            <a:pPr algn="ctr"/>
            <a:r>
              <a:rPr lang="en-GB" sz="1200" dirty="0">
                <a:latin typeface="Raleway"/>
              </a:rPr>
              <a:t>1.2.1</a:t>
            </a:r>
          </a:p>
        </p:txBody>
      </p:sp>
    </p:spTree>
    <p:extLst>
      <p:ext uri="{BB962C8B-B14F-4D97-AF65-F5344CB8AC3E}">
        <p14:creationId xmlns:p14="http://schemas.microsoft.com/office/powerpoint/2010/main" val="599753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2018237" y="914989"/>
            <a:ext cx="6500700" cy="51300"/>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4D12DC1D-56BC-48B7-B44B-ADD236F5CEF8}"/>
              </a:ext>
            </a:extLst>
          </p:cNvPr>
          <p:cNvSpPr>
            <a:spLocks noGrp="1"/>
          </p:cNvSpPr>
          <p:nvPr>
            <p:ph type="title"/>
          </p:nvPr>
        </p:nvSpPr>
        <p:spPr>
          <a:xfrm>
            <a:off x="3261020" y="349358"/>
            <a:ext cx="2718869" cy="457557"/>
          </a:xfrm>
          <a:solidFill>
            <a:srgbClr val="C0DAC3"/>
          </a:solidFill>
        </p:spPr>
        <p:txBody>
          <a:bodyPr/>
          <a:lstStyle/>
          <a:p>
            <a:r>
              <a:rPr lang="en-GB" sz="2000" dirty="0">
                <a:latin typeface="Raleway"/>
              </a:rPr>
              <a:t>Evidence 2 </a:t>
            </a:r>
            <a:r>
              <a:rPr lang="en-GB" sz="2000" b="1" dirty="0">
                <a:latin typeface="Raleway"/>
              </a:rPr>
              <a:t>Wildfires</a:t>
            </a:r>
            <a:endParaRPr lang="en-GB" sz="2000" dirty="0">
              <a:latin typeface="Raleway"/>
            </a:endParaRPr>
          </a:p>
        </p:txBody>
      </p:sp>
      <p:sp>
        <p:nvSpPr>
          <p:cNvPr id="3" name="Text Placeholder 2">
            <a:extLst>
              <a:ext uri="{FF2B5EF4-FFF2-40B4-BE49-F238E27FC236}">
                <a16:creationId xmlns:a16="http://schemas.microsoft.com/office/drawing/2014/main" id="{45C7BA69-B2B5-43EB-A50A-AB02E6935520}"/>
              </a:ext>
            </a:extLst>
          </p:cNvPr>
          <p:cNvSpPr>
            <a:spLocks noGrp="1"/>
          </p:cNvSpPr>
          <p:nvPr>
            <p:ph type="body" idx="1"/>
          </p:nvPr>
        </p:nvSpPr>
        <p:spPr>
          <a:xfrm>
            <a:off x="31303" y="1012149"/>
            <a:ext cx="10474569" cy="5564529"/>
          </a:xfrm>
        </p:spPr>
        <p:txBody>
          <a:bodyPr/>
          <a:lstStyle/>
          <a:p>
            <a:r>
              <a:rPr lang="en-GB" sz="1600" dirty="0">
                <a:latin typeface="Raleway"/>
              </a:rPr>
              <a:t>These are a natural part of the ecology in many regions. But rising temperatures and low rainfall increase their frequency and the risk of exceptionally large fires. The number of large wildfires (covering at least 1,000 acres) has almost doubled in the US since 1970. </a:t>
            </a:r>
          </a:p>
          <a:p>
            <a:endParaRPr lang="en-GB" sz="1600" dirty="0">
              <a:latin typeface="Raleway"/>
            </a:endParaRPr>
          </a:p>
          <a:p>
            <a:r>
              <a:rPr lang="en-GB" sz="1600" dirty="0">
                <a:latin typeface="Raleway"/>
              </a:rPr>
              <a:t>In Canada, an unprecedented wildfire hit .The fire began southwest of Fort McMurray, Alberta. On May 3 2016, it swept through the community, destroying approximately 2,400 homes and buildings and forcing evacuation in Albertan history. It continued to spread across approximately 590,000 hectares in northern Alberta and Saskatchewan, finally being declared under control on July 5, 2016. It is said to be the costliest disaster in Canadian history. </a:t>
            </a:r>
          </a:p>
          <a:p>
            <a:endParaRPr lang="en-GB" sz="1600" dirty="0">
              <a:latin typeface="Raleway"/>
            </a:endParaRPr>
          </a:p>
          <a:p>
            <a:r>
              <a:rPr lang="en-GB" sz="1600" dirty="0">
                <a:latin typeface="Raleway"/>
              </a:rPr>
              <a:t>Much less reported were the multiple smaller wildfires in Siberia, whose smoke was visible from space. Greenpeace Russia claimed that the authorities were underestimating the scale of destruction, and that there was a lack of resources to fight the fires.</a:t>
            </a:r>
          </a:p>
          <a:p>
            <a:r>
              <a:rPr lang="en-GB" sz="1600" dirty="0">
                <a:latin typeface="Raleway"/>
              </a:rPr>
              <a:t>The Portuguese wildfires killed 64 recently in one of the deadliest outbursts of wildfires in Portugal's history.</a:t>
            </a:r>
          </a:p>
          <a:p>
            <a:endParaRPr lang="en-GB" dirty="0"/>
          </a:p>
        </p:txBody>
      </p:sp>
      <p:pic>
        <p:nvPicPr>
          <p:cNvPr id="4" name="Picture 3">
            <a:extLst>
              <a:ext uri="{FF2B5EF4-FFF2-40B4-BE49-F238E27FC236}">
                <a16:creationId xmlns:a16="http://schemas.microsoft.com/office/drawing/2014/main" id="{7897E7A7-29E3-48E2-939C-4F06F0B517F9}"/>
              </a:ext>
            </a:extLst>
          </p:cNvPr>
          <p:cNvPicPr>
            <a:picLocks noChangeAspect="1"/>
          </p:cNvPicPr>
          <p:nvPr/>
        </p:nvPicPr>
        <p:blipFill>
          <a:blip r:embed="rId5"/>
          <a:stretch>
            <a:fillRect/>
          </a:stretch>
        </p:blipFill>
        <p:spPr>
          <a:xfrm>
            <a:off x="3374733" y="5191269"/>
            <a:ext cx="2168056" cy="2072161"/>
          </a:xfrm>
          <a:prstGeom prst="rect">
            <a:avLst/>
          </a:prstGeom>
        </p:spPr>
      </p:pic>
      <p:sp>
        <p:nvSpPr>
          <p:cNvPr id="12" name="Rectangle 11">
            <a:extLst>
              <a:ext uri="{FF2B5EF4-FFF2-40B4-BE49-F238E27FC236}">
                <a16:creationId xmlns:a16="http://schemas.microsoft.com/office/drawing/2014/main" id="{EDD2C9A7-875E-48A8-868B-080568AE5819}"/>
              </a:ext>
            </a:extLst>
          </p:cNvPr>
          <p:cNvSpPr/>
          <p:nvPr/>
        </p:nvSpPr>
        <p:spPr>
          <a:xfrm>
            <a:off x="8122733" y="6617099"/>
            <a:ext cx="2189839" cy="646331"/>
          </a:xfrm>
          <a:prstGeom prst="rect">
            <a:avLst/>
          </a:prstGeom>
          <a:solidFill>
            <a:srgbClr val="426E47"/>
          </a:solidFill>
        </p:spPr>
        <p:txBody>
          <a:bodyPr wrap="square">
            <a:spAutoFit/>
          </a:bodyPr>
          <a:lstStyle/>
          <a:p>
            <a:pPr algn="ctr"/>
            <a:r>
              <a:rPr lang="en-GB" sz="1200" b="1" dirty="0">
                <a:latin typeface="Raleway"/>
              </a:rPr>
              <a:t>Lesson 1 Climate  Change Evidence </a:t>
            </a:r>
          </a:p>
          <a:p>
            <a:pPr algn="ctr"/>
            <a:r>
              <a:rPr lang="en-GB" sz="1200" b="1" dirty="0">
                <a:latin typeface="Raleway"/>
              </a:rPr>
              <a:t>1.2.2</a:t>
            </a:r>
          </a:p>
        </p:txBody>
      </p:sp>
    </p:spTree>
    <p:extLst>
      <p:ext uri="{BB962C8B-B14F-4D97-AF65-F5344CB8AC3E}">
        <p14:creationId xmlns:p14="http://schemas.microsoft.com/office/powerpoint/2010/main" val="3778026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708501" y="1249429"/>
            <a:ext cx="9624285" cy="75505"/>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516725" y="2249877"/>
            <a:ext cx="3004688" cy="3631800"/>
          </a:xfrm>
          <a:prstGeom prst="rect">
            <a:avLst/>
          </a:prstGeom>
          <a:noFill/>
          <a:ln>
            <a:noFill/>
          </a:ln>
        </p:spPr>
        <p:txBody>
          <a:bodyPr spcFirstLastPara="1" wrap="square" lIns="91425" tIns="91425" rIns="91425" bIns="91425" anchor="t" anchorCtr="0">
            <a:noAutofit/>
          </a:bodyPr>
          <a:lstStyle/>
          <a:p>
            <a:r>
              <a:rPr lang="en-GB" sz="1800" dirty="0">
                <a:latin typeface="Raleway"/>
              </a:rPr>
              <a:t>Since the 1970s, droughts have become longer and more extreme worldwide, particularly in the tropics and subtropics. Almost a third (30%) of the global land surface was in drought conditions at the end of 2015. Half of this was in severe drought (14%).  (Map above from NOAA </a:t>
            </a:r>
            <a:r>
              <a:rPr lang="en-GB" sz="1800" dirty="0">
                <a:latin typeface="Raleway"/>
                <a:hlinkClick r:id="rId5"/>
              </a:rPr>
              <a:t>State of the Climate</a:t>
            </a:r>
            <a:r>
              <a:rPr lang="en-GB" sz="1800" dirty="0">
                <a:latin typeface="Raleway"/>
              </a:rPr>
              <a:t>)</a:t>
            </a:r>
          </a:p>
        </p:txBody>
      </p:sp>
      <p:pic>
        <p:nvPicPr>
          <p:cNvPr id="2" name="Picture 1">
            <a:extLst>
              <a:ext uri="{FF2B5EF4-FFF2-40B4-BE49-F238E27FC236}">
                <a16:creationId xmlns:a16="http://schemas.microsoft.com/office/drawing/2014/main" id="{5A0FDC41-B86D-4564-B1EF-EBF438A64A38}"/>
              </a:ext>
            </a:extLst>
          </p:cNvPr>
          <p:cNvPicPr>
            <a:picLocks noChangeAspect="1"/>
          </p:cNvPicPr>
          <p:nvPr/>
        </p:nvPicPr>
        <p:blipFill>
          <a:blip r:embed="rId6"/>
          <a:stretch>
            <a:fillRect/>
          </a:stretch>
        </p:blipFill>
        <p:spPr>
          <a:xfrm>
            <a:off x="4085617" y="2263823"/>
            <a:ext cx="6247170" cy="4853714"/>
          </a:xfrm>
          <a:prstGeom prst="rect">
            <a:avLst/>
          </a:prstGeom>
        </p:spPr>
      </p:pic>
      <p:sp>
        <p:nvSpPr>
          <p:cNvPr id="11" name="Rounded Rectangle 2">
            <a:extLst>
              <a:ext uri="{FF2B5EF4-FFF2-40B4-BE49-F238E27FC236}">
                <a16:creationId xmlns:a16="http://schemas.microsoft.com/office/drawing/2014/main" id="{5910F2FD-E14E-47F8-9A66-EFA184B3B07F}"/>
              </a:ext>
            </a:extLst>
          </p:cNvPr>
          <p:cNvSpPr/>
          <p:nvPr/>
        </p:nvSpPr>
        <p:spPr>
          <a:xfrm>
            <a:off x="3621023" y="155050"/>
            <a:ext cx="3849819" cy="914400"/>
          </a:xfrm>
          <a:prstGeom prst="roundRect">
            <a:avLst/>
          </a:prstGeom>
          <a:solidFill>
            <a:srgbClr val="426E47"/>
          </a:solidFill>
          <a:ln w="381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dirty="0">
                <a:latin typeface="Raleway"/>
              </a:rPr>
              <a:t>Evidence 3</a:t>
            </a:r>
          </a:p>
          <a:p>
            <a:pPr algn="ctr"/>
            <a:r>
              <a:rPr lang="en-GB" dirty="0">
                <a:latin typeface="Raleway"/>
              </a:rPr>
              <a:t>Drought  </a:t>
            </a:r>
          </a:p>
        </p:txBody>
      </p:sp>
      <p:sp>
        <p:nvSpPr>
          <p:cNvPr id="12" name="Rectangle 11">
            <a:extLst>
              <a:ext uri="{FF2B5EF4-FFF2-40B4-BE49-F238E27FC236}">
                <a16:creationId xmlns:a16="http://schemas.microsoft.com/office/drawing/2014/main" id="{72EB5CCE-2B98-4217-B289-6870419C8FD8}"/>
              </a:ext>
            </a:extLst>
          </p:cNvPr>
          <p:cNvSpPr/>
          <p:nvPr/>
        </p:nvSpPr>
        <p:spPr>
          <a:xfrm>
            <a:off x="195072" y="6285514"/>
            <a:ext cx="3425952" cy="461665"/>
          </a:xfrm>
          <a:prstGeom prst="rect">
            <a:avLst/>
          </a:prstGeom>
          <a:solidFill>
            <a:srgbClr val="C0DAC3"/>
          </a:solidFill>
        </p:spPr>
        <p:txBody>
          <a:bodyPr wrap="square">
            <a:spAutoFit/>
          </a:bodyPr>
          <a:lstStyle/>
          <a:p>
            <a:pPr algn="ctr"/>
            <a:r>
              <a:rPr lang="en-GB" sz="1200" dirty="0">
                <a:latin typeface="Raleway"/>
              </a:rPr>
              <a:t>Lesson 1 Climate  Change Evidence </a:t>
            </a:r>
          </a:p>
          <a:p>
            <a:pPr algn="ctr"/>
            <a:r>
              <a:rPr lang="en-GB" sz="1200" dirty="0">
                <a:latin typeface="Raleway"/>
              </a:rPr>
              <a:t>1.2.3</a:t>
            </a:r>
          </a:p>
        </p:txBody>
      </p:sp>
    </p:spTree>
    <p:extLst>
      <p:ext uri="{BB962C8B-B14F-4D97-AF65-F5344CB8AC3E}">
        <p14:creationId xmlns:p14="http://schemas.microsoft.com/office/powerpoint/2010/main" val="1355915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flipV="1">
            <a:off x="428824" y="1067866"/>
            <a:ext cx="10028409" cy="45719"/>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pic>
        <p:nvPicPr>
          <p:cNvPr id="2" name="Picture 1">
            <a:extLst>
              <a:ext uri="{FF2B5EF4-FFF2-40B4-BE49-F238E27FC236}">
                <a16:creationId xmlns:a16="http://schemas.microsoft.com/office/drawing/2014/main" id="{49B91EFD-CDB8-425D-B381-6017FF127756}"/>
              </a:ext>
            </a:extLst>
          </p:cNvPr>
          <p:cNvPicPr>
            <a:picLocks noChangeAspect="1"/>
          </p:cNvPicPr>
          <p:nvPr/>
        </p:nvPicPr>
        <p:blipFill>
          <a:blip r:embed="rId5"/>
          <a:stretch>
            <a:fillRect/>
          </a:stretch>
        </p:blipFill>
        <p:spPr>
          <a:xfrm>
            <a:off x="304769" y="3468688"/>
            <a:ext cx="9828830" cy="3765150"/>
          </a:xfrm>
          <a:prstGeom prst="rect">
            <a:avLst/>
          </a:prstGeom>
        </p:spPr>
      </p:pic>
      <p:pic>
        <p:nvPicPr>
          <p:cNvPr id="3" name="Picture 2">
            <a:extLst>
              <a:ext uri="{FF2B5EF4-FFF2-40B4-BE49-F238E27FC236}">
                <a16:creationId xmlns:a16="http://schemas.microsoft.com/office/drawing/2014/main" id="{14AF02C2-95C0-4505-9341-3B056F36BE8F}"/>
              </a:ext>
            </a:extLst>
          </p:cNvPr>
          <p:cNvPicPr>
            <a:picLocks noChangeAspect="1"/>
          </p:cNvPicPr>
          <p:nvPr/>
        </p:nvPicPr>
        <p:blipFill>
          <a:blip r:embed="rId6"/>
          <a:stretch>
            <a:fillRect/>
          </a:stretch>
        </p:blipFill>
        <p:spPr>
          <a:xfrm>
            <a:off x="6501884" y="191058"/>
            <a:ext cx="1854175" cy="522667"/>
          </a:xfrm>
          <a:prstGeom prst="rect">
            <a:avLst/>
          </a:prstGeom>
        </p:spPr>
      </p:pic>
      <p:sp>
        <p:nvSpPr>
          <p:cNvPr id="14" name="Rectangle 13">
            <a:extLst>
              <a:ext uri="{FF2B5EF4-FFF2-40B4-BE49-F238E27FC236}">
                <a16:creationId xmlns:a16="http://schemas.microsoft.com/office/drawing/2014/main" id="{3EC847FE-F2F1-4519-A4B4-2BC7325E7179}"/>
              </a:ext>
            </a:extLst>
          </p:cNvPr>
          <p:cNvSpPr/>
          <p:nvPr/>
        </p:nvSpPr>
        <p:spPr>
          <a:xfrm>
            <a:off x="2583769" y="102553"/>
            <a:ext cx="3466835" cy="584775"/>
          </a:xfrm>
          <a:prstGeom prst="rect">
            <a:avLst/>
          </a:prstGeom>
          <a:solidFill>
            <a:srgbClr val="426E47"/>
          </a:solidFill>
        </p:spPr>
        <p:txBody>
          <a:bodyPr wrap="square">
            <a:spAutoFit/>
          </a:bodyPr>
          <a:lstStyle/>
          <a:p>
            <a:pPr algn="ctr"/>
            <a:r>
              <a:rPr lang="en-GB" sz="1600" dirty="0">
                <a:latin typeface="Raleway"/>
              </a:rPr>
              <a:t>Lesson 1 Climate  Change Evidence </a:t>
            </a:r>
          </a:p>
          <a:p>
            <a:pPr algn="ctr"/>
            <a:r>
              <a:rPr lang="en-GB" sz="1600" dirty="0">
                <a:latin typeface="Raleway"/>
              </a:rPr>
              <a:t>1.2.3</a:t>
            </a:r>
          </a:p>
        </p:txBody>
      </p:sp>
      <p:sp>
        <p:nvSpPr>
          <p:cNvPr id="4" name="Rectangle 3">
            <a:extLst>
              <a:ext uri="{FF2B5EF4-FFF2-40B4-BE49-F238E27FC236}">
                <a16:creationId xmlns:a16="http://schemas.microsoft.com/office/drawing/2014/main" id="{A49044B3-12B1-48BF-B8D3-2DBFC4C0295A}"/>
              </a:ext>
            </a:extLst>
          </p:cNvPr>
          <p:cNvSpPr/>
          <p:nvPr/>
        </p:nvSpPr>
        <p:spPr>
          <a:xfrm>
            <a:off x="304769" y="1453038"/>
            <a:ext cx="9539621" cy="1938992"/>
          </a:xfrm>
          <a:prstGeom prst="rect">
            <a:avLst/>
          </a:prstGeom>
        </p:spPr>
        <p:txBody>
          <a:bodyPr wrap="square">
            <a:spAutoFit/>
          </a:bodyPr>
          <a:lstStyle/>
          <a:p>
            <a:r>
              <a:rPr lang="en-GB" sz="2000" dirty="0">
                <a:latin typeface="Raleway"/>
              </a:rPr>
              <a:t>A particularly severe El Nino contributed to the drought in many regions, but drought risk is also increasing because of climate change. The United Nations estimated in May that drought across 13 African countries had put 31 million in need of food aid, with 1.2 million children under the age of 5 suffering from acute malnutrition -  and that this would rise to almost 50 million people by the end of the year. </a:t>
            </a:r>
          </a:p>
        </p:txBody>
      </p:sp>
    </p:spTree>
    <p:extLst>
      <p:ext uri="{BB962C8B-B14F-4D97-AF65-F5344CB8AC3E}">
        <p14:creationId xmlns:p14="http://schemas.microsoft.com/office/powerpoint/2010/main" val="394580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7" name="Google Shape;117;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chemeClr val="lt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0" name="Google Shape;120;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8792F"/>
                </a:solidFill>
                <a:latin typeface="Prompt"/>
                <a:ea typeface="Prompt"/>
                <a:cs typeface="Prompt"/>
                <a:sym typeface="Prompt"/>
              </a:rPr>
              <a:t>// CLIMATE CHANGE //</a:t>
            </a:r>
            <a:endParaRPr sz="1400" b="0" i="0" u="none" strike="noStrike" cap="none">
              <a:solidFill>
                <a:srgbClr val="48792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8792F"/>
                </a:solidFill>
                <a:latin typeface="Prompt"/>
                <a:ea typeface="Prompt"/>
                <a:cs typeface="Prompt"/>
                <a:sym typeface="Prompt"/>
              </a:rPr>
              <a:t>Teaching Learning Unit</a:t>
            </a:r>
            <a:endParaRPr sz="1400" b="0" i="0" u="none" strike="noStrike" cap="none">
              <a:solidFill>
                <a:srgbClr val="48792F"/>
              </a:solidFill>
              <a:latin typeface="Arial"/>
              <a:ea typeface="Arial"/>
              <a:cs typeface="Arial"/>
              <a:sym typeface="Arial"/>
            </a:endParaRPr>
          </a:p>
        </p:txBody>
      </p:sp>
      <p:sp>
        <p:nvSpPr>
          <p:cNvPr id="124" name="Google Shape;124;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125" name="Google Shape;125;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7" name="Google Shape;127;p16"/>
          <p:cNvSpPr/>
          <p:nvPr/>
        </p:nvSpPr>
        <p:spPr>
          <a:xfrm rot="10800000" flipH="1">
            <a:off x="175098" y="824491"/>
            <a:ext cx="10152390" cy="73758"/>
          </a:xfrm>
          <a:prstGeom prst="rect">
            <a:avLst/>
          </a:prstGeom>
          <a:solidFill>
            <a:srgbClr val="4879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txBox="1"/>
          <p:nvPr/>
        </p:nvSpPr>
        <p:spPr>
          <a:xfrm>
            <a:off x="467100" y="3503575"/>
            <a:ext cx="6412800" cy="3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2" name="Title 1">
            <a:extLst>
              <a:ext uri="{FF2B5EF4-FFF2-40B4-BE49-F238E27FC236}">
                <a16:creationId xmlns:a16="http://schemas.microsoft.com/office/drawing/2014/main" id="{1E263C85-1368-4919-B835-58D39C054ED6}"/>
              </a:ext>
            </a:extLst>
          </p:cNvPr>
          <p:cNvSpPr>
            <a:spLocks noGrp="1"/>
          </p:cNvSpPr>
          <p:nvPr>
            <p:ph type="title"/>
          </p:nvPr>
        </p:nvSpPr>
        <p:spPr>
          <a:xfrm>
            <a:off x="2538125" y="957841"/>
            <a:ext cx="5273186" cy="602736"/>
          </a:xfrm>
          <a:solidFill>
            <a:srgbClr val="48792F"/>
          </a:solidFill>
        </p:spPr>
        <p:txBody>
          <a:bodyPr/>
          <a:lstStyle/>
          <a:p>
            <a:r>
              <a:rPr lang="en-GB" sz="2800" dirty="0"/>
              <a:t>Evidence 4 Melting ice</a:t>
            </a:r>
          </a:p>
        </p:txBody>
      </p:sp>
      <p:sp>
        <p:nvSpPr>
          <p:cNvPr id="3" name="Text Placeholder 2">
            <a:extLst>
              <a:ext uri="{FF2B5EF4-FFF2-40B4-BE49-F238E27FC236}">
                <a16:creationId xmlns:a16="http://schemas.microsoft.com/office/drawing/2014/main" id="{A0E9127E-0701-4CE0-ABC1-C36823600B54}"/>
              </a:ext>
            </a:extLst>
          </p:cNvPr>
          <p:cNvSpPr>
            <a:spLocks noGrp="1"/>
          </p:cNvSpPr>
          <p:nvPr>
            <p:ph type="body" idx="1"/>
          </p:nvPr>
        </p:nvSpPr>
        <p:spPr>
          <a:xfrm>
            <a:off x="175098" y="1693927"/>
            <a:ext cx="10408596" cy="5574798"/>
          </a:xfrm>
        </p:spPr>
        <p:txBody>
          <a:bodyPr/>
          <a:lstStyle/>
          <a:p>
            <a:r>
              <a:rPr lang="en-GB" sz="1600" dirty="0">
                <a:latin typeface="Raleway"/>
              </a:rPr>
              <a:t>The sea ice extent and volume in the Arctic has been steadily decreasing. The impacts of the Arctic melting are global because of the contribution to sea level rise. There is also ongoing research into how the higher polar temperatures may affect weather systems in the northern hemisphere. It is estimated that by 2050, the Arctic will be entirely ice-free.</a:t>
            </a:r>
          </a:p>
          <a:p>
            <a:r>
              <a:rPr lang="en-GB" sz="1600" dirty="0">
                <a:latin typeface="Raleway"/>
              </a:rPr>
              <a:t>Most alarming is the potential for the thawing of carbon rich permafrost and the release of trapped methane from the Arctic to add to current levels of atmospheric greenhouse gas emissions in a positive feedback loop. While scientists may disagree how soon this is likely to happen on a significant scale, it is clearly a tipping point</a:t>
            </a:r>
          </a:p>
          <a:p>
            <a:r>
              <a:rPr lang="en-GB" sz="1600" dirty="0">
                <a:latin typeface="Raleway"/>
              </a:rPr>
              <a:t>As well as the sea ice of the Arctic, ice sheets on land will have a major impact on the way our climate-changed planet looks. Glacial land ice, covering more than 50,000 square </a:t>
            </a:r>
            <a:r>
              <a:rPr lang="en-GB" sz="1600" dirty="0" err="1">
                <a:latin typeface="Raleway"/>
              </a:rPr>
              <a:t>kilometers</a:t>
            </a:r>
            <a:r>
              <a:rPr lang="en-GB" sz="1600" dirty="0">
                <a:latin typeface="Raleway"/>
              </a:rPr>
              <a:t> (20,000 square miles). On the Earth, there exists two ice sheets which cover most of Greenland and Antarctica.</a:t>
            </a:r>
          </a:p>
          <a:p>
            <a:r>
              <a:rPr lang="en-GB" sz="1600" dirty="0">
                <a:latin typeface="Raleway"/>
              </a:rPr>
              <a:t>Ice sheets contain substantial quantities of frozen water. Scientists estimate that, if the Greenland Ice Sheet were to completely melt, sea levels would rise about 6 metres. Currently, Greenland has experienced higher than normal temperatures, leading to more than 12% of the ice sheet melting. </a:t>
            </a:r>
          </a:p>
          <a:p>
            <a:r>
              <a:rPr lang="en-GB" sz="1600" dirty="0">
                <a:latin typeface="Raleway"/>
              </a:rPr>
              <a:t>Instead of having glaciers above the surface, Antarctica's glaciers lie below the water surface, making them more unstable. With rising sea temperatures, it increases the rate of melting of these glaciers significantly. If all of Antarctica melts, it can contribute to a global sea level rise of approximately 15 metres by 2500</a:t>
            </a:r>
            <a:r>
              <a:rPr lang="en-GB" sz="1600" dirty="0"/>
              <a:t>.</a:t>
            </a:r>
          </a:p>
          <a:p>
            <a:endParaRPr lang="en-GB" dirty="0"/>
          </a:p>
        </p:txBody>
      </p:sp>
      <p:sp>
        <p:nvSpPr>
          <p:cNvPr id="11" name="Rectangle 10">
            <a:extLst>
              <a:ext uri="{FF2B5EF4-FFF2-40B4-BE49-F238E27FC236}">
                <a16:creationId xmlns:a16="http://schemas.microsoft.com/office/drawing/2014/main" id="{D3D73E52-C4E9-4A45-8481-1081595616BB}"/>
              </a:ext>
            </a:extLst>
          </p:cNvPr>
          <p:cNvSpPr/>
          <p:nvPr/>
        </p:nvSpPr>
        <p:spPr>
          <a:xfrm>
            <a:off x="4385359" y="189514"/>
            <a:ext cx="3425952" cy="461665"/>
          </a:xfrm>
          <a:prstGeom prst="rect">
            <a:avLst/>
          </a:prstGeom>
          <a:solidFill>
            <a:srgbClr val="C0DAC3"/>
          </a:solidFill>
        </p:spPr>
        <p:txBody>
          <a:bodyPr wrap="square">
            <a:spAutoFit/>
          </a:bodyPr>
          <a:lstStyle/>
          <a:p>
            <a:pPr algn="ctr"/>
            <a:r>
              <a:rPr lang="en-GB" sz="1200" dirty="0">
                <a:latin typeface="Raleway"/>
              </a:rPr>
              <a:t>Lesson 1 Climate  Change Evidence </a:t>
            </a:r>
          </a:p>
          <a:p>
            <a:pPr algn="ctr"/>
            <a:r>
              <a:rPr lang="en-GB" sz="1200" dirty="0">
                <a:latin typeface="Raleway"/>
              </a:rPr>
              <a:t>1.2.4</a:t>
            </a:r>
          </a:p>
        </p:txBody>
      </p:sp>
    </p:spTree>
    <p:extLst>
      <p:ext uri="{BB962C8B-B14F-4D97-AF65-F5344CB8AC3E}">
        <p14:creationId xmlns:p14="http://schemas.microsoft.com/office/powerpoint/2010/main" val="62639033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2367</Words>
  <Application>Microsoft Office PowerPoint</Application>
  <PresentationFormat>Custom</PresentationFormat>
  <Paragraphs>174</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Ralway</vt:lpstr>
      <vt:lpstr>Raleway ExtraBold</vt:lpstr>
      <vt:lpstr>Prompt SemiBold</vt:lpstr>
      <vt:lpstr>Prompt</vt:lpstr>
      <vt:lpstr>Raleway</vt:lpstr>
      <vt:lpstr>Simple Light</vt:lpstr>
      <vt:lpstr>PowerPoint Presentation</vt:lpstr>
      <vt:lpstr>PowerPoint Presentation</vt:lpstr>
      <vt:lpstr>Evidence 1 Record Heat</vt:lpstr>
      <vt:lpstr>  Temperature data from four international science institutions. All show rapid warming in the past few decades and that the last decade has been the warmest on record.  Data sources: NASA's Goddard Institute for Space Studies, NOAA National Climatic Data Center, Met Office Hadley Centre/Climatic Research Unit and the Japanese Meteorological Agency. </vt:lpstr>
      <vt:lpstr>Evidence 1 Heatwaves</vt:lpstr>
      <vt:lpstr>Evidence 2 Wildfires</vt:lpstr>
      <vt:lpstr>PowerPoint Presentation</vt:lpstr>
      <vt:lpstr>PowerPoint Presentation</vt:lpstr>
      <vt:lpstr>Evidence 4 Melting ice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dc:creator>
  <cp:lastModifiedBy>Kevin Ayre</cp:lastModifiedBy>
  <cp:revision>9</cp:revision>
  <dcterms:modified xsi:type="dcterms:W3CDTF">2020-04-15T10:07:45Z</dcterms:modified>
</cp:coreProperties>
</file>