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72" r:id="rId11"/>
    <p:sldId id="266" r:id="rId12"/>
    <p:sldId id="267" r:id="rId13"/>
    <p:sldId id="268" r:id="rId14"/>
    <p:sldId id="269" r:id="rId15"/>
    <p:sldId id="270" r:id="rId16"/>
    <p:sldId id="271" r:id="rId17"/>
    <p:sldId id="273" r:id="rId18"/>
    <p:sldId id="274" r:id="rId19"/>
    <p:sldId id="275" r:id="rId20"/>
    <p:sldId id="276" r:id="rId21"/>
    <p:sldId id="277" r:id="rId22"/>
    <p:sldId id="278" r:id="rId23"/>
    <p:sldId id="279" r:id="rId24"/>
    <p:sldId id="280" r:id="rId25"/>
    <p:sldId id="281" r:id="rId26"/>
    <p:sldId id="282" r:id="rId27"/>
    <p:sldId id="309" r:id="rId28"/>
    <p:sldId id="283" r:id="rId29"/>
  </p:sldIdLst>
  <p:sldSz cx="10691813" cy="7559675"/>
  <p:notesSz cx="7559675" cy="106918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780" y="72"/>
      </p:cViewPr>
      <p:guideLst>
        <p:guide orient="horz" pos="2381"/>
        <p:guide pos="336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732571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pixabay.com/users/GDJ-1086657/?utm_source=link-attribution&amp;utm_medium=referral&amp;utm_campaign=image&amp;utm_content=3846597"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3846597"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Alex Solis</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29827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55991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kern="1200" cap="none" dirty="0">
                <a:solidFill>
                  <a:schemeClr val="tx1"/>
                </a:solidFill>
                <a:effectLst/>
                <a:latin typeface="Arial"/>
                <a:ea typeface="Arial"/>
                <a:cs typeface="Arial"/>
                <a:sym typeface="Arial"/>
              </a:rPr>
              <a:t>Image from https://meaningfulmoney.tv/category/finish-well/</a:t>
            </a:r>
            <a:endParaRPr lang="en-GB" sz="1100" b="0" i="0" u="sng" strike="noStrike" kern="1200" cap="none" dirty="0">
              <a:solidFill>
                <a:schemeClr val="tx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337889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61002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from http://www.sustainourplanet.com/index.php</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532264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86801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667415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2205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74887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8378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3432732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https://www.theguardian.com/global-development-professionals-network/2017/jun/13/dont-ignore-young-people-were-key-to-fighting-climate-change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 D</a:t>
            </a:r>
            <a:r>
              <a:rPr lang="en-US" dirty="0" err="1"/>
              <a:t>aisy</a:t>
            </a:r>
            <a:r>
              <a:rPr lang="en-US" dirty="0"/>
              <a:t> Kendrick at the Ocean Generation Reception - </a:t>
            </a:r>
            <a:r>
              <a:rPr lang="en-US" dirty="0" err="1"/>
              <a:t>Parter</a:t>
            </a:r>
            <a:r>
              <a:rPr lang="en-US" dirty="0"/>
              <a:t> Productions</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729476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D</a:t>
            </a:r>
            <a:r>
              <a:rPr lang="en-US" dirty="0" err="1"/>
              <a:t>aisy</a:t>
            </a:r>
            <a:r>
              <a:rPr lang="en-US" dirty="0"/>
              <a:t> Kendrick at the Ocean Generation Reception - </a:t>
            </a:r>
            <a:r>
              <a:rPr lang="en-US" dirty="0" err="1"/>
              <a:t>Parter</a:t>
            </a:r>
            <a:r>
              <a:rPr lang="en-US" dirty="0"/>
              <a:t> Productions</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224600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from https://publications.europa.eu/en/publication-detail/-/publication/9ffc53e9-1c3b-4726-9db8-8dd4f23e0614</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210270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Image by </a:t>
            </a:r>
            <a:r>
              <a:rPr lang="en-US" dirty="0">
                <a:hlinkClick r:id="rId3"/>
              </a:rPr>
              <a:t>Gordon Johnson</a:t>
            </a:r>
            <a:r>
              <a:rPr lang="en-US" dirty="0"/>
              <a:t> from </a:t>
            </a:r>
            <a:r>
              <a:rPr lang="en-US" dirty="0" err="1">
                <a:hlinkClick r:id="rId4"/>
              </a:rPr>
              <a:t>Pixabay</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119484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94953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769977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40539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48018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UNDP</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776712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6504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00085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Frits </a:t>
            </a:r>
            <a:r>
              <a:rPr lang="en-GB" dirty="0" err="1"/>
              <a:t>Ahlefeldt</a:t>
            </a:r>
            <a:r>
              <a:rPr lang="en-GB" baseline="0" dirty="0"/>
              <a:t> from https://hikingartist.com/2015/04/05/climate-change-and-monster-rain/</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3834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ACFB5F4-141C-48A0-AFF4-9DB2FAC9FAB0}" type="datetimeFigureOut">
              <a:rPr lang="en-GB" smtClean="0"/>
              <a:t>15/04/2020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4FA9BC0-C9F0-4958-8FBA-4A65070A2071}" type="slidenum">
              <a:rPr lang="en-GB" smtClean="0"/>
              <a:t>‹#›</a:t>
            </a:fld>
            <a:endParaRPr lang="en-GB" dirty="0"/>
          </a:p>
        </p:txBody>
      </p:sp>
    </p:spTree>
    <p:extLst>
      <p:ext uri="{BB962C8B-B14F-4D97-AF65-F5344CB8AC3E}">
        <p14:creationId xmlns:p14="http://schemas.microsoft.com/office/powerpoint/2010/main" val="498783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extLst>
      <p:ext uri="{BB962C8B-B14F-4D97-AF65-F5344CB8AC3E}">
        <p14:creationId xmlns:p14="http://schemas.microsoft.com/office/powerpoint/2010/main" val="2599574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hyperlink" Target="https://www.youtube.com/watch?time_continue=29&amp;v=unOqVELbTr0" TargetMode="External"/><Relationship Id="rId5" Type="http://schemas.openxmlformats.org/officeDocument/2006/relationships/hyperlink" Target="https://www.radiotimes.com/news/tv/2018-08-29/blue-planet-2-plastic-waste-final-episode/" TargetMode="Externa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jp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2.jpg"/><Relationship Id="rId9"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2.jp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jpg"/><Relationship Id="rId7"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jpg"/><Relationship Id="rId9"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hyperlink" Target="http://www.atkearney.co.uk/paper/-/asset_publisher/dVxv4Hz2h8bS/content/id/8693136" TargetMode="External"/><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www.tbwa.com/culture/the-future-of-social-activism/" TargetMode="External"/><Relationship Id="rId5" Type="http://schemas.openxmlformats.org/officeDocument/2006/relationships/image" Target="../media/image33.pn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6" name="Google Shape;56;p13"/>
          <p:cNvSpPr/>
          <p:nvPr/>
        </p:nvSpPr>
        <p:spPr>
          <a:xfrm rot="10800000" flipH="1">
            <a:off x="428825" y="7112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7" name="Google Shape;57;p13"/>
          <p:cNvSpPr txBox="1"/>
          <p:nvPr/>
        </p:nvSpPr>
        <p:spPr>
          <a:xfrm>
            <a:off x="3572630" y="1921730"/>
            <a:ext cx="2652300" cy="271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dirty="0">
                <a:solidFill>
                  <a:schemeClr val="dk2"/>
                </a:solidFill>
                <a:latin typeface="Raleway"/>
                <a:ea typeface="Raleway"/>
                <a:cs typeface="Raleway"/>
                <a:sym typeface="Raleway"/>
              </a:rPr>
              <a:t>MENTAL MAP</a:t>
            </a:r>
          </a:p>
          <a:p>
            <a:r>
              <a:rPr lang="en-GB" sz="3200" dirty="0">
                <a:solidFill>
                  <a:schemeClr val="tx1"/>
                </a:solidFill>
                <a:latin typeface="Ralway"/>
              </a:rPr>
              <a:t>Does it matter where our food comes from? </a:t>
            </a: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763657F0-F79E-4503-AA5E-D70DDC9E3F3F}"/>
              </a:ext>
            </a:extLst>
          </p:cNvPr>
          <p:cNvSpPr>
            <a:spLocks noGrp="1"/>
          </p:cNvSpPr>
          <p:nvPr>
            <p:ph type="title"/>
          </p:nvPr>
        </p:nvSpPr>
        <p:spPr>
          <a:xfrm>
            <a:off x="27126" y="1147864"/>
            <a:ext cx="5335290" cy="6120862"/>
          </a:xfrm>
        </p:spPr>
        <p:txBody>
          <a:bodyPr/>
          <a:lstStyle/>
          <a:p>
            <a:pPr marL="514350" indent="-514350">
              <a:buFont typeface="Arial" panose="020B0604020202020204" pitchFamily="34" charset="0"/>
              <a:buChar char="•"/>
            </a:pPr>
            <a:br>
              <a:rPr lang="en-GB" sz="3200" dirty="0">
                <a:solidFill>
                  <a:schemeClr val="tx1"/>
                </a:solidFill>
                <a:latin typeface="Raleway"/>
              </a:rPr>
            </a:br>
            <a:r>
              <a:rPr lang="en-GB" sz="3200" b="1" dirty="0">
                <a:solidFill>
                  <a:schemeClr val="tx1"/>
                </a:solidFill>
                <a:latin typeface="Raleway"/>
              </a:rPr>
              <a:t>Families can help reduce their carbon footprint by focusing on these major </a:t>
            </a:r>
            <a:br>
              <a:rPr lang="en-GB" sz="3200" b="1" dirty="0">
                <a:solidFill>
                  <a:schemeClr val="tx1"/>
                </a:solidFill>
                <a:latin typeface="Raleway"/>
              </a:rPr>
            </a:br>
            <a:r>
              <a:rPr lang="en-GB" sz="3200" b="1" dirty="0">
                <a:solidFill>
                  <a:schemeClr val="tx1"/>
                </a:solidFill>
                <a:latin typeface="Raleway"/>
              </a:rPr>
              <a:t>areas that generate excess carbon dioxide: </a:t>
            </a:r>
            <a:br>
              <a:rPr lang="en-GB" sz="3200" dirty="0">
                <a:solidFill>
                  <a:schemeClr val="tx1"/>
                </a:solidFill>
                <a:latin typeface="Raleway"/>
              </a:rPr>
            </a:br>
            <a:r>
              <a:rPr lang="en-GB" sz="3200" dirty="0">
                <a:solidFill>
                  <a:schemeClr val="tx1"/>
                </a:solidFill>
                <a:latin typeface="Raleway"/>
              </a:rPr>
              <a:t>1.housing and household energy use</a:t>
            </a:r>
            <a:br>
              <a:rPr lang="en-GB" sz="3200" dirty="0">
                <a:solidFill>
                  <a:schemeClr val="tx1"/>
                </a:solidFill>
                <a:latin typeface="Raleway"/>
              </a:rPr>
            </a:br>
            <a:r>
              <a:rPr lang="en-GB" sz="3200" dirty="0">
                <a:solidFill>
                  <a:schemeClr val="tx1"/>
                </a:solidFill>
                <a:latin typeface="Raleway"/>
              </a:rPr>
              <a:t>2.transportation</a:t>
            </a:r>
            <a:br>
              <a:rPr lang="en-GB" sz="3200" dirty="0">
                <a:solidFill>
                  <a:schemeClr val="tx1"/>
                </a:solidFill>
                <a:latin typeface="Raleway"/>
              </a:rPr>
            </a:br>
            <a:r>
              <a:rPr lang="en-GB" sz="3200" dirty="0">
                <a:solidFill>
                  <a:schemeClr val="tx1"/>
                </a:solidFill>
                <a:latin typeface="Raleway"/>
              </a:rPr>
              <a:t>3.personal habits </a:t>
            </a:r>
            <a:br>
              <a:rPr lang="en-GB" sz="3200" dirty="0">
                <a:solidFill>
                  <a:schemeClr val="tx1"/>
                </a:solidFill>
                <a:latin typeface="Raleway"/>
              </a:rPr>
            </a:br>
            <a:r>
              <a:rPr lang="en-GB" sz="3200" dirty="0">
                <a:solidFill>
                  <a:schemeClr val="tx1"/>
                </a:solidFill>
                <a:latin typeface="Raleway"/>
              </a:rPr>
              <a:t>4.recycling </a:t>
            </a:r>
            <a:br>
              <a:rPr lang="en-GB" sz="6600" dirty="0">
                <a:solidFill>
                  <a:schemeClr val="tx1"/>
                </a:solidFill>
              </a:rPr>
            </a:br>
            <a:endParaRPr lang="en-GB" dirty="0"/>
          </a:p>
        </p:txBody>
      </p:sp>
      <p:pic>
        <p:nvPicPr>
          <p:cNvPr id="3" name="Picture 2">
            <a:extLst>
              <a:ext uri="{FF2B5EF4-FFF2-40B4-BE49-F238E27FC236}">
                <a16:creationId xmlns:a16="http://schemas.microsoft.com/office/drawing/2014/main" id="{B5D6C524-4A89-4FD9-B028-FDF8C9B27A20}"/>
              </a:ext>
            </a:extLst>
          </p:cNvPr>
          <p:cNvPicPr>
            <a:picLocks noChangeAspect="1"/>
          </p:cNvPicPr>
          <p:nvPr/>
        </p:nvPicPr>
        <p:blipFill>
          <a:blip r:embed="rId5"/>
          <a:stretch>
            <a:fillRect/>
          </a:stretch>
        </p:blipFill>
        <p:spPr>
          <a:xfrm>
            <a:off x="5693995" y="1661312"/>
            <a:ext cx="4772660" cy="5667038"/>
          </a:xfrm>
          <a:prstGeom prst="rect">
            <a:avLst/>
          </a:prstGeom>
        </p:spPr>
      </p:pic>
      <p:sp>
        <p:nvSpPr>
          <p:cNvPr id="5" name="Rectangle: Rounded Corners 4">
            <a:extLst>
              <a:ext uri="{FF2B5EF4-FFF2-40B4-BE49-F238E27FC236}">
                <a16:creationId xmlns:a16="http://schemas.microsoft.com/office/drawing/2014/main" id="{0FD7ADA1-C0DE-4157-BD29-EDC475536DF6}"/>
              </a:ext>
            </a:extLst>
          </p:cNvPr>
          <p:cNvSpPr/>
          <p:nvPr/>
        </p:nvSpPr>
        <p:spPr>
          <a:xfrm>
            <a:off x="2733876" y="231325"/>
            <a:ext cx="5515583" cy="5878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a:rPr>
              <a:t>Lets take action now </a:t>
            </a:r>
          </a:p>
        </p:txBody>
      </p:sp>
    </p:spTree>
    <p:extLst>
      <p:ext uri="{BB962C8B-B14F-4D97-AF65-F5344CB8AC3E}">
        <p14:creationId xmlns:p14="http://schemas.microsoft.com/office/powerpoint/2010/main" val="1999132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194726" y="3603983"/>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4" name="Rectangle 3">
            <a:extLst>
              <a:ext uri="{FF2B5EF4-FFF2-40B4-BE49-F238E27FC236}">
                <a16:creationId xmlns:a16="http://schemas.microsoft.com/office/drawing/2014/main" id="{17D67F93-90B2-4856-B835-549D2DA97920}"/>
              </a:ext>
            </a:extLst>
          </p:cNvPr>
          <p:cNvSpPr/>
          <p:nvPr/>
        </p:nvSpPr>
        <p:spPr>
          <a:xfrm>
            <a:off x="1235414" y="2087067"/>
            <a:ext cx="8482518" cy="5016758"/>
          </a:xfrm>
          <a:prstGeom prst="rect">
            <a:avLst/>
          </a:prstGeom>
        </p:spPr>
        <p:txBody>
          <a:bodyPr wrap="square">
            <a:spAutoFit/>
          </a:bodyPr>
          <a:lstStyle/>
          <a:p>
            <a:pPr algn="ctr"/>
            <a:r>
              <a:rPr lang="en-GB" sz="3200" dirty="0">
                <a:solidFill>
                  <a:schemeClr val="tx1">
                    <a:lumMod val="50000"/>
                    <a:lumOff val="50000"/>
                  </a:schemeClr>
                </a:solidFill>
                <a:effectLst>
                  <a:outerShdw blurRad="38100" dist="38100" dir="2700000" algn="tl">
                    <a:srgbClr val="000000">
                      <a:alpha val="43137"/>
                    </a:srgbClr>
                  </a:outerShdw>
                </a:effectLst>
                <a:latin typeface="Raleway"/>
              </a:rPr>
              <a:t>ARE YOU READY FOR THE WORLD AHEAD? </a:t>
            </a:r>
          </a:p>
          <a:p>
            <a:pPr algn="ctr"/>
            <a:endParaRPr lang="en-GB" sz="3200" dirty="0">
              <a:solidFill>
                <a:schemeClr val="tx1">
                  <a:lumMod val="50000"/>
                  <a:lumOff val="50000"/>
                </a:schemeClr>
              </a:solidFill>
              <a:effectLst>
                <a:outerShdw blurRad="38100" dist="38100" dir="2700000" algn="tl">
                  <a:srgbClr val="000000">
                    <a:alpha val="43137"/>
                  </a:srgbClr>
                </a:outerShdw>
              </a:effectLst>
              <a:latin typeface="Raleway"/>
            </a:endParaRPr>
          </a:p>
          <a:p>
            <a:pPr algn="ctr"/>
            <a:r>
              <a:rPr lang="en-GB" sz="3200" dirty="0">
                <a:solidFill>
                  <a:schemeClr val="tx1">
                    <a:lumMod val="50000"/>
                    <a:lumOff val="50000"/>
                  </a:schemeClr>
                </a:solidFill>
                <a:effectLst>
                  <a:outerShdw blurRad="38100" dist="38100" dir="2700000" algn="tl">
                    <a:srgbClr val="000000">
                      <a:alpha val="43137"/>
                    </a:srgbClr>
                  </a:outerShdw>
                </a:effectLst>
                <a:latin typeface="Raleway"/>
              </a:rPr>
              <a:t>Where is my place in the world?</a:t>
            </a:r>
          </a:p>
          <a:p>
            <a:pPr algn="ctr"/>
            <a:endParaRPr lang="en-GB" sz="3200" dirty="0">
              <a:solidFill>
                <a:schemeClr val="tx1">
                  <a:lumMod val="50000"/>
                  <a:lumOff val="50000"/>
                </a:schemeClr>
              </a:solidFill>
              <a:effectLst>
                <a:outerShdw blurRad="38100" dist="38100" dir="2700000" algn="tl">
                  <a:srgbClr val="000000">
                    <a:alpha val="43137"/>
                  </a:srgbClr>
                </a:outerShdw>
              </a:effectLst>
              <a:latin typeface="Raleway"/>
            </a:endParaRPr>
          </a:p>
          <a:p>
            <a:pPr algn="ctr"/>
            <a:r>
              <a:rPr lang="en-GB" sz="3200" b="1" dirty="0">
                <a:solidFill>
                  <a:schemeClr val="tx1">
                    <a:lumMod val="50000"/>
                    <a:lumOff val="50000"/>
                  </a:schemeClr>
                </a:solidFill>
                <a:effectLst>
                  <a:outerShdw blurRad="38100" dist="38100" dir="2700000" algn="tl">
                    <a:srgbClr val="000000">
                      <a:alpha val="43137"/>
                    </a:srgbClr>
                  </a:outerShdw>
                </a:effectLst>
                <a:latin typeface="Raleway"/>
              </a:rPr>
              <a:t>Will you be able to:</a:t>
            </a:r>
          </a:p>
          <a:p>
            <a:pPr algn="ctr"/>
            <a:r>
              <a:rPr lang="en-GB" sz="3200" dirty="0">
                <a:solidFill>
                  <a:schemeClr val="tx1"/>
                </a:solidFill>
                <a:effectLst>
                  <a:outerShdw blurRad="38100" dist="38100" dir="2700000" algn="tl">
                    <a:srgbClr val="000000">
                      <a:alpha val="43137"/>
                    </a:srgbClr>
                  </a:outerShdw>
                </a:effectLst>
                <a:latin typeface="Raleway"/>
              </a:rPr>
              <a:t>1. Make a meaningful contribution to </a:t>
            </a:r>
            <a:br>
              <a:rPr lang="en-GB" sz="3200" dirty="0">
                <a:solidFill>
                  <a:schemeClr val="tx1"/>
                </a:solidFill>
                <a:effectLst>
                  <a:outerShdw blurRad="38100" dist="38100" dir="2700000" algn="tl">
                    <a:srgbClr val="000000">
                      <a:alpha val="43137"/>
                    </a:srgbClr>
                  </a:outerShdw>
                </a:effectLst>
                <a:latin typeface="Raleway"/>
              </a:rPr>
            </a:br>
            <a:r>
              <a:rPr lang="en-GB" sz="3200" dirty="0">
                <a:solidFill>
                  <a:schemeClr val="tx1"/>
                </a:solidFill>
                <a:effectLst>
                  <a:outerShdw blurRad="38100" dist="38100" dir="2700000" algn="tl">
                    <a:srgbClr val="000000">
                      <a:alpha val="43137"/>
                    </a:srgbClr>
                  </a:outerShdw>
                </a:effectLst>
                <a:latin typeface="Raleway"/>
              </a:rPr>
              <a:t>the world that you live in? </a:t>
            </a:r>
          </a:p>
          <a:p>
            <a:pPr algn="ctr"/>
            <a:r>
              <a:rPr lang="en-GB" sz="3200" dirty="0">
                <a:solidFill>
                  <a:schemeClr val="tx1"/>
                </a:solidFill>
                <a:effectLst>
                  <a:outerShdw blurRad="38100" dist="38100" dir="2700000" algn="tl">
                    <a:srgbClr val="000000">
                      <a:alpha val="43137"/>
                    </a:srgbClr>
                  </a:outerShdw>
                </a:effectLst>
                <a:latin typeface="Raleway"/>
              </a:rPr>
              <a:t>2. Are you adaptable?</a:t>
            </a:r>
          </a:p>
          <a:p>
            <a:pPr algn="ctr"/>
            <a:r>
              <a:rPr lang="en-GB" sz="3200" dirty="0">
                <a:solidFill>
                  <a:schemeClr val="tx1"/>
                </a:solidFill>
                <a:effectLst>
                  <a:outerShdw blurRad="38100" dist="38100" dir="2700000" algn="tl">
                    <a:srgbClr val="000000">
                      <a:alpha val="43137"/>
                    </a:srgbClr>
                  </a:outerShdw>
                </a:effectLst>
                <a:latin typeface="Raleway"/>
              </a:rPr>
              <a:t>3. Are you creative? </a:t>
            </a:r>
          </a:p>
          <a:p>
            <a:pPr algn="ctr"/>
            <a:r>
              <a:rPr lang="en-GB" sz="3200" dirty="0">
                <a:solidFill>
                  <a:schemeClr val="tx1"/>
                </a:solidFill>
                <a:effectLst>
                  <a:outerShdw blurRad="38100" dist="38100" dir="2700000" algn="tl">
                    <a:srgbClr val="000000">
                      <a:alpha val="43137"/>
                    </a:srgbClr>
                  </a:outerShdw>
                </a:effectLst>
                <a:latin typeface="Raleway"/>
              </a:rPr>
              <a:t>4. Are you resilient? </a:t>
            </a:r>
          </a:p>
        </p:txBody>
      </p:sp>
    </p:spTree>
    <p:extLst>
      <p:ext uri="{BB962C8B-B14F-4D97-AF65-F5344CB8AC3E}">
        <p14:creationId xmlns:p14="http://schemas.microsoft.com/office/powerpoint/2010/main" val="1710036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F12DFF85-5681-452F-88B0-D3BD18B9E2AB}"/>
              </a:ext>
            </a:extLst>
          </p:cNvPr>
          <p:cNvSpPr>
            <a:spLocks noGrp="1"/>
          </p:cNvSpPr>
          <p:nvPr>
            <p:ph type="title"/>
          </p:nvPr>
        </p:nvSpPr>
        <p:spPr>
          <a:xfrm>
            <a:off x="364468" y="1495905"/>
            <a:ext cx="9963000" cy="1159746"/>
          </a:xfrm>
        </p:spPr>
        <p:txBody>
          <a:bodyPr/>
          <a:lstStyle/>
          <a:p>
            <a:r>
              <a:rPr lang="en-GB" sz="2800" dirty="0">
                <a:latin typeface="Raleway"/>
              </a:rPr>
              <a:t>In your plans you will need to convince everybody and work with all ages </a:t>
            </a:r>
          </a:p>
        </p:txBody>
      </p:sp>
      <p:pic>
        <p:nvPicPr>
          <p:cNvPr id="4" name="Picture 3">
            <a:extLst>
              <a:ext uri="{FF2B5EF4-FFF2-40B4-BE49-F238E27FC236}">
                <a16:creationId xmlns:a16="http://schemas.microsoft.com/office/drawing/2014/main" id="{7B756C29-01FE-46EB-A076-6413B3DC38FF}"/>
              </a:ext>
            </a:extLst>
          </p:cNvPr>
          <p:cNvPicPr>
            <a:picLocks noChangeAspect="1"/>
          </p:cNvPicPr>
          <p:nvPr/>
        </p:nvPicPr>
        <p:blipFill>
          <a:blip r:embed="rId5"/>
          <a:stretch>
            <a:fillRect/>
          </a:stretch>
        </p:blipFill>
        <p:spPr>
          <a:xfrm>
            <a:off x="467100" y="2581077"/>
            <a:ext cx="9921318" cy="4554297"/>
          </a:xfrm>
          <a:prstGeom prst="rect">
            <a:avLst/>
          </a:prstGeom>
        </p:spPr>
      </p:pic>
    </p:spTree>
    <p:extLst>
      <p:ext uri="{BB962C8B-B14F-4D97-AF65-F5344CB8AC3E}">
        <p14:creationId xmlns:p14="http://schemas.microsoft.com/office/powerpoint/2010/main" val="3061308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r>
              <a:rPr lang="en-GB" sz="2400" dirty="0">
                <a:latin typeface="Raleway"/>
                <a:hlinkClick r:id="rId5"/>
              </a:rPr>
              <a:t>https://www.radiotimes.com/news/tv/2018-08-29/blue-planet-2-plastic-waste-final-episode/</a:t>
            </a:r>
            <a:endParaRPr lang="en-GB" sz="2400" dirty="0">
              <a:latin typeface="Raleway"/>
            </a:endParaRPr>
          </a:p>
          <a:p>
            <a:r>
              <a:rPr lang="en-GB" sz="2400" dirty="0">
                <a:latin typeface="Raleway"/>
              </a:rPr>
              <a:t>A message from Sir David Attenborough - Blue Planet II: Episode 7 - BBC One</a:t>
            </a:r>
          </a:p>
          <a:p>
            <a:r>
              <a:rPr lang="en-GB" sz="2400" dirty="0">
                <a:latin typeface="Raleway"/>
                <a:hlinkClick r:id="rId6"/>
              </a:rPr>
              <a:t>https://www.youtube.com/watch?time_continue=29&amp;v=unOqVELbTr0</a:t>
            </a:r>
            <a:endParaRPr lang="en-GB" sz="2400" dirty="0">
              <a:latin typeface="Raleway"/>
            </a:endParaRPr>
          </a:p>
        </p:txBody>
      </p:sp>
      <p:sp>
        <p:nvSpPr>
          <p:cNvPr id="2" name="Title 1">
            <a:extLst>
              <a:ext uri="{FF2B5EF4-FFF2-40B4-BE49-F238E27FC236}">
                <a16:creationId xmlns:a16="http://schemas.microsoft.com/office/drawing/2014/main" id="{65BAC156-F5E7-44C5-9644-4F83C52C4156}"/>
              </a:ext>
            </a:extLst>
          </p:cNvPr>
          <p:cNvSpPr>
            <a:spLocks noGrp="1"/>
          </p:cNvSpPr>
          <p:nvPr>
            <p:ph type="title"/>
          </p:nvPr>
        </p:nvSpPr>
        <p:spPr>
          <a:xfrm>
            <a:off x="364325" y="1533010"/>
            <a:ext cx="9963000" cy="841800"/>
          </a:xfrm>
        </p:spPr>
        <p:txBody>
          <a:bodyPr/>
          <a:lstStyle/>
          <a:p>
            <a:r>
              <a:rPr lang="en-GB" dirty="0">
                <a:latin typeface="Raleway"/>
              </a:rPr>
              <a:t>Making change happen </a:t>
            </a:r>
          </a:p>
        </p:txBody>
      </p:sp>
    </p:spTree>
    <p:extLst>
      <p:ext uri="{BB962C8B-B14F-4D97-AF65-F5344CB8AC3E}">
        <p14:creationId xmlns:p14="http://schemas.microsoft.com/office/powerpoint/2010/main" val="433325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6488A2CF-65A6-465E-8B85-1AA257B217A8}"/>
              </a:ext>
            </a:extLst>
          </p:cNvPr>
          <p:cNvPicPr>
            <a:picLocks noChangeAspect="1"/>
          </p:cNvPicPr>
          <p:nvPr/>
        </p:nvPicPr>
        <p:blipFill>
          <a:blip r:embed="rId5"/>
          <a:stretch>
            <a:fillRect/>
          </a:stretch>
        </p:blipFill>
        <p:spPr>
          <a:xfrm>
            <a:off x="1259069" y="4674146"/>
            <a:ext cx="7364606" cy="2560542"/>
          </a:xfrm>
          <a:prstGeom prst="rect">
            <a:avLst/>
          </a:prstGeom>
        </p:spPr>
      </p:pic>
      <p:sp>
        <p:nvSpPr>
          <p:cNvPr id="3" name="Rectangle 2">
            <a:extLst>
              <a:ext uri="{FF2B5EF4-FFF2-40B4-BE49-F238E27FC236}">
                <a16:creationId xmlns:a16="http://schemas.microsoft.com/office/drawing/2014/main" id="{89F89694-605D-49A5-9DA2-B8BC403F0F88}"/>
              </a:ext>
            </a:extLst>
          </p:cNvPr>
          <p:cNvSpPr/>
          <p:nvPr/>
        </p:nvSpPr>
        <p:spPr>
          <a:xfrm>
            <a:off x="2673350" y="3148896"/>
            <a:ext cx="5343525" cy="1261884"/>
          </a:xfrm>
          <a:prstGeom prst="rect">
            <a:avLst/>
          </a:prstGeom>
        </p:spPr>
        <p:txBody>
          <a:bodyPr>
            <a:spAutoFit/>
          </a:bodyPr>
          <a:lstStyle/>
          <a:p>
            <a:pPr algn="ctr"/>
            <a:r>
              <a:rPr lang="en-GB" sz="2000" b="1" dirty="0"/>
              <a:t>Be the generation of change </a:t>
            </a:r>
          </a:p>
          <a:p>
            <a:pPr algn="ctr"/>
            <a:r>
              <a:rPr lang="en-GB" b="1" dirty="0"/>
              <a:t>Group Activity </a:t>
            </a:r>
          </a:p>
          <a:p>
            <a:pPr algn="ctr"/>
            <a:r>
              <a:rPr lang="en-GB" dirty="0"/>
              <a:t>Discuss in your group the statement above. </a:t>
            </a:r>
          </a:p>
          <a:p>
            <a:pPr algn="ctr"/>
            <a:r>
              <a:rPr lang="en-GB" dirty="0"/>
              <a:t>Do you agree?</a:t>
            </a:r>
          </a:p>
          <a:p>
            <a:pPr algn="ctr"/>
            <a:r>
              <a:rPr lang="en-GB" dirty="0"/>
              <a:t>Be able to feedback  to the class on your group’s opinion. </a:t>
            </a:r>
          </a:p>
        </p:txBody>
      </p:sp>
      <p:sp>
        <p:nvSpPr>
          <p:cNvPr id="4" name="Title 3">
            <a:extLst>
              <a:ext uri="{FF2B5EF4-FFF2-40B4-BE49-F238E27FC236}">
                <a16:creationId xmlns:a16="http://schemas.microsoft.com/office/drawing/2014/main" id="{FCEEBE4A-4641-4460-A1F6-CF23BE67FD71}"/>
              </a:ext>
            </a:extLst>
          </p:cNvPr>
          <p:cNvSpPr>
            <a:spLocks noGrp="1"/>
          </p:cNvSpPr>
          <p:nvPr>
            <p:ph type="title"/>
          </p:nvPr>
        </p:nvSpPr>
        <p:spPr>
          <a:xfrm>
            <a:off x="172075" y="1363468"/>
            <a:ext cx="9963000" cy="1186057"/>
          </a:xfrm>
        </p:spPr>
        <p:txBody>
          <a:bodyPr/>
          <a:lstStyle/>
          <a:p>
            <a:r>
              <a:rPr lang="en-GB" dirty="0">
                <a:effectLst>
                  <a:outerShdw blurRad="38100" dist="38100" dir="2700000" algn="tl">
                    <a:srgbClr val="000000">
                      <a:alpha val="43137"/>
                    </a:srgbClr>
                  </a:outerShdw>
                </a:effectLst>
              </a:rPr>
              <a:t>Don't ignore young people – they are   the key to fighting climate change</a:t>
            </a:r>
            <a:endParaRPr lang="en-GB" dirty="0"/>
          </a:p>
        </p:txBody>
      </p:sp>
    </p:spTree>
    <p:extLst>
      <p:ext uri="{BB962C8B-B14F-4D97-AF65-F5344CB8AC3E}">
        <p14:creationId xmlns:p14="http://schemas.microsoft.com/office/powerpoint/2010/main" val="4063012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55F51140-4722-469F-AFE7-F380B0543C0D}"/>
              </a:ext>
            </a:extLst>
          </p:cNvPr>
          <p:cNvSpPr/>
          <p:nvPr/>
        </p:nvSpPr>
        <p:spPr>
          <a:xfrm>
            <a:off x="428826" y="2743086"/>
            <a:ext cx="9807650" cy="4247317"/>
          </a:xfrm>
          <a:prstGeom prst="rect">
            <a:avLst/>
          </a:prstGeom>
        </p:spPr>
        <p:txBody>
          <a:bodyPr wrap="square">
            <a:spAutoFit/>
          </a:bodyPr>
          <a:lstStyle/>
          <a:p>
            <a:pPr marL="0" indent="0">
              <a:buNone/>
            </a:pPr>
            <a:r>
              <a:rPr lang="en-GB" sz="1800" dirty="0">
                <a:latin typeface="Raleway"/>
              </a:rPr>
              <a:t>In your groups discuss the  challenge statements and place them into a diamond nine according to how  easy you think it would be to persuade people across the world to change their living habits.</a:t>
            </a:r>
          </a:p>
          <a:p>
            <a:pPr marL="0" indent="0">
              <a:buNone/>
            </a:pPr>
            <a:endParaRPr lang="en-GB" sz="1800" dirty="0">
              <a:latin typeface="Raleway"/>
            </a:endParaRPr>
          </a:p>
          <a:p>
            <a:pPr marL="0" indent="0">
              <a:buNone/>
            </a:pPr>
            <a:r>
              <a:rPr lang="en-GB" sz="1800" dirty="0">
                <a:latin typeface="Raleway"/>
              </a:rPr>
              <a:t>There are  20 cards you have to pick and rank 9</a:t>
            </a:r>
          </a:p>
          <a:p>
            <a:pPr marL="0" indent="0">
              <a:buNone/>
            </a:pPr>
            <a:r>
              <a:rPr lang="en-GB" sz="1800" b="1" u="sng" dirty="0">
                <a:latin typeface="Raleway"/>
              </a:rPr>
              <a:t>How to play</a:t>
            </a:r>
          </a:p>
          <a:p>
            <a:pPr marL="285750" indent="-285750">
              <a:buFont typeface="Arial" panose="020B0604020202020204" pitchFamily="34" charset="0"/>
              <a:buChar char="•"/>
            </a:pPr>
            <a:r>
              <a:rPr lang="en-GB" sz="1800" b="1" dirty="0">
                <a:latin typeface="Raleway"/>
              </a:rPr>
              <a:t> </a:t>
            </a:r>
            <a:r>
              <a:rPr lang="en-GB" sz="1800" dirty="0">
                <a:latin typeface="Raleway"/>
              </a:rPr>
              <a:t>divide the cards between the members of the group (each person should have about 4 cards). </a:t>
            </a:r>
          </a:p>
          <a:p>
            <a:pPr marL="285750" indent="-285750">
              <a:buFont typeface="Arial" panose="020B0604020202020204" pitchFamily="34" charset="0"/>
              <a:buChar char="•"/>
            </a:pPr>
            <a:r>
              <a:rPr lang="en-GB" sz="1800" dirty="0">
                <a:latin typeface="Raleway"/>
              </a:rPr>
              <a:t>Person 1 decides whether to place their card on the diamond nine and where to put this. They can put the card off the diamond 9 if they don’t think it’s an important action. They explain to the group why they think this is a possible action. </a:t>
            </a:r>
          </a:p>
          <a:p>
            <a:pPr marL="285750" indent="-285750">
              <a:buFont typeface="Arial" panose="020B0604020202020204" pitchFamily="34" charset="0"/>
              <a:buChar char="•"/>
            </a:pPr>
            <a:r>
              <a:rPr lang="en-GB" sz="1800" dirty="0">
                <a:latin typeface="Raleway"/>
              </a:rPr>
              <a:t>Person 2 can move person one’s card and then has to place their card. They need to be able to justify their actions/choices.</a:t>
            </a:r>
          </a:p>
          <a:p>
            <a:pPr marL="285750" indent="-285750">
              <a:buFont typeface="Arial" panose="020B0604020202020204" pitchFamily="34" charset="0"/>
              <a:buChar char="•"/>
            </a:pPr>
            <a:r>
              <a:rPr lang="en-GB" sz="1800" dirty="0">
                <a:latin typeface="Raleway"/>
              </a:rPr>
              <a:t>The group carries on until you have discussed all the actions and have 9 possible ones ranked.</a:t>
            </a:r>
          </a:p>
        </p:txBody>
      </p:sp>
      <p:sp>
        <p:nvSpPr>
          <p:cNvPr id="3" name="Title 2">
            <a:extLst>
              <a:ext uri="{FF2B5EF4-FFF2-40B4-BE49-F238E27FC236}">
                <a16:creationId xmlns:a16="http://schemas.microsoft.com/office/drawing/2014/main" id="{22F6C68C-D9A1-4422-AE92-48D5D02E5AF3}"/>
              </a:ext>
            </a:extLst>
          </p:cNvPr>
          <p:cNvSpPr>
            <a:spLocks noGrp="1"/>
          </p:cNvSpPr>
          <p:nvPr>
            <p:ph type="title"/>
          </p:nvPr>
        </p:nvSpPr>
        <p:spPr>
          <a:xfrm>
            <a:off x="273475" y="1370137"/>
            <a:ext cx="9963000" cy="1231937"/>
          </a:xfrm>
        </p:spPr>
        <p:txBody>
          <a:bodyPr/>
          <a:lstStyle/>
          <a:p>
            <a:r>
              <a:rPr lang="en-GB" dirty="0">
                <a:latin typeface="Raleway"/>
              </a:rPr>
              <a:t>Activity 2 – look at the challenges facing the world</a:t>
            </a:r>
          </a:p>
        </p:txBody>
      </p:sp>
    </p:spTree>
    <p:extLst>
      <p:ext uri="{BB962C8B-B14F-4D97-AF65-F5344CB8AC3E}">
        <p14:creationId xmlns:p14="http://schemas.microsoft.com/office/powerpoint/2010/main" val="1829586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32C9CD78-2906-4899-9445-F468C859BA7A}"/>
              </a:ext>
            </a:extLst>
          </p:cNvPr>
          <p:cNvPicPr>
            <a:picLocks noChangeAspect="1"/>
          </p:cNvPicPr>
          <p:nvPr/>
        </p:nvPicPr>
        <p:blipFill>
          <a:blip r:embed="rId5"/>
          <a:stretch>
            <a:fillRect/>
          </a:stretch>
        </p:blipFill>
        <p:spPr>
          <a:xfrm>
            <a:off x="2612251" y="1507506"/>
            <a:ext cx="5688061" cy="5761219"/>
          </a:xfrm>
          <a:prstGeom prst="rect">
            <a:avLst/>
          </a:prstGeom>
        </p:spPr>
      </p:pic>
      <p:pic>
        <p:nvPicPr>
          <p:cNvPr id="3" name="Picture 2">
            <a:extLst>
              <a:ext uri="{FF2B5EF4-FFF2-40B4-BE49-F238E27FC236}">
                <a16:creationId xmlns:a16="http://schemas.microsoft.com/office/drawing/2014/main" id="{97C50DEC-213B-46CB-B235-911DF3BC7B90}"/>
              </a:ext>
            </a:extLst>
          </p:cNvPr>
          <p:cNvPicPr>
            <a:picLocks noChangeAspect="1"/>
          </p:cNvPicPr>
          <p:nvPr/>
        </p:nvPicPr>
        <p:blipFill>
          <a:blip r:embed="rId6"/>
          <a:stretch>
            <a:fillRect/>
          </a:stretch>
        </p:blipFill>
        <p:spPr>
          <a:xfrm>
            <a:off x="257823" y="1343024"/>
            <a:ext cx="2127688" cy="1335140"/>
          </a:xfrm>
          <a:prstGeom prst="rect">
            <a:avLst/>
          </a:prstGeom>
        </p:spPr>
      </p:pic>
      <p:pic>
        <p:nvPicPr>
          <p:cNvPr id="4" name="Picture 3">
            <a:extLst>
              <a:ext uri="{FF2B5EF4-FFF2-40B4-BE49-F238E27FC236}">
                <a16:creationId xmlns:a16="http://schemas.microsoft.com/office/drawing/2014/main" id="{F94276B1-C061-4E1E-BA0D-8D10A38E1C3B}"/>
              </a:ext>
            </a:extLst>
          </p:cNvPr>
          <p:cNvPicPr>
            <a:picLocks noChangeAspect="1"/>
          </p:cNvPicPr>
          <p:nvPr/>
        </p:nvPicPr>
        <p:blipFill>
          <a:blip r:embed="rId7"/>
          <a:stretch>
            <a:fillRect/>
          </a:stretch>
        </p:blipFill>
        <p:spPr>
          <a:xfrm>
            <a:off x="7982189" y="1359139"/>
            <a:ext cx="2597121" cy="1194920"/>
          </a:xfrm>
          <a:prstGeom prst="rect">
            <a:avLst/>
          </a:prstGeom>
        </p:spPr>
      </p:pic>
      <p:pic>
        <p:nvPicPr>
          <p:cNvPr id="5" name="Picture 4">
            <a:extLst>
              <a:ext uri="{FF2B5EF4-FFF2-40B4-BE49-F238E27FC236}">
                <a16:creationId xmlns:a16="http://schemas.microsoft.com/office/drawing/2014/main" id="{F083A292-B337-4DDF-BAF3-70AB1E7F886B}"/>
              </a:ext>
            </a:extLst>
          </p:cNvPr>
          <p:cNvPicPr>
            <a:picLocks noChangeAspect="1"/>
          </p:cNvPicPr>
          <p:nvPr/>
        </p:nvPicPr>
        <p:blipFill>
          <a:blip r:embed="rId8"/>
          <a:stretch>
            <a:fillRect/>
          </a:stretch>
        </p:blipFill>
        <p:spPr>
          <a:xfrm>
            <a:off x="333253" y="6086482"/>
            <a:ext cx="1731414" cy="1261981"/>
          </a:xfrm>
          <a:prstGeom prst="rect">
            <a:avLst/>
          </a:prstGeom>
        </p:spPr>
      </p:pic>
      <p:pic>
        <p:nvPicPr>
          <p:cNvPr id="6" name="Picture 5">
            <a:extLst>
              <a:ext uri="{FF2B5EF4-FFF2-40B4-BE49-F238E27FC236}">
                <a16:creationId xmlns:a16="http://schemas.microsoft.com/office/drawing/2014/main" id="{3E5D0808-01BC-4182-8FFF-D3BD35176728}"/>
              </a:ext>
            </a:extLst>
          </p:cNvPr>
          <p:cNvPicPr>
            <a:picLocks noChangeAspect="1"/>
          </p:cNvPicPr>
          <p:nvPr/>
        </p:nvPicPr>
        <p:blipFill>
          <a:blip r:embed="rId9"/>
          <a:stretch>
            <a:fillRect/>
          </a:stretch>
        </p:blipFill>
        <p:spPr>
          <a:xfrm>
            <a:off x="8245217" y="5795415"/>
            <a:ext cx="2255716" cy="1621677"/>
          </a:xfrm>
          <a:prstGeom prst="rect">
            <a:avLst/>
          </a:prstGeom>
        </p:spPr>
      </p:pic>
      <p:sp>
        <p:nvSpPr>
          <p:cNvPr id="14" name="Rectangle 13">
            <a:extLst>
              <a:ext uri="{FF2B5EF4-FFF2-40B4-BE49-F238E27FC236}">
                <a16:creationId xmlns:a16="http://schemas.microsoft.com/office/drawing/2014/main" id="{378C52B1-5466-4742-AAEA-EF94B46D48EF}"/>
              </a:ext>
            </a:extLst>
          </p:cNvPr>
          <p:cNvSpPr/>
          <p:nvPr/>
        </p:nvSpPr>
        <p:spPr>
          <a:xfrm>
            <a:off x="4015504" y="272169"/>
            <a:ext cx="2952328" cy="3961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Raleway"/>
              </a:rPr>
              <a:t>Resource sheet 6.1 </a:t>
            </a:r>
          </a:p>
        </p:txBody>
      </p:sp>
    </p:spTree>
    <p:extLst>
      <p:ext uri="{BB962C8B-B14F-4D97-AF65-F5344CB8AC3E}">
        <p14:creationId xmlns:p14="http://schemas.microsoft.com/office/powerpoint/2010/main" val="11752304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E92B0BCF-F2F5-4A3E-86C6-B89FF5A5B148}"/>
              </a:ext>
            </a:extLst>
          </p:cNvPr>
          <p:cNvPicPr>
            <a:picLocks noChangeAspect="1"/>
          </p:cNvPicPr>
          <p:nvPr/>
        </p:nvPicPr>
        <p:blipFill>
          <a:blip r:embed="rId5"/>
          <a:stretch>
            <a:fillRect/>
          </a:stretch>
        </p:blipFill>
        <p:spPr>
          <a:xfrm>
            <a:off x="261544" y="1399926"/>
            <a:ext cx="3865199" cy="1780186"/>
          </a:xfrm>
          <a:prstGeom prst="rect">
            <a:avLst/>
          </a:prstGeom>
        </p:spPr>
      </p:pic>
      <p:pic>
        <p:nvPicPr>
          <p:cNvPr id="3" name="Picture 2">
            <a:extLst>
              <a:ext uri="{FF2B5EF4-FFF2-40B4-BE49-F238E27FC236}">
                <a16:creationId xmlns:a16="http://schemas.microsoft.com/office/drawing/2014/main" id="{951E238C-B076-462C-8BC1-69AC7585B9EA}"/>
              </a:ext>
            </a:extLst>
          </p:cNvPr>
          <p:cNvPicPr>
            <a:picLocks noChangeAspect="1"/>
          </p:cNvPicPr>
          <p:nvPr/>
        </p:nvPicPr>
        <p:blipFill>
          <a:blip r:embed="rId6"/>
          <a:stretch>
            <a:fillRect/>
          </a:stretch>
        </p:blipFill>
        <p:spPr>
          <a:xfrm>
            <a:off x="261544" y="3380804"/>
            <a:ext cx="3865199" cy="1774090"/>
          </a:xfrm>
          <a:prstGeom prst="rect">
            <a:avLst/>
          </a:prstGeom>
        </p:spPr>
      </p:pic>
      <p:pic>
        <p:nvPicPr>
          <p:cNvPr id="4" name="Picture 3">
            <a:extLst>
              <a:ext uri="{FF2B5EF4-FFF2-40B4-BE49-F238E27FC236}">
                <a16:creationId xmlns:a16="http://schemas.microsoft.com/office/drawing/2014/main" id="{9A174549-60C8-4691-8670-58ABEB683B2B}"/>
              </a:ext>
            </a:extLst>
          </p:cNvPr>
          <p:cNvPicPr>
            <a:picLocks noChangeAspect="1"/>
          </p:cNvPicPr>
          <p:nvPr/>
        </p:nvPicPr>
        <p:blipFill>
          <a:blip r:embed="rId7"/>
          <a:stretch>
            <a:fillRect/>
          </a:stretch>
        </p:blipFill>
        <p:spPr>
          <a:xfrm>
            <a:off x="261545" y="5494635"/>
            <a:ext cx="3865198" cy="1774090"/>
          </a:xfrm>
          <a:prstGeom prst="rect">
            <a:avLst/>
          </a:prstGeom>
        </p:spPr>
      </p:pic>
      <p:pic>
        <p:nvPicPr>
          <p:cNvPr id="5" name="Picture 4">
            <a:extLst>
              <a:ext uri="{FF2B5EF4-FFF2-40B4-BE49-F238E27FC236}">
                <a16:creationId xmlns:a16="http://schemas.microsoft.com/office/drawing/2014/main" id="{550EF872-F230-43C0-BCC2-347150630361}"/>
              </a:ext>
            </a:extLst>
          </p:cNvPr>
          <p:cNvPicPr>
            <a:picLocks noChangeAspect="1"/>
          </p:cNvPicPr>
          <p:nvPr/>
        </p:nvPicPr>
        <p:blipFill>
          <a:blip r:embed="rId8"/>
          <a:stretch>
            <a:fillRect/>
          </a:stretch>
        </p:blipFill>
        <p:spPr>
          <a:xfrm>
            <a:off x="6255442" y="1450964"/>
            <a:ext cx="4127350" cy="1780186"/>
          </a:xfrm>
          <a:prstGeom prst="rect">
            <a:avLst/>
          </a:prstGeom>
        </p:spPr>
      </p:pic>
      <p:pic>
        <p:nvPicPr>
          <p:cNvPr id="6" name="Picture 5">
            <a:extLst>
              <a:ext uri="{FF2B5EF4-FFF2-40B4-BE49-F238E27FC236}">
                <a16:creationId xmlns:a16="http://schemas.microsoft.com/office/drawing/2014/main" id="{A8D7D22E-42F1-4D6D-972C-A041086FA38C}"/>
              </a:ext>
            </a:extLst>
          </p:cNvPr>
          <p:cNvPicPr>
            <a:picLocks noChangeAspect="1"/>
          </p:cNvPicPr>
          <p:nvPr/>
        </p:nvPicPr>
        <p:blipFill>
          <a:blip r:embed="rId9"/>
          <a:stretch>
            <a:fillRect/>
          </a:stretch>
        </p:blipFill>
        <p:spPr>
          <a:xfrm>
            <a:off x="6335548" y="3539289"/>
            <a:ext cx="4047244" cy="1780186"/>
          </a:xfrm>
          <a:prstGeom prst="rect">
            <a:avLst/>
          </a:prstGeom>
        </p:spPr>
      </p:pic>
      <p:pic>
        <p:nvPicPr>
          <p:cNvPr id="7" name="Picture 6">
            <a:extLst>
              <a:ext uri="{FF2B5EF4-FFF2-40B4-BE49-F238E27FC236}">
                <a16:creationId xmlns:a16="http://schemas.microsoft.com/office/drawing/2014/main" id="{F4DCDE0B-0BA0-442D-B5D6-BEB320D75083}"/>
              </a:ext>
            </a:extLst>
          </p:cNvPr>
          <p:cNvPicPr>
            <a:picLocks noChangeAspect="1"/>
          </p:cNvPicPr>
          <p:nvPr/>
        </p:nvPicPr>
        <p:blipFill>
          <a:blip r:embed="rId10"/>
          <a:stretch>
            <a:fillRect/>
          </a:stretch>
        </p:blipFill>
        <p:spPr>
          <a:xfrm>
            <a:off x="6449235" y="5524253"/>
            <a:ext cx="3981033" cy="1780186"/>
          </a:xfrm>
          <a:prstGeom prst="rect">
            <a:avLst/>
          </a:prstGeom>
        </p:spPr>
      </p:pic>
      <p:sp>
        <p:nvSpPr>
          <p:cNvPr id="15" name="Rectangle 14">
            <a:extLst>
              <a:ext uri="{FF2B5EF4-FFF2-40B4-BE49-F238E27FC236}">
                <a16:creationId xmlns:a16="http://schemas.microsoft.com/office/drawing/2014/main" id="{E67CD752-0BBF-45CD-B081-8B85492C9F0E}"/>
              </a:ext>
            </a:extLst>
          </p:cNvPr>
          <p:cNvSpPr/>
          <p:nvPr/>
        </p:nvSpPr>
        <p:spPr>
          <a:xfrm>
            <a:off x="3730563" y="303723"/>
            <a:ext cx="2952328" cy="3961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Raleway"/>
              </a:rPr>
              <a:t>Resource sheet 6.1.a </a:t>
            </a:r>
          </a:p>
        </p:txBody>
      </p:sp>
    </p:spTree>
    <p:extLst>
      <p:ext uri="{BB962C8B-B14F-4D97-AF65-F5344CB8AC3E}">
        <p14:creationId xmlns:p14="http://schemas.microsoft.com/office/powerpoint/2010/main" val="3933789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5B075CAB-217F-427F-9631-2F943979590E}"/>
              </a:ext>
            </a:extLst>
          </p:cNvPr>
          <p:cNvPicPr>
            <a:picLocks noChangeAspect="1"/>
          </p:cNvPicPr>
          <p:nvPr/>
        </p:nvPicPr>
        <p:blipFill>
          <a:blip r:embed="rId5"/>
          <a:stretch>
            <a:fillRect/>
          </a:stretch>
        </p:blipFill>
        <p:spPr>
          <a:xfrm>
            <a:off x="364325" y="1282179"/>
            <a:ext cx="3578662" cy="1774090"/>
          </a:xfrm>
          <a:prstGeom prst="rect">
            <a:avLst/>
          </a:prstGeom>
        </p:spPr>
      </p:pic>
      <p:pic>
        <p:nvPicPr>
          <p:cNvPr id="3" name="Picture 2">
            <a:extLst>
              <a:ext uri="{FF2B5EF4-FFF2-40B4-BE49-F238E27FC236}">
                <a16:creationId xmlns:a16="http://schemas.microsoft.com/office/drawing/2014/main" id="{EDF435BD-B3E1-4E0B-8145-FA8D943A6796}"/>
              </a:ext>
            </a:extLst>
          </p:cNvPr>
          <p:cNvPicPr>
            <a:picLocks noChangeAspect="1"/>
          </p:cNvPicPr>
          <p:nvPr/>
        </p:nvPicPr>
        <p:blipFill>
          <a:blip r:embed="rId6"/>
          <a:stretch>
            <a:fillRect/>
          </a:stretch>
        </p:blipFill>
        <p:spPr>
          <a:xfrm>
            <a:off x="364325" y="3364500"/>
            <a:ext cx="3578662" cy="1774090"/>
          </a:xfrm>
          <a:prstGeom prst="rect">
            <a:avLst/>
          </a:prstGeom>
        </p:spPr>
      </p:pic>
      <p:pic>
        <p:nvPicPr>
          <p:cNvPr id="4" name="Picture 3">
            <a:extLst>
              <a:ext uri="{FF2B5EF4-FFF2-40B4-BE49-F238E27FC236}">
                <a16:creationId xmlns:a16="http://schemas.microsoft.com/office/drawing/2014/main" id="{8AD44D94-4AFE-4527-A3F1-DEE0DD32DF6E}"/>
              </a:ext>
            </a:extLst>
          </p:cNvPr>
          <p:cNvPicPr>
            <a:picLocks noChangeAspect="1"/>
          </p:cNvPicPr>
          <p:nvPr/>
        </p:nvPicPr>
        <p:blipFill>
          <a:blip r:embed="rId7"/>
          <a:stretch>
            <a:fillRect/>
          </a:stretch>
        </p:blipFill>
        <p:spPr>
          <a:xfrm>
            <a:off x="364325" y="5387403"/>
            <a:ext cx="3554276" cy="1780186"/>
          </a:xfrm>
          <a:prstGeom prst="rect">
            <a:avLst/>
          </a:prstGeom>
        </p:spPr>
      </p:pic>
      <p:pic>
        <p:nvPicPr>
          <p:cNvPr id="5" name="Picture 4">
            <a:extLst>
              <a:ext uri="{FF2B5EF4-FFF2-40B4-BE49-F238E27FC236}">
                <a16:creationId xmlns:a16="http://schemas.microsoft.com/office/drawing/2014/main" id="{64D768AD-5A0F-4FD2-A1A9-E8C521013BF4}"/>
              </a:ext>
            </a:extLst>
          </p:cNvPr>
          <p:cNvPicPr>
            <a:picLocks noChangeAspect="1"/>
          </p:cNvPicPr>
          <p:nvPr/>
        </p:nvPicPr>
        <p:blipFill>
          <a:blip r:embed="rId8"/>
          <a:stretch>
            <a:fillRect/>
          </a:stretch>
        </p:blipFill>
        <p:spPr>
          <a:xfrm>
            <a:off x="6443271" y="1320410"/>
            <a:ext cx="4011516" cy="1774090"/>
          </a:xfrm>
          <a:prstGeom prst="rect">
            <a:avLst/>
          </a:prstGeom>
        </p:spPr>
      </p:pic>
      <p:pic>
        <p:nvPicPr>
          <p:cNvPr id="6" name="Picture 5">
            <a:extLst>
              <a:ext uri="{FF2B5EF4-FFF2-40B4-BE49-F238E27FC236}">
                <a16:creationId xmlns:a16="http://schemas.microsoft.com/office/drawing/2014/main" id="{E882BCDD-22A3-439D-B794-45927C6A168B}"/>
              </a:ext>
            </a:extLst>
          </p:cNvPr>
          <p:cNvPicPr>
            <a:picLocks noChangeAspect="1"/>
          </p:cNvPicPr>
          <p:nvPr/>
        </p:nvPicPr>
        <p:blipFill>
          <a:blip r:embed="rId9"/>
          <a:stretch>
            <a:fillRect/>
          </a:stretch>
        </p:blipFill>
        <p:spPr>
          <a:xfrm>
            <a:off x="6522526" y="3406310"/>
            <a:ext cx="3932261" cy="1774090"/>
          </a:xfrm>
          <a:prstGeom prst="rect">
            <a:avLst/>
          </a:prstGeom>
        </p:spPr>
      </p:pic>
      <p:pic>
        <p:nvPicPr>
          <p:cNvPr id="7" name="Picture 6">
            <a:extLst>
              <a:ext uri="{FF2B5EF4-FFF2-40B4-BE49-F238E27FC236}">
                <a16:creationId xmlns:a16="http://schemas.microsoft.com/office/drawing/2014/main" id="{D3CC52A0-7520-46F6-884F-7B2BD3BFF782}"/>
              </a:ext>
            </a:extLst>
          </p:cNvPr>
          <p:cNvPicPr>
            <a:picLocks noChangeAspect="1"/>
          </p:cNvPicPr>
          <p:nvPr/>
        </p:nvPicPr>
        <p:blipFill>
          <a:blip r:embed="rId10"/>
          <a:stretch>
            <a:fillRect/>
          </a:stretch>
        </p:blipFill>
        <p:spPr>
          <a:xfrm>
            <a:off x="6589588" y="5533029"/>
            <a:ext cx="3865199" cy="1780186"/>
          </a:xfrm>
          <a:prstGeom prst="rect">
            <a:avLst/>
          </a:prstGeom>
        </p:spPr>
      </p:pic>
      <p:sp>
        <p:nvSpPr>
          <p:cNvPr id="15" name="Rectangle 14">
            <a:extLst>
              <a:ext uri="{FF2B5EF4-FFF2-40B4-BE49-F238E27FC236}">
                <a16:creationId xmlns:a16="http://schemas.microsoft.com/office/drawing/2014/main" id="{81FBE850-8DD0-4B62-9057-3164AA1BCF08}"/>
              </a:ext>
            </a:extLst>
          </p:cNvPr>
          <p:cNvSpPr/>
          <p:nvPr/>
        </p:nvSpPr>
        <p:spPr>
          <a:xfrm>
            <a:off x="3697785" y="249327"/>
            <a:ext cx="2952328" cy="3961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Resource sheet 6.1.b </a:t>
            </a:r>
          </a:p>
        </p:txBody>
      </p:sp>
    </p:spTree>
    <p:extLst>
      <p:ext uri="{BB962C8B-B14F-4D97-AF65-F5344CB8AC3E}">
        <p14:creationId xmlns:p14="http://schemas.microsoft.com/office/powerpoint/2010/main" val="3146444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230987B7-3CA4-40E5-92ED-9F5A8ECA3337}"/>
              </a:ext>
            </a:extLst>
          </p:cNvPr>
          <p:cNvPicPr>
            <a:picLocks noChangeAspect="1"/>
          </p:cNvPicPr>
          <p:nvPr/>
        </p:nvPicPr>
        <p:blipFill>
          <a:blip r:embed="rId5"/>
          <a:stretch>
            <a:fillRect/>
          </a:stretch>
        </p:blipFill>
        <p:spPr>
          <a:xfrm>
            <a:off x="467100" y="1437675"/>
            <a:ext cx="3493311" cy="1780186"/>
          </a:xfrm>
          <a:prstGeom prst="rect">
            <a:avLst/>
          </a:prstGeom>
        </p:spPr>
      </p:pic>
      <p:pic>
        <p:nvPicPr>
          <p:cNvPr id="3" name="Picture 2">
            <a:extLst>
              <a:ext uri="{FF2B5EF4-FFF2-40B4-BE49-F238E27FC236}">
                <a16:creationId xmlns:a16="http://schemas.microsoft.com/office/drawing/2014/main" id="{E3CC64EE-644C-4D39-BCFC-5EA6B7A76248}"/>
              </a:ext>
            </a:extLst>
          </p:cNvPr>
          <p:cNvPicPr>
            <a:picLocks noChangeAspect="1"/>
          </p:cNvPicPr>
          <p:nvPr/>
        </p:nvPicPr>
        <p:blipFill>
          <a:blip r:embed="rId6"/>
          <a:stretch>
            <a:fillRect/>
          </a:stretch>
        </p:blipFill>
        <p:spPr>
          <a:xfrm>
            <a:off x="467100" y="3432175"/>
            <a:ext cx="3493311" cy="1774090"/>
          </a:xfrm>
          <a:prstGeom prst="rect">
            <a:avLst/>
          </a:prstGeom>
        </p:spPr>
      </p:pic>
      <p:pic>
        <p:nvPicPr>
          <p:cNvPr id="4" name="Picture 3">
            <a:extLst>
              <a:ext uri="{FF2B5EF4-FFF2-40B4-BE49-F238E27FC236}">
                <a16:creationId xmlns:a16="http://schemas.microsoft.com/office/drawing/2014/main" id="{568F51D0-0A69-4BB4-80C6-78ED76C0CAA0}"/>
              </a:ext>
            </a:extLst>
          </p:cNvPr>
          <p:cNvPicPr>
            <a:picLocks noChangeAspect="1"/>
          </p:cNvPicPr>
          <p:nvPr/>
        </p:nvPicPr>
        <p:blipFill>
          <a:blip r:embed="rId7"/>
          <a:stretch>
            <a:fillRect/>
          </a:stretch>
        </p:blipFill>
        <p:spPr>
          <a:xfrm>
            <a:off x="467099" y="5509717"/>
            <a:ext cx="3493311" cy="1780186"/>
          </a:xfrm>
          <a:prstGeom prst="rect">
            <a:avLst/>
          </a:prstGeom>
        </p:spPr>
      </p:pic>
      <p:pic>
        <p:nvPicPr>
          <p:cNvPr id="5" name="Picture 4">
            <a:extLst>
              <a:ext uri="{FF2B5EF4-FFF2-40B4-BE49-F238E27FC236}">
                <a16:creationId xmlns:a16="http://schemas.microsoft.com/office/drawing/2014/main" id="{2DEC0A31-CB01-4D47-8BE3-AB75A8B73703}"/>
              </a:ext>
            </a:extLst>
          </p:cNvPr>
          <p:cNvPicPr>
            <a:picLocks noChangeAspect="1"/>
          </p:cNvPicPr>
          <p:nvPr/>
        </p:nvPicPr>
        <p:blipFill>
          <a:blip r:embed="rId8"/>
          <a:stretch>
            <a:fillRect/>
          </a:stretch>
        </p:blipFill>
        <p:spPr>
          <a:xfrm>
            <a:off x="6517593" y="1460122"/>
            <a:ext cx="3718882" cy="1780186"/>
          </a:xfrm>
          <a:prstGeom prst="rect">
            <a:avLst/>
          </a:prstGeom>
        </p:spPr>
      </p:pic>
      <p:pic>
        <p:nvPicPr>
          <p:cNvPr id="6" name="Picture 5">
            <a:extLst>
              <a:ext uri="{FF2B5EF4-FFF2-40B4-BE49-F238E27FC236}">
                <a16:creationId xmlns:a16="http://schemas.microsoft.com/office/drawing/2014/main" id="{444EF2DC-8014-4770-B028-831493522524}"/>
              </a:ext>
            </a:extLst>
          </p:cNvPr>
          <p:cNvPicPr>
            <a:picLocks noChangeAspect="1"/>
          </p:cNvPicPr>
          <p:nvPr/>
        </p:nvPicPr>
        <p:blipFill>
          <a:blip r:embed="rId9"/>
          <a:stretch>
            <a:fillRect/>
          </a:stretch>
        </p:blipFill>
        <p:spPr>
          <a:xfrm>
            <a:off x="6523267" y="3454622"/>
            <a:ext cx="3713208" cy="1774090"/>
          </a:xfrm>
          <a:prstGeom prst="rect">
            <a:avLst/>
          </a:prstGeom>
        </p:spPr>
      </p:pic>
      <p:pic>
        <p:nvPicPr>
          <p:cNvPr id="7" name="Picture 6">
            <a:extLst>
              <a:ext uri="{FF2B5EF4-FFF2-40B4-BE49-F238E27FC236}">
                <a16:creationId xmlns:a16="http://schemas.microsoft.com/office/drawing/2014/main" id="{ACD57EC9-A0D3-462E-8FC2-4D61D2E17E2A}"/>
              </a:ext>
            </a:extLst>
          </p:cNvPr>
          <p:cNvPicPr>
            <a:picLocks noChangeAspect="1"/>
          </p:cNvPicPr>
          <p:nvPr/>
        </p:nvPicPr>
        <p:blipFill>
          <a:blip r:embed="rId10"/>
          <a:stretch>
            <a:fillRect/>
          </a:stretch>
        </p:blipFill>
        <p:spPr>
          <a:xfrm>
            <a:off x="6590751" y="5604765"/>
            <a:ext cx="3645724" cy="1774090"/>
          </a:xfrm>
          <a:prstGeom prst="rect">
            <a:avLst/>
          </a:prstGeom>
        </p:spPr>
      </p:pic>
      <p:sp>
        <p:nvSpPr>
          <p:cNvPr id="15" name="Rectangle 14">
            <a:extLst>
              <a:ext uri="{FF2B5EF4-FFF2-40B4-BE49-F238E27FC236}">
                <a16:creationId xmlns:a16="http://schemas.microsoft.com/office/drawing/2014/main" id="{E5CE4037-C515-4435-BE54-C53E052E85E6}"/>
              </a:ext>
            </a:extLst>
          </p:cNvPr>
          <p:cNvSpPr/>
          <p:nvPr/>
        </p:nvSpPr>
        <p:spPr>
          <a:xfrm>
            <a:off x="3638423" y="350524"/>
            <a:ext cx="2952328" cy="2785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Resource sheet 6.1.c </a:t>
            </a:r>
          </a:p>
        </p:txBody>
      </p:sp>
    </p:spTree>
    <p:extLst>
      <p:ext uri="{BB962C8B-B14F-4D97-AF65-F5344CB8AC3E}">
        <p14:creationId xmlns:p14="http://schemas.microsoft.com/office/powerpoint/2010/main" val="239452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ACTION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DURATION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42138" y="1047702"/>
            <a:ext cx="3746162" cy="161291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8792F"/>
                </a:solidFill>
                <a:latin typeface="Prompt"/>
                <a:ea typeface="Prompt"/>
                <a:cs typeface="Prompt"/>
                <a:sym typeface="Prompt"/>
              </a:rPr>
              <a:t>LEARNING OBJECTIVES OF THIS PHASE</a:t>
            </a:r>
          </a:p>
          <a:p>
            <a:pPr marL="0" marR="0" lvl="0" indent="0" algn="l" rtl="0">
              <a:lnSpc>
                <a:spcPct val="100000"/>
              </a:lnSpc>
              <a:spcBef>
                <a:spcPts val="0"/>
              </a:spcBef>
              <a:spcAft>
                <a:spcPts val="0"/>
              </a:spcAft>
              <a:buClr>
                <a:srgbClr val="000000"/>
              </a:buClr>
              <a:buSzPts val="1100"/>
              <a:buFont typeface="Arial"/>
              <a:buNone/>
            </a:pPr>
            <a:endParaRPr lang="it" sz="1100" b="1" dirty="0">
              <a:solidFill>
                <a:srgbClr val="48792F"/>
              </a:solidFill>
              <a:latin typeface="Raleway"/>
              <a:ea typeface="Prompt"/>
              <a:cs typeface="Prompt"/>
              <a:sym typeface="Prompt"/>
            </a:endParaRPr>
          </a:p>
          <a:p>
            <a:pPr marL="82550" indent="0">
              <a:buNone/>
            </a:pPr>
            <a:r>
              <a:rPr lang="en-GB" sz="1100" b="1" dirty="0">
                <a:latin typeface="Raleway"/>
              </a:rPr>
              <a:t>Learners will have :</a:t>
            </a:r>
          </a:p>
          <a:p>
            <a:pPr marL="171450" indent="-171450">
              <a:buFont typeface="Arial" panose="020B0604020202020204" pitchFamily="34" charset="0"/>
              <a:buChar char="•"/>
            </a:pPr>
            <a:r>
              <a:rPr lang="en-GB" sz="1100" dirty="0">
                <a:latin typeface="Raleway"/>
              </a:rPr>
              <a:t>Worked together to evaluate solutions and  decided on best actions to reduce climate change </a:t>
            </a:r>
          </a:p>
          <a:p>
            <a:pPr marL="171450" indent="-171450">
              <a:buFont typeface="Arial" panose="020B0604020202020204" pitchFamily="34" charset="0"/>
              <a:buChar char="•"/>
            </a:pPr>
            <a:r>
              <a:rPr lang="en-GB" sz="1100" dirty="0">
                <a:latin typeface="Raleway"/>
              </a:rPr>
              <a:t>Listened to a range of ideas and developed a group campaign to persuade people to adopt different practices in their daily lives</a:t>
            </a:r>
          </a:p>
          <a:p>
            <a:pPr marL="0" marR="0" lvl="0" indent="0" algn="l" rtl="0">
              <a:lnSpc>
                <a:spcPct val="100000"/>
              </a:lnSpc>
              <a:spcBef>
                <a:spcPts val="0"/>
              </a:spcBef>
              <a:spcAft>
                <a:spcPts val="0"/>
              </a:spcAft>
              <a:buClr>
                <a:srgbClr val="000000"/>
              </a:buClr>
              <a:buSzPts val="1100"/>
              <a:buFont typeface="Arial"/>
              <a:buNone/>
            </a:pPr>
            <a:endParaRPr lang="it" sz="1100" b="1" i="0" u="none" strike="noStrike" cap="none"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100"/>
              <a:buFont typeface="Arial"/>
              <a:buNone/>
            </a:pPr>
            <a:endParaRPr sz="1100" b="1" i="0" u="none" strike="noStrike" cap="none"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2" name="Google Shape;72;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3" name="Google Shape;73;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74" name="Google Shape;74;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WHAT TEACHER DOES</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6" name="Google Shape;76;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i="0" u="none" strike="noStrike" cap="none" dirty="0">
                <a:solidFill>
                  <a:srgbClr val="666666"/>
                </a:solidFill>
                <a:latin typeface="Raleway ExtraBold"/>
                <a:ea typeface="Raleway ExtraBold"/>
                <a:cs typeface="Raleway ExtraBold"/>
                <a:sym typeface="Raleway ExtraBold"/>
              </a:rPr>
              <a:t>6</a:t>
            </a:r>
            <a:endParaRPr sz="2400" i="0" u="none" strike="noStrike" cap="none" dirty="0">
              <a:solidFill>
                <a:srgbClr val="3174BA"/>
              </a:solidFill>
              <a:latin typeface="Raleway ExtraBold"/>
              <a:ea typeface="Raleway ExtraBold"/>
              <a:cs typeface="Raleway ExtraBold"/>
              <a:sym typeface="Raleway ExtraBold"/>
            </a:endParaRPr>
          </a:p>
        </p:txBody>
      </p:sp>
      <p:sp>
        <p:nvSpPr>
          <p:cNvPr id="77" name="Google Shape;77;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8" name="Google Shape;78;p14"/>
          <p:cNvSpPr txBox="1"/>
          <p:nvPr/>
        </p:nvSpPr>
        <p:spPr>
          <a:xfrm>
            <a:off x="160232" y="3373503"/>
            <a:ext cx="6957936" cy="1665207"/>
          </a:xfrm>
          <a:prstGeom prst="rect">
            <a:avLst/>
          </a:prstGeom>
          <a:noFill/>
          <a:ln>
            <a:noFill/>
          </a:ln>
        </p:spPr>
        <p:txBody>
          <a:bodyPr spcFirstLastPara="1" wrap="square" lIns="91425" tIns="91425" rIns="91425" bIns="91425" anchor="t" anchorCtr="0">
            <a:noAutofit/>
          </a:bodyPr>
          <a:lstStyle/>
          <a:p>
            <a:pPr marL="0" indent="0">
              <a:buNone/>
            </a:pPr>
            <a:r>
              <a:rPr lang="en-GB" sz="1100" b="1" dirty="0">
                <a:latin typeface="Raleway"/>
              </a:rPr>
              <a:t>Lets Get Engaged</a:t>
            </a:r>
            <a:r>
              <a:rPr lang="en-GB" sz="1100" dirty="0">
                <a:latin typeface="Raleway"/>
              </a:rPr>
              <a:t>: 15 minutes </a:t>
            </a:r>
          </a:p>
          <a:p>
            <a:pPr marL="0" indent="0">
              <a:buNone/>
            </a:pPr>
            <a:r>
              <a:rPr lang="en-GB" sz="1100" dirty="0">
                <a:latin typeface="Raleway"/>
              </a:rPr>
              <a:t>Cartoon (slide 10) Pupils discuss in pairs ‘ Should we take action to save the planet from the worst impacts of climate change’ Teacher introduces idea of making a change – use of slide  11 Idea of citizens being able to adapt and respond to climate change </a:t>
            </a:r>
          </a:p>
          <a:p>
            <a:pPr marL="0" indent="0">
              <a:buNone/>
            </a:pPr>
            <a:r>
              <a:rPr lang="en-GB" sz="1100" dirty="0">
                <a:latin typeface="Raleway"/>
              </a:rPr>
              <a:t>Teacher shows short clip from Blue Planet slide 14 </a:t>
            </a:r>
          </a:p>
          <a:p>
            <a:pPr marL="0" indent="0">
              <a:buNone/>
            </a:pPr>
            <a:endParaRPr lang="en-GB" sz="1100" dirty="0">
              <a:latin typeface="Raleway"/>
            </a:endParaRPr>
          </a:p>
          <a:p>
            <a:pPr marL="0" indent="0">
              <a:buNone/>
            </a:pPr>
            <a:r>
              <a:rPr lang="en-GB" sz="1100" b="1" dirty="0">
                <a:latin typeface="Raleway"/>
              </a:rPr>
              <a:t>Activity 1 – Slide 15 Be the generation of change   ‘</a:t>
            </a:r>
            <a:r>
              <a:rPr lang="en-GB" sz="1100" dirty="0">
                <a:effectLst>
                  <a:outerShdw blurRad="38100" dist="38100" dir="2700000" algn="tl">
                    <a:srgbClr val="000000">
                      <a:alpha val="43137"/>
                    </a:srgbClr>
                  </a:outerShdw>
                </a:effectLst>
                <a:latin typeface="Raleway"/>
              </a:rPr>
              <a:t>Don't ignore young people – they are   the key to fighting climate change’ Group discussion on this statement</a:t>
            </a:r>
            <a:r>
              <a:rPr lang="en-GB" sz="1600" b="1" dirty="0">
                <a:latin typeface="Raleway"/>
              </a:rPr>
              <a:t>   </a:t>
            </a:r>
            <a:r>
              <a:rPr lang="en-GB" sz="1100" dirty="0">
                <a:latin typeface="Raleway"/>
              </a:rPr>
              <a:t>What does your group think? Do you   agree? Groups feedback to class discussion. Be able to feedback  to the class on your group’s opinion.  </a:t>
            </a:r>
          </a:p>
        </p:txBody>
      </p:sp>
      <p:sp>
        <p:nvSpPr>
          <p:cNvPr id="79" name="Google Shape;79;p14"/>
          <p:cNvSpPr txBox="1"/>
          <p:nvPr/>
        </p:nvSpPr>
        <p:spPr>
          <a:xfrm>
            <a:off x="2135513" y="6633807"/>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4"/>
          <p:cNvSpPr/>
          <p:nvPr/>
        </p:nvSpPr>
        <p:spPr>
          <a:xfrm>
            <a:off x="121437" y="5212466"/>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4"/>
          <p:cNvSpPr txBox="1"/>
          <p:nvPr/>
        </p:nvSpPr>
        <p:spPr>
          <a:xfrm>
            <a:off x="364325" y="5169383"/>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chemeClr val="lt1"/>
                </a:solidFill>
                <a:latin typeface="Prompt"/>
                <a:ea typeface="Prompt"/>
                <a:cs typeface="Prompt"/>
                <a:sym typeface="Prompt"/>
              </a:rPr>
              <a:t>ACTIVITY 1 </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2" name="Google Shape;82;p14"/>
          <p:cNvSpPr txBox="1"/>
          <p:nvPr/>
        </p:nvSpPr>
        <p:spPr>
          <a:xfrm>
            <a:off x="547350" y="62712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84" name="Google Shape;84;p14"/>
          <p:cNvSpPr txBox="1"/>
          <p:nvPr/>
        </p:nvSpPr>
        <p:spPr>
          <a:xfrm>
            <a:off x="259281" y="5605221"/>
            <a:ext cx="6539117" cy="1112251"/>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Developing our ideas  15 MINUTES </a:t>
            </a:r>
          </a:p>
          <a:p>
            <a:pPr marL="0" indent="0">
              <a:buNone/>
            </a:pPr>
            <a:r>
              <a:rPr lang="en-GB" sz="1200" b="1" dirty="0">
                <a:latin typeface="Raleway"/>
              </a:rPr>
              <a:t>Activity 2 –Slide 16   Decision making /  diamond nine ranking task -</a:t>
            </a:r>
            <a:r>
              <a:rPr lang="en-GB" sz="1200" dirty="0">
                <a:latin typeface="Raleway"/>
              </a:rPr>
              <a:t>look at the challenges facing the world. In  groups discuss the  challenge statements and place them into a diamond nine according to how  easy you think it would be to persuade people across the world to change their living habits.  There are  20 cards you have to pick and rank 9 </a:t>
            </a:r>
          </a:p>
          <a:p>
            <a:pPr marL="0" indent="0">
              <a:buNone/>
            </a:pPr>
            <a:endParaRPr lang="en-GB" sz="1800" b="1" dirty="0"/>
          </a:p>
        </p:txBody>
      </p:sp>
      <p:sp>
        <p:nvSpPr>
          <p:cNvPr id="86" name="Google Shape;86;p14"/>
          <p:cNvSpPr txBox="1"/>
          <p:nvPr/>
        </p:nvSpPr>
        <p:spPr>
          <a:xfrm>
            <a:off x="7583850" y="2351774"/>
            <a:ext cx="2815200" cy="3192000"/>
          </a:xfrm>
          <a:prstGeom prst="rect">
            <a:avLst/>
          </a:prstGeom>
          <a:noFill/>
          <a:ln>
            <a:noFill/>
          </a:ln>
        </p:spPr>
        <p:txBody>
          <a:bodyPr spcFirstLastPara="1" wrap="square" lIns="91425" tIns="91425" rIns="91425" bIns="91425" anchor="t" anchorCtr="0">
            <a:noAutofit/>
          </a:bodyPr>
          <a:lstStyle/>
          <a:p>
            <a:r>
              <a:rPr lang="en-GB" sz="1200" b="1" dirty="0">
                <a:latin typeface="Raleway"/>
              </a:rPr>
              <a:t>Big Idea 6 Discussion about our futures </a:t>
            </a:r>
            <a:r>
              <a:rPr lang="en-GB" sz="1200" dirty="0">
                <a:latin typeface="Raleway"/>
              </a:rPr>
              <a:t>understanding that we are all affected by climate change and its impact could worsen in the future unless humans take action, students  understand that if we don’t do anything there is a planetary scale (worldwide) threat to human civilisation. </a:t>
            </a:r>
          </a:p>
          <a:p>
            <a:r>
              <a:rPr lang="en-GB" sz="1200" b="1" dirty="0">
                <a:latin typeface="Raleway"/>
              </a:rPr>
              <a:t>Big Idea 7 </a:t>
            </a:r>
            <a:r>
              <a:rPr lang="en-GB" sz="1200" dirty="0">
                <a:latin typeface="Raleway"/>
              </a:rPr>
              <a:t>– students understand that we should look at addressing climate change on  an individual and government level, they realise that it is not enough to just have awareness but we need to encourage (direct) people to change their behaviour. </a:t>
            </a:r>
          </a:p>
          <a:p>
            <a:r>
              <a:rPr lang="en-GB" sz="1200" b="1" dirty="0">
                <a:latin typeface="Raleway"/>
              </a:rPr>
              <a:t>Big Idea 11 </a:t>
            </a:r>
            <a:r>
              <a:rPr lang="en-GB" sz="1200" dirty="0">
                <a:latin typeface="Raleway"/>
              </a:rPr>
              <a:t>– recap of carbon footprint surveys- personal footprints being reduced.</a:t>
            </a:r>
          </a:p>
        </p:txBody>
      </p:sp>
      <p:sp>
        <p:nvSpPr>
          <p:cNvPr id="88" name="Google Shape;88;p14"/>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4"/>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91" name="Google Shape;91;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Lesson 6 </a:t>
            </a:r>
            <a:endParaRPr sz="2200" b="1" dirty="0">
              <a:solidFill>
                <a:srgbClr val="595959"/>
              </a:solidFill>
              <a:latin typeface="Prompt"/>
              <a:ea typeface="Prompt"/>
              <a:cs typeface="Prompt"/>
              <a:sym typeface="Promp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179ADB43-63F0-4942-853F-11C9035C21BF}"/>
              </a:ext>
            </a:extLst>
          </p:cNvPr>
          <p:cNvPicPr>
            <a:picLocks noChangeAspect="1"/>
          </p:cNvPicPr>
          <p:nvPr/>
        </p:nvPicPr>
        <p:blipFill>
          <a:blip r:embed="rId5"/>
          <a:stretch>
            <a:fillRect/>
          </a:stretch>
        </p:blipFill>
        <p:spPr>
          <a:xfrm>
            <a:off x="516725" y="1509075"/>
            <a:ext cx="3212870" cy="1780186"/>
          </a:xfrm>
          <a:prstGeom prst="rect">
            <a:avLst/>
          </a:prstGeom>
        </p:spPr>
      </p:pic>
      <p:sp>
        <p:nvSpPr>
          <p:cNvPr id="10" name="Rectangle 9">
            <a:extLst>
              <a:ext uri="{FF2B5EF4-FFF2-40B4-BE49-F238E27FC236}">
                <a16:creationId xmlns:a16="http://schemas.microsoft.com/office/drawing/2014/main" id="{14D6B1A6-015C-4003-BB9E-0DF564F0387B}"/>
              </a:ext>
            </a:extLst>
          </p:cNvPr>
          <p:cNvSpPr/>
          <p:nvPr/>
        </p:nvSpPr>
        <p:spPr>
          <a:xfrm>
            <a:off x="3375998" y="414159"/>
            <a:ext cx="2952328" cy="3961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Resource sheet 6.1.d </a:t>
            </a:r>
          </a:p>
        </p:txBody>
      </p:sp>
    </p:spTree>
    <p:extLst>
      <p:ext uri="{BB962C8B-B14F-4D97-AF65-F5344CB8AC3E}">
        <p14:creationId xmlns:p14="http://schemas.microsoft.com/office/powerpoint/2010/main" val="523371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114345" y="2360918"/>
            <a:ext cx="6412800" cy="3631800"/>
          </a:xfrm>
          <a:prstGeom prst="rect">
            <a:avLst/>
          </a:prstGeom>
          <a:noFill/>
          <a:ln>
            <a:noFill/>
          </a:ln>
        </p:spPr>
        <p:txBody>
          <a:bodyPr spcFirstLastPara="1" wrap="square" lIns="91425" tIns="91425" rIns="91425" bIns="91425" anchor="t" anchorCtr="0">
            <a:noAutofit/>
          </a:bodyPr>
          <a:lstStyle/>
          <a:p>
            <a:r>
              <a:rPr lang="en-GB" sz="2400" dirty="0">
                <a:effectLst>
                  <a:outerShdw blurRad="38100" dist="38100" dir="2700000" algn="tl">
                    <a:srgbClr val="000000">
                      <a:alpha val="43137"/>
                    </a:srgbClr>
                  </a:outerShdw>
                </a:effectLst>
                <a:latin typeface="Raleway"/>
              </a:rPr>
              <a:t>This  statement is written by a climate activist explaining why young people have to be listened to: </a:t>
            </a:r>
          </a:p>
          <a:p>
            <a:r>
              <a:rPr lang="en-GB" sz="2400" i="1" dirty="0">
                <a:effectLst>
                  <a:outerShdw blurRad="38100" dist="38100" dir="2700000" algn="tl">
                    <a:srgbClr val="000000">
                      <a:alpha val="43137"/>
                    </a:srgbClr>
                  </a:outerShdw>
                </a:effectLst>
                <a:latin typeface="Raleway"/>
              </a:rPr>
              <a:t>‘Call us millennials or Gen Z or Net Gen, we’re the consumers, employees, employers and future leaders who will see the devastating effects of climate change. </a:t>
            </a:r>
          </a:p>
          <a:p>
            <a:r>
              <a:rPr lang="en-GB" sz="2400" i="1" dirty="0">
                <a:effectLst>
                  <a:outerShdw blurRad="38100" dist="38100" dir="2700000" algn="tl">
                    <a:srgbClr val="000000">
                      <a:alpha val="43137"/>
                    </a:srgbClr>
                  </a:outerShdw>
                </a:effectLst>
                <a:latin typeface="Raleway"/>
              </a:rPr>
              <a:t>Young people aren’t a “nice to have” when it comes to sustainability action and climate change. We’re </a:t>
            </a:r>
            <a:r>
              <a:rPr lang="en-GB" sz="2400" i="1" dirty="0">
                <a:effectLst>
                  <a:outerShdw blurRad="38100" dist="38100" dir="2700000" algn="tl">
                    <a:srgbClr val="000000">
                      <a:alpha val="43137"/>
                    </a:srgbClr>
                  </a:outerShdw>
                </a:effectLst>
                <a:latin typeface="Raleway"/>
                <a:hlinkClick r:id="rId5"/>
              </a:rPr>
              <a:t>27% of the global population</a:t>
            </a:r>
            <a:r>
              <a:rPr lang="en-GB" sz="2400" i="1" dirty="0">
                <a:effectLst>
                  <a:outerShdw blurRad="38100" dist="38100" dir="2700000" algn="tl">
                    <a:srgbClr val="000000">
                      <a:alpha val="43137"/>
                    </a:srgbClr>
                  </a:outerShdw>
                </a:effectLst>
                <a:latin typeface="Raleway"/>
              </a:rPr>
              <a:t> – how we choose to work, eat, drink and spend our money will change the whole ballgame. </a:t>
            </a:r>
            <a:r>
              <a:rPr lang="en-GB" sz="2400" dirty="0">
                <a:latin typeface="Raleway"/>
              </a:rPr>
              <a:t>Daisy Kendrick, Climate activist </a:t>
            </a:r>
          </a:p>
        </p:txBody>
      </p:sp>
      <p:pic>
        <p:nvPicPr>
          <p:cNvPr id="2" name="Picture 1">
            <a:extLst>
              <a:ext uri="{FF2B5EF4-FFF2-40B4-BE49-F238E27FC236}">
                <a16:creationId xmlns:a16="http://schemas.microsoft.com/office/drawing/2014/main" id="{40D1DD0E-D9AE-4EFB-8D91-FE0F52DD9B4B}"/>
              </a:ext>
            </a:extLst>
          </p:cNvPr>
          <p:cNvPicPr>
            <a:picLocks noChangeAspect="1"/>
          </p:cNvPicPr>
          <p:nvPr/>
        </p:nvPicPr>
        <p:blipFill>
          <a:blip r:embed="rId6"/>
          <a:stretch>
            <a:fillRect/>
          </a:stretch>
        </p:blipFill>
        <p:spPr>
          <a:xfrm>
            <a:off x="7078052" y="2589315"/>
            <a:ext cx="3097036" cy="4462659"/>
          </a:xfrm>
          <a:prstGeom prst="rect">
            <a:avLst/>
          </a:prstGeom>
        </p:spPr>
      </p:pic>
      <p:sp>
        <p:nvSpPr>
          <p:cNvPr id="3" name="Rectangle 2">
            <a:extLst>
              <a:ext uri="{FF2B5EF4-FFF2-40B4-BE49-F238E27FC236}">
                <a16:creationId xmlns:a16="http://schemas.microsoft.com/office/drawing/2014/main" id="{4779BEB4-035D-49DE-953C-1D296488DEE3}"/>
              </a:ext>
            </a:extLst>
          </p:cNvPr>
          <p:cNvSpPr/>
          <p:nvPr/>
        </p:nvSpPr>
        <p:spPr>
          <a:xfrm>
            <a:off x="114345" y="1505189"/>
            <a:ext cx="10463121" cy="523220"/>
          </a:xfrm>
          <a:prstGeom prst="rect">
            <a:avLst/>
          </a:prstGeom>
          <a:solidFill>
            <a:srgbClr val="92D050"/>
          </a:solidFill>
        </p:spPr>
        <p:txBody>
          <a:bodyPr wrap="none">
            <a:spAutoFit/>
          </a:bodyPr>
          <a:lstStyle/>
          <a:p>
            <a:r>
              <a:rPr lang="en-GB" sz="2800" dirty="0">
                <a:effectLst>
                  <a:outerShdw blurRad="38100" dist="38100" dir="2700000" algn="tl">
                    <a:srgbClr val="000000">
                      <a:alpha val="43137"/>
                    </a:srgbClr>
                  </a:outerShdw>
                </a:effectLst>
                <a:latin typeface="Raleway"/>
              </a:rPr>
              <a:t>Don't ignore young people – we're key to fighting climate change</a:t>
            </a:r>
            <a:endParaRPr lang="en-GB" sz="2800" dirty="0">
              <a:latin typeface="Raleway"/>
            </a:endParaRPr>
          </a:p>
        </p:txBody>
      </p:sp>
    </p:spTree>
    <p:extLst>
      <p:ext uri="{BB962C8B-B14F-4D97-AF65-F5344CB8AC3E}">
        <p14:creationId xmlns:p14="http://schemas.microsoft.com/office/powerpoint/2010/main" val="1550553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5891" y="4445464"/>
            <a:ext cx="7122020" cy="2836168"/>
          </a:xfrm>
          <a:prstGeom prst="rect">
            <a:avLst/>
          </a:prstGeom>
          <a:noFill/>
          <a:ln>
            <a:noFill/>
          </a:ln>
        </p:spPr>
        <p:txBody>
          <a:bodyPr spcFirstLastPara="1" wrap="square" lIns="91425" tIns="91425" rIns="91425" bIns="91425" anchor="t" anchorCtr="0">
            <a:noAutofit/>
          </a:bodyPr>
          <a:lstStyle/>
          <a:p>
            <a:r>
              <a:rPr lang="en-GB" sz="2400" b="1" i="1" dirty="0">
                <a:latin typeface="Raleway"/>
              </a:rPr>
              <a:t>My generation was born into a world where climate change is an immutable fact, not a theory to deny or accept, but a global threat, the effects of which we can see. We’ve got to make this the issue we tackle and overcome.</a:t>
            </a:r>
          </a:p>
          <a:p>
            <a:r>
              <a:rPr lang="en-GB" sz="2400" b="1" i="1" dirty="0">
                <a:latin typeface="Raleway"/>
              </a:rPr>
              <a:t>Daisy Kendrick is a 23-year old environmental campaigner and founder of Ocean Generation</a:t>
            </a:r>
          </a:p>
        </p:txBody>
      </p:sp>
      <p:pic>
        <p:nvPicPr>
          <p:cNvPr id="2" name="Picture 1">
            <a:extLst>
              <a:ext uri="{FF2B5EF4-FFF2-40B4-BE49-F238E27FC236}">
                <a16:creationId xmlns:a16="http://schemas.microsoft.com/office/drawing/2014/main" id="{DD77248A-B451-4687-AEE7-0A4BB1E3B88D}"/>
              </a:ext>
            </a:extLst>
          </p:cNvPr>
          <p:cNvPicPr>
            <a:picLocks noChangeAspect="1"/>
          </p:cNvPicPr>
          <p:nvPr/>
        </p:nvPicPr>
        <p:blipFill>
          <a:blip r:embed="rId5"/>
          <a:stretch>
            <a:fillRect/>
          </a:stretch>
        </p:blipFill>
        <p:spPr>
          <a:xfrm>
            <a:off x="7494104" y="2385391"/>
            <a:ext cx="2999855" cy="4749984"/>
          </a:xfrm>
          <a:prstGeom prst="rect">
            <a:avLst/>
          </a:prstGeom>
        </p:spPr>
      </p:pic>
      <p:sp>
        <p:nvSpPr>
          <p:cNvPr id="3" name="Rectangle 2">
            <a:extLst>
              <a:ext uri="{FF2B5EF4-FFF2-40B4-BE49-F238E27FC236}">
                <a16:creationId xmlns:a16="http://schemas.microsoft.com/office/drawing/2014/main" id="{20931198-B7E0-4BBC-8A99-50FCCE29B2B2}"/>
              </a:ext>
            </a:extLst>
          </p:cNvPr>
          <p:cNvSpPr/>
          <p:nvPr/>
        </p:nvSpPr>
        <p:spPr>
          <a:xfrm>
            <a:off x="330568" y="2647345"/>
            <a:ext cx="6950401" cy="1569660"/>
          </a:xfrm>
          <a:prstGeom prst="rect">
            <a:avLst/>
          </a:prstGeom>
        </p:spPr>
        <p:txBody>
          <a:bodyPr wrap="square">
            <a:spAutoFit/>
          </a:bodyPr>
          <a:lstStyle/>
          <a:p>
            <a:r>
              <a:rPr lang="en-GB" sz="2400" dirty="0">
                <a:latin typeface="Raleway"/>
              </a:rPr>
              <a:t>Recent research demonstrates that </a:t>
            </a:r>
            <a:r>
              <a:rPr lang="en-GB" sz="2400" dirty="0">
                <a:latin typeface="Raleway"/>
                <a:hlinkClick r:id="rId6"/>
              </a:rPr>
              <a:t>one in seven millennials around the world identify as “activists”</a:t>
            </a:r>
            <a:r>
              <a:rPr lang="en-GB" sz="2400" dirty="0">
                <a:latin typeface="Raleway"/>
              </a:rPr>
              <a:t> and half of those recognise their activism as an important part  of who they are.</a:t>
            </a:r>
          </a:p>
        </p:txBody>
      </p:sp>
      <p:sp>
        <p:nvSpPr>
          <p:cNvPr id="4" name="Title 3">
            <a:extLst>
              <a:ext uri="{FF2B5EF4-FFF2-40B4-BE49-F238E27FC236}">
                <a16:creationId xmlns:a16="http://schemas.microsoft.com/office/drawing/2014/main" id="{9E6A6552-27F3-422D-A67B-0C2C7B77B9ED}"/>
              </a:ext>
            </a:extLst>
          </p:cNvPr>
          <p:cNvSpPr>
            <a:spLocks noGrp="1"/>
          </p:cNvSpPr>
          <p:nvPr>
            <p:ph type="title"/>
          </p:nvPr>
        </p:nvSpPr>
        <p:spPr>
          <a:xfrm>
            <a:off x="428825" y="1238142"/>
            <a:ext cx="10125686" cy="841800"/>
          </a:xfrm>
          <a:solidFill>
            <a:srgbClr val="92D050"/>
          </a:solidFill>
        </p:spPr>
        <p:txBody>
          <a:bodyPr/>
          <a:lstStyle/>
          <a:p>
            <a:r>
              <a:rPr lang="en-GB" dirty="0">
                <a:latin typeface="Raleway"/>
              </a:rPr>
              <a:t>Young people and action </a:t>
            </a:r>
          </a:p>
        </p:txBody>
      </p:sp>
    </p:spTree>
    <p:extLst>
      <p:ext uri="{BB962C8B-B14F-4D97-AF65-F5344CB8AC3E}">
        <p14:creationId xmlns:p14="http://schemas.microsoft.com/office/powerpoint/2010/main" val="39971121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9E61663C-28EC-45D7-9C6A-FC69D6951005}"/>
              </a:ext>
            </a:extLst>
          </p:cNvPr>
          <p:cNvPicPr>
            <a:picLocks noChangeAspect="1"/>
          </p:cNvPicPr>
          <p:nvPr/>
        </p:nvPicPr>
        <p:blipFill>
          <a:blip r:embed="rId5"/>
          <a:stretch>
            <a:fillRect/>
          </a:stretch>
        </p:blipFill>
        <p:spPr>
          <a:xfrm>
            <a:off x="6038652" y="3182230"/>
            <a:ext cx="4488426" cy="3996340"/>
          </a:xfrm>
          <a:prstGeom prst="rect">
            <a:avLst/>
          </a:prstGeom>
        </p:spPr>
      </p:pic>
      <p:sp>
        <p:nvSpPr>
          <p:cNvPr id="3" name="Title 2">
            <a:extLst>
              <a:ext uri="{FF2B5EF4-FFF2-40B4-BE49-F238E27FC236}">
                <a16:creationId xmlns:a16="http://schemas.microsoft.com/office/drawing/2014/main" id="{65615CCC-AA21-4A3C-8DF7-F314CE0D9C41}"/>
              </a:ext>
            </a:extLst>
          </p:cNvPr>
          <p:cNvSpPr>
            <a:spLocks noGrp="1"/>
          </p:cNvSpPr>
          <p:nvPr>
            <p:ph type="title"/>
          </p:nvPr>
        </p:nvSpPr>
        <p:spPr>
          <a:xfrm>
            <a:off x="299988" y="1127606"/>
            <a:ext cx="9963000" cy="841800"/>
          </a:xfrm>
          <a:solidFill>
            <a:srgbClr val="FFC000"/>
          </a:solidFill>
        </p:spPr>
        <p:txBody>
          <a:bodyPr/>
          <a:lstStyle/>
          <a:p>
            <a:r>
              <a:rPr lang="en-GB" dirty="0">
                <a:latin typeface="Raleway"/>
              </a:rPr>
              <a:t>Make a difference: Plan for sustainable living</a:t>
            </a:r>
            <a:br>
              <a:rPr lang="en-GB" dirty="0"/>
            </a:br>
            <a:endParaRPr lang="en-GB" dirty="0"/>
          </a:p>
        </p:txBody>
      </p:sp>
      <p:sp>
        <p:nvSpPr>
          <p:cNvPr id="4" name="Text Placeholder 3">
            <a:extLst>
              <a:ext uri="{FF2B5EF4-FFF2-40B4-BE49-F238E27FC236}">
                <a16:creationId xmlns:a16="http://schemas.microsoft.com/office/drawing/2014/main" id="{3D46CA24-5781-4DDA-9103-B926918DD71E}"/>
              </a:ext>
            </a:extLst>
          </p:cNvPr>
          <p:cNvSpPr>
            <a:spLocks noGrp="1"/>
          </p:cNvSpPr>
          <p:nvPr>
            <p:ph type="body" idx="1"/>
          </p:nvPr>
        </p:nvSpPr>
        <p:spPr>
          <a:xfrm>
            <a:off x="164735" y="1876511"/>
            <a:ext cx="5898067" cy="5021400"/>
          </a:xfrm>
        </p:spPr>
        <p:txBody>
          <a:bodyPr/>
          <a:lstStyle/>
          <a:p>
            <a:pPr marL="0" indent="0">
              <a:buNone/>
            </a:pPr>
            <a:r>
              <a:rPr lang="en-GB" sz="1600" b="1" dirty="0">
                <a:latin typeface="Raleway"/>
              </a:rPr>
              <a:t>Your group task -</a:t>
            </a:r>
          </a:p>
          <a:p>
            <a:pPr marL="0" indent="0">
              <a:buNone/>
            </a:pPr>
            <a:r>
              <a:rPr lang="en-GB" sz="1600" dirty="0">
                <a:latin typeface="Raleway"/>
              </a:rPr>
              <a:t>You are going to design an action campaign based on persuading people to change their carbon footprint. Target some behaviours highlighted in the previous activity and work out how you will get your message across. </a:t>
            </a:r>
          </a:p>
          <a:p>
            <a:pPr marL="0" indent="0">
              <a:buNone/>
            </a:pPr>
            <a:r>
              <a:rPr lang="en-GB" sz="1600" dirty="0">
                <a:latin typeface="Raleway"/>
              </a:rPr>
              <a:t>Put your ideas down on flip chart paper.</a:t>
            </a:r>
          </a:p>
          <a:p>
            <a:pPr marL="0" indent="0">
              <a:buNone/>
            </a:pPr>
            <a:r>
              <a:rPr lang="en-GB" sz="1600" dirty="0">
                <a:latin typeface="Raleway"/>
              </a:rPr>
              <a:t>Be able to present this to the class</a:t>
            </a:r>
            <a:r>
              <a:rPr lang="en-GB" sz="2400" dirty="0">
                <a:latin typeface="Raleway"/>
              </a:rPr>
              <a:t>.</a:t>
            </a:r>
          </a:p>
          <a:p>
            <a:endParaRPr lang="en-GB" dirty="0"/>
          </a:p>
        </p:txBody>
      </p:sp>
      <p:sp>
        <p:nvSpPr>
          <p:cNvPr id="12" name="Oval 11">
            <a:extLst>
              <a:ext uri="{FF2B5EF4-FFF2-40B4-BE49-F238E27FC236}">
                <a16:creationId xmlns:a16="http://schemas.microsoft.com/office/drawing/2014/main" id="{BB249DE7-391B-4B29-BA0C-ABAE3FB7F670}"/>
              </a:ext>
            </a:extLst>
          </p:cNvPr>
          <p:cNvSpPr/>
          <p:nvPr/>
        </p:nvSpPr>
        <p:spPr>
          <a:xfrm>
            <a:off x="1198055" y="4074775"/>
            <a:ext cx="4709757" cy="339606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chemeClr val="bg1"/>
                </a:solidFill>
                <a:latin typeface="Raleway"/>
              </a:rPr>
              <a:t>You might decide to do this by targeting categories of human behaviour </a:t>
            </a:r>
          </a:p>
          <a:p>
            <a:r>
              <a:rPr lang="en-GB" sz="1600" b="1" dirty="0">
                <a:solidFill>
                  <a:schemeClr val="bg1"/>
                </a:solidFill>
                <a:latin typeface="Raleway"/>
              </a:rPr>
              <a:t>• Housing and Home Energy Consumption </a:t>
            </a:r>
          </a:p>
          <a:p>
            <a:r>
              <a:rPr lang="en-GB" sz="1600" b="1" dirty="0">
                <a:solidFill>
                  <a:schemeClr val="bg1"/>
                </a:solidFill>
                <a:latin typeface="Raleway"/>
              </a:rPr>
              <a:t>• Transport</a:t>
            </a:r>
          </a:p>
          <a:p>
            <a:r>
              <a:rPr lang="en-GB" sz="1600" b="1" dirty="0">
                <a:solidFill>
                  <a:schemeClr val="bg1"/>
                </a:solidFill>
                <a:latin typeface="Raleway"/>
              </a:rPr>
              <a:t>• Personal Habits: Consumer choices </a:t>
            </a:r>
          </a:p>
          <a:p>
            <a:r>
              <a:rPr lang="en-GB" sz="1600" b="1" dirty="0">
                <a:solidFill>
                  <a:schemeClr val="bg1"/>
                </a:solidFill>
                <a:latin typeface="Raleway"/>
              </a:rPr>
              <a:t>• Recycling Habits:</a:t>
            </a:r>
          </a:p>
        </p:txBody>
      </p:sp>
    </p:spTree>
    <p:extLst>
      <p:ext uri="{BB962C8B-B14F-4D97-AF65-F5344CB8AC3E}">
        <p14:creationId xmlns:p14="http://schemas.microsoft.com/office/powerpoint/2010/main" val="5549289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71494"/>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3" name="Picture 2">
            <a:extLst>
              <a:ext uri="{FF2B5EF4-FFF2-40B4-BE49-F238E27FC236}">
                <a16:creationId xmlns:a16="http://schemas.microsoft.com/office/drawing/2014/main" id="{99EF96CB-2BE6-49B2-A473-C0FC1A76C884}"/>
              </a:ext>
            </a:extLst>
          </p:cNvPr>
          <p:cNvPicPr>
            <a:picLocks noChangeAspect="1"/>
          </p:cNvPicPr>
          <p:nvPr/>
        </p:nvPicPr>
        <p:blipFill>
          <a:blip r:embed="rId5"/>
          <a:stretch>
            <a:fillRect/>
          </a:stretch>
        </p:blipFill>
        <p:spPr>
          <a:xfrm>
            <a:off x="334027" y="1308444"/>
            <a:ext cx="9918621" cy="6251231"/>
          </a:xfrm>
          <a:prstGeom prst="rect">
            <a:avLst/>
          </a:prstGeom>
        </p:spPr>
      </p:pic>
      <p:sp>
        <p:nvSpPr>
          <p:cNvPr id="4" name="Rectangle: Rounded Corners 3">
            <a:extLst>
              <a:ext uri="{FF2B5EF4-FFF2-40B4-BE49-F238E27FC236}">
                <a16:creationId xmlns:a16="http://schemas.microsoft.com/office/drawing/2014/main" id="{98C1013F-C532-4035-A473-096E664BD26C}"/>
              </a:ext>
            </a:extLst>
          </p:cNvPr>
          <p:cNvSpPr/>
          <p:nvPr/>
        </p:nvSpPr>
        <p:spPr>
          <a:xfrm>
            <a:off x="2402732" y="122478"/>
            <a:ext cx="6099242" cy="2371931"/>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latin typeface="Raleway ExtraBold"/>
              </a:rPr>
              <a:t>Your generation is able to harness the power of social media</a:t>
            </a:r>
          </a:p>
        </p:txBody>
      </p:sp>
    </p:spTree>
    <p:extLst>
      <p:ext uri="{BB962C8B-B14F-4D97-AF65-F5344CB8AC3E}">
        <p14:creationId xmlns:p14="http://schemas.microsoft.com/office/powerpoint/2010/main" val="3420176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423515" y="3607368"/>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71494"/>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A628F8C9-92CF-40B0-BF22-4354BF6BC7E5}"/>
              </a:ext>
            </a:extLst>
          </p:cNvPr>
          <p:cNvSpPr/>
          <p:nvPr/>
        </p:nvSpPr>
        <p:spPr>
          <a:xfrm>
            <a:off x="1033667" y="1309482"/>
            <a:ext cx="8624477" cy="584775"/>
          </a:xfrm>
          <a:prstGeom prst="rect">
            <a:avLst/>
          </a:prstGeom>
        </p:spPr>
        <p:txBody>
          <a:bodyPr wrap="none">
            <a:spAutoFit/>
          </a:bodyPr>
          <a:lstStyle/>
          <a:p>
            <a:r>
              <a:rPr lang="en-GB" sz="3200" dirty="0">
                <a:latin typeface="ralewayl"/>
              </a:rPr>
              <a:t>Include in Your Action Campaign Presentation</a:t>
            </a:r>
          </a:p>
        </p:txBody>
      </p:sp>
      <p:sp>
        <p:nvSpPr>
          <p:cNvPr id="10" name="Rounded Rectangle 4">
            <a:extLst>
              <a:ext uri="{FF2B5EF4-FFF2-40B4-BE49-F238E27FC236}">
                <a16:creationId xmlns:a16="http://schemas.microsoft.com/office/drawing/2014/main" id="{5E293A5B-E166-46A1-8E90-32EF72B5BAB1}"/>
              </a:ext>
            </a:extLst>
          </p:cNvPr>
          <p:cNvSpPr/>
          <p:nvPr/>
        </p:nvSpPr>
        <p:spPr>
          <a:xfrm>
            <a:off x="734105" y="2372287"/>
            <a:ext cx="3240360" cy="1702488"/>
          </a:xfrm>
          <a:prstGeom prst="round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a:rPr>
              <a:t>A social media  slogan </a:t>
            </a:r>
          </a:p>
        </p:txBody>
      </p:sp>
      <p:sp>
        <p:nvSpPr>
          <p:cNvPr id="13" name="Rounded Rectangle 10">
            <a:extLst>
              <a:ext uri="{FF2B5EF4-FFF2-40B4-BE49-F238E27FC236}">
                <a16:creationId xmlns:a16="http://schemas.microsoft.com/office/drawing/2014/main" id="{79DCFCC7-72E5-435D-969D-A073AD3CD3C0}"/>
              </a:ext>
            </a:extLst>
          </p:cNvPr>
          <p:cNvSpPr/>
          <p:nvPr/>
        </p:nvSpPr>
        <p:spPr>
          <a:xfrm>
            <a:off x="734105" y="5319475"/>
            <a:ext cx="3240360" cy="1702488"/>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a:rPr>
              <a:t>A social media  competition </a:t>
            </a:r>
          </a:p>
        </p:txBody>
      </p:sp>
      <p:sp>
        <p:nvSpPr>
          <p:cNvPr id="16" name="Rounded Rectangle 9">
            <a:extLst>
              <a:ext uri="{FF2B5EF4-FFF2-40B4-BE49-F238E27FC236}">
                <a16:creationId xmlns:a16="http://schemas.microsoft.com/office/drawing/2014/main" id="{150AA311-8A16-4B78-8354-7C69530D0756}"/>
              </a:ext>
            </a:extLst>
          </p:cNvPr>
          <p:cNvSpPr/>
          <p:nvPr/>
        </p:nvSpPr>
        <p:spPr>
          <a:xfrm>
            <a:off x="6960103" y="2370895"/>
            <a:ext cx="3240360" cy="1702488"/>
          </a:xfrm>
          <a:prstGeom prst="round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a:rPr>
              <a:t>Ideas  about a You tube advert - this can be acted out </a:t>
            </a:r>
          </a:p>
        </p:txBody>
      </p:sp>
      <p:sp>
        <p:nvSpPr>
          <p:cNvPr id="17" name="Rounded Rectangle 11">
            <a:extLst>
              <a:ext uri="{FF2B5EF4-FFF2-40B4-BE49-F238E27FC236}">
                <a16:creationId xmlns:a16="http://schemas.microsoft.com/office/drawing/2014/main" id="{3D4DC5FB-7489-4D0E-B4C7-FEEF653D5B1C}"/>
              </a:ext>
            </a:extLst>
          </p:cNvPr>
          <p:cNvSpPr/>
          <p:nvPr/>
        </p:nvSpPr>
        <p:spPr>
          <a:xfrm>
            <a:off x="7146905" y="4877724"/>
            <a:ext cx="3240360" cy="2203690"/>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a:rPr>
              <a:t>A poster persuading people to change their habits </a:t>
            </a:r>
          </a:p>
        </p:txBody>
      </p:sp>
    </p:spTree>
    <p:extLst>
      <p:ext uri="{BB962C8B-B14F-4D97-AF65-F5344CB8AC3E}">
        <p14:creationId xmlns:p14="http://schemas.microsoft.com/office/powerpoint/2010/main" val="10420833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71494"/>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F6E50D6C-7431-4390-B77F-257FB69565F4}"/>
              </a:ext>
            </a:extLst>
          </p:cNvPr>
          <p:cNvSpPr/>
          <p:nvPr/>
        </p:nvSpPr>
        <p:spPr>
          <a:xfrm>
            <a:off x="1477175" y="1540313"/>
            <a:ext cx="8281434" cy="646331"/>
          </a:xfrm>
          <a:prstGeom prst="rect">
            <a:avLst/>
          </a:prstGeom>
        </p:spPr>
        <p:txBody>
          <a:bodyPr wrap="none">
            <a:spAutoFit/>
          </a:bodyPr>
          <a:lstStyle/>
          <a:p>
            <a:r>
              <a:rPr lang="en-GB" sz="3600" b="1" dirty="0">
                <a:latin typeface="Raleway"/>
              </a:rPr>
              <a:t>Reflection -</a:t>
            </a:r>
            <a:r>
              <a:rPr lang="en-GB" sz="3600" dirty="0">
                <a:latin typeface="Raleway"/>
              </a:rPr>
              <a:t> What have I learnt today? </a:t>
            </a:r>
          </a:p>
        </p:txBody>
      </p:sp>
      <p:sp>
        <p:nvSpPr>
          <p:cNvPr id="10" name="Rectangle 9">
            <a:extLst>
              <a:ext uri="{FF2B5EF4-FFF2-40B4-BE49-F238E27FC236}">
                <a16:creationId xmlns:a16="http://schemas.microsoft.com/office/drawing/2014/main" id="{98D9D9F3-3065-4B75-9C27-35B3E8FE2A29}"/>
              </a:ext>
            </a:extLst>
          </p:cNvPr>
          <p:cNvSpPr/>
          <p:nvPr/>
        </p:nvSpPr>
        <p:spPr>
          <a:xfrm>
            <a:off x="2286971" y="3269805"/>
            <a:ext cx="6336704" cy="288032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latin typeface="Raleway"/>
              </a:rPr>
              <a:t>Be able to give 3 reasons as to why campaigning to reduce human impact on the planet is now needed </a:t>
            </a:r>
          </a:p>
        </p:txBody>
      </p:sp>
    </p:spTree>
    <p:extLst>
      <p:ext uri="{BB962C8B-B14F-4D97-AF65-F5344CB8AC3E}">
        <p14:creationId xmlns:p14="http://schemas.microsoft.com/office/powerpoint/2010/main" val="1362294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D07FAC02-AE37-354D-8843-F785E3B19A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AF6AFB54-90F4-7D44-A272-C7ADAF184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752" y="6057398"/>
            <a:ext cx="1160387" cy="1147201"/>
          </a:xfrm>
          <a:prstGeom prst="rect">
            <a:avLst/>
          </a:prstGeom>
        </p:spPr>
      </p:pic>
      <p:sp>
        <p:nvSpPr>
          <p:cNvPr id="6" name="TextBox 5">
            <a:extLst>
              <a:ext uri="{FF2B5EF4-FFF2-40B4-BE49-F238E27FC236}">
                <a16:creationId xmlns:a16="http://schemas.microsoft.com/office/drawing/2014/main" id="{81815CFE-9478-8D48-8306-54F77033C963}"/>
              </a:ext>
            </a:extLst>
          </p:cNvPr>
          <p:cNvSpPr txBox="1"/>
          <p:nvPr/>
        </p:nvSpPr>
        <p:spPr>
          <a:xfrm>
            <a:off x="2031860" y="6141257"/>
            <a:ext cx="8068760" cy="1042080"/>
          </a:xfrm>
          <a:prstGeom prst="rect">
            <a:avLst/>
          </a:prstGeom>
          <a:noFill/>
        </p:spPr>
        <p:txBody>
          <a:bodyPr wrap="square" rtlCol="0">
            <a:spAutoFit/>
          </a:bodyPr>
          <a:lstStyle/>
          <a:p>
            <a:r>
              <a:rPr lang="en-US" sz="1543" dirty="0"/>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a:t>
            </a:r>
          </a:p>
        </p:txBody>
      </p:sp>
    </p:spTree>
    <p:extLst>
      <p:ext uri="{BB962C8B-B14F-4D97-AF65-F5344CB8AC3E}">
        <p14:creationId xmlns:p14="http://schemas.microsoft.com/office/powerpoint/2010/main" val="1710157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71494"/>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Tree>
    <p:extLst>
      <p:ext uri="{BB962C8B-B14F-4D97-AF65-F5344CB8AC3E}">
        <p14:creationId xmlns:p14="http://schemas.microsoft.com/office/powerpoint/2010/main" val="715932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5"/>
          <p:cNvSpPr/>
          <p:nvPr/>
        </p:nvSpPr>
        <p:spPr>
          <a:xfrm>
            <a:off x="462100" y="1135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 name="Google Shape;98;p15"/>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99" name="Google Shape;99;p15"/>
          <p:cNvSpPr txBox="1"/>
          <p:nvPr/>
        </p:nvSpPr>
        <p:spPr>
          <a:xfrm>
            <a:off x="573400" y="1571800"/>
            <a:ext cx="6202500" cy="32766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Make a difference: Plan for sustainable living    Acting on our ideas    DEVELOP IF TIME OR TAKE INTO A FURTHER LESSON  30 MINUTES </a:t>
            </a:r>
          </a:p>
          <a:p>
            <a:pPr marL="0" indent="0">
              <a:buNone/>
            </a:pPr>
            <a:endParaRPr lang="en-GB" sz="1200" b="1" dirty="0">
              <a:latin typeface="Raleway"/>
            </a:endParaRPr>
          </a:p>
          <a:p>
            <a:pPr marL="0" indent="0">
              <a:buNone/>
            </a:pPr>
            <a:r>
              <a:rPr lang="en-GB" sz="1200" b="1" dirty="0">
                <a:latin typeface="Raleway"/>
              </a:rPr>
              <a:t>Activity 3 – slides 22- 26  recap idea of activism  and young people being active in leading change </a:t>
            </a:r>
          </a:p>
          <a:p>
            <a:pPr marL="0" indent="0">
              <a:buNone/>
            </a:pPr>
            <a:endParaRPr lang="en-GB" sz="1200" b="1" dirty="0">
              <a:latin typeface="Raleway"/>
            </a:endParaRPr>
          </a:p>
          <a:p>
            <a:pPr marL="0" indent="0">
              <a:buNone/>
            </a:pPr>
            <a:r>
              <a:rPr lang="en-GB" sz="1200" b="1" dirty="0">
                <a:latin typeface="Raleway"/>
              </a:rPr>
              <a:t>The group task</a:t>
            </a:r>
          </a:p>
          <a:p>
            <a:pPr marL="0" indent="0">
              <a:buNone/>
            </a:pPr>
            <a:r>
              <a:rPr lang="en-GB" sz="1200" dirty="0">
                <a:latin typeface="Raleway"/>
              </a:rPr>
              <a:t>Pupils are going to design an action campaign based on persuading people to change their carbon footprint. They will target  some behaviours highlighted in the previous activity and work out  how  they  will get the message across.  Pupils to put their ideas down on flip chart paper. Each group must be able to present this to the class</a:t>
            </a:r>
          </a:p>
          <a:p>
            <a:pPr marL="0" indent="0">
              <a:buNone/>
            </a:pPr>
            <a:endParaRPr lang="en-GB" sz="1200" dirty="0">
              <a:latin typeface="Raleway"/>
            </a:endParaRPr>
          </a:p>
          <a:p>
            <a:pPr marL="0" indent="0">
              <a:buNone/>
            </a:pPr>
            <a:r>
              <a:rPr lang="en-GB" sz="1200" b="1" dirty="0">
                <a:latin typeface="Raleway"/>
              </a:rPr>
              <a:t>They will need to create</a:t>
            </a:r>
            <a:r>
              <a:rPr lang="en-GB" sz="1200" dirty="0">
                <a:latin typeface="Raleway"/>
              </a:rPr>
              <a:t>: Examples</a:t>
            </a:r>
          </a:p>
          <a:p>
            <a:pPr marL="0" indent="0">
              <a:buNone/>
            </a:pPr>
            <a:r>
              <a:rPr lang="en-GB" sz="1200" dirty="0">
                <a:latin typeface="Raleway"/>
              </a:rPr>
              <a:t>A social media  slogan ,Ideas  about a You tube advert- this can be acted out , A social media  competition </a:t>
            </a:r>
          </a:p>
          <a:p>
            <a:pPr marL="0" indent="0">
              <a:buNone/>
            </a:pPr>
            <a:r>
              <a:rPr lang="en-GB" sz="1200" dirty="0">
                <a:latin typeface="Raleway"/>
              </a:rPr>
              <a:t>A poster persuading people to change their habits</a:t>
            </a:r>
            <a:endParaRPr sz="1200" dirty="0">
              <a:latin typeface="Raleway"/>
            </a:endParaRPr>
          </a:p>
        </p:txBody>
      </p:sp>
      <p:sp>
        <p:nvSpPr>
          <p:cNvPr id="100" name="Google Shape;100;p15"/>
          <p:cNvSpPr txBox="1"/>
          <p:nvPr/>
        </p:nvSpPr>
        <p:spPr>
          <a:xfrm>
            <a:off x="573389" y="1185125"/>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a:solidFill>
                  <a:schemeClr val="lt1"/>
                </a:solidFill>
                <a:latin typeface="Prompt"/>
                <a:ea typeface="Prompt"/>
                <a:cs typeface="Prompt"/>
                <a:sym typeface="Prompt"/>
              </a:rPr>
              <a:t>ACTIVITY 3 </a:t>
            </a:r>
            <a:r>
              <a:rPr lang="it" i="1">
                <a:solidFill>
                  <a:schemeClr val="lt1"/>
                </a:solidFill>
                <a:latin typeface="Prompt SemiBold"/>
                <a:ea typeface="Prompt SemiBold"/>
                <a:cs typeface="Prompt SemiBold"/>
                <a:sym typeface="Prompt SemiBold"/>
              </a:rPr>
              <a:t>(sample interviews)</a:t>
            </a:r>
            <a:endParaRPr i="1">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01" name="Google Shape;101;p15"/>
          <p:cNvSpPr txBox="1"/>
          <p:nvPr/>
        </p:nvSpPr>
        <p:spPr>
          <a:xfrm>
            <a:off x="547362" y="4848400"/>
            <a:ext cx="6102300" cy="24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rgbClr val="0070C0"/>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102" name="Google Shape;102;p15"/>
          <p:cNvSpPr/>
          <p:nvPr/>
        </p:nvSpPr>
        <p:spPr>
          <a:xfrm>
            <a:off x="462100" y="4991956"/>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08" name="Google Shape;108;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Lesson 6 </a:t>
            </a:r>
            <a:endParaRPr sz="2200" b="1" dirty="0">
              <a:solidFill>
                <a:srgbClr val="595959"/>
              </a:solidFill>
              <a:latin typeface="Prompt"/>
              <a:ea typeface="Prompt"/>
              <a:cs typeface="Prompt"/>
              <a:sym typeface="Prompt"/>
            </a:endParaRPr>
          </a:p>
        </p:txBody>
      </p:sp>
      <p:sp>
        <p:nvSpPr>
          <p:cNvPr id="109" name="Google Shape;109;p15"/>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10" name="Google Shape;110;p15"/>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6" name="Google Shape;116;p16"/>
          <p:cNvSpPr txBox="1"/>
          <p:nvPr/>
        </p:nvSpPr>
        <p:spPr>
          <a:xfrm>
            <a:off x="364325" y="3090500"/>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COMMENTS &amp; NOTES ON REALIZATION</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8" name="Google Shape;118;p16"/>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1" name="Google Shape;121;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2" name="Google Shape;122;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23" name="Google Shape;123;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6" name="Google Shape;126;p16"/>
          <p:cNvSpPr txBox="1"/>
          <p:nvPr/>
        </p:nvSpPr>
        <p:spPr>
          <a:xfrm>
            <a:off x="364325" y="1162150"/>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WHAT STUDENTS DO</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467100" y="1522375"/>
            <a:ext cx="6412800" cy="117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Reflection: </a:t>
            </a:r>
            <a:r>
              <a:rPr lang="en-GB" sz="1200" dirty="0">
                <a:latin typeface="Raleway"/>
              </a:rPr>
              <a:t>Be able to give 3 reasons as to why campaigning to reduce human impact on the planet is now needed </a:t>
            </a:r>
          </a:p>
          <a:p>
            <a:pPr marL="0" indent="0">
              <a:buNone/>
            </a:pPr>
            <a:r>
              <a:rPr lang="en-GB" sz="1200" b="1" dirty="0">
                <a:latin typeface="Raleway"/>
              </a:rPr>
              <a:t>Links to PSHE : </a:t>
            </a:r>
            <a:r>
              <a:rPr lang="en-GB" sz="1100" b="1" dirty="0">
                <a:latin typeface="Raleway"/>
              </a:rPr>
              <a:t> : Core theme 3 Living in the Wider World</a:t>
            </a:r>
            <a:r>
              <a:rPr lang="en-GB" sz="1100" dirty="0">
                <a:latin typeface="Raleway"/>
              </a:rPr>
              <a:t> : how to make informed choices and be enterprising and ambitious </a:t>
            </a:r>
            <a:r>
              <a:rPr lang="en-GB" sz="1100" b="1" dirty="0">
                <a:latin typeface="Raleway"/>
              </a:rPr>
              <a:t>and  </a:t>
            </a:r>
            <a:r>
              <a:rPr lang="en-GB" sz="1100" dirty="0">
                <a:latin typeface="Raleway"/>
              </a:rPr>
              <a:t>how to develop employability, team working and leadership skills and develop flexibility and resilience. L1 L9</a:t>
            </a:r>
          </a:p>
          <a:p>
            <a:pPr marL="0" indent="0">
              <a:buNone/>
            </a:pPr>
            <a:r>
              <a:rPr lang="en-GB" sz="1100" b="1" dirty="0">
                <a:latin typeface="Raleway"/>
              </a:rPr>
              <a:t>Citizenship </a:t>
            </a:r>
            <a:r>
              <a:rPr lang="en-GB" sz="1100" dirty="0">
                <a:latin typeface="Raleway"/>
              </a:rPr>
              <a:t> Pupils will work together to develop some responsible actions , they use thinking skills, debate what is practical and start to plan for the future .They begin to see how working together can help develop solutions to critical problems.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9807643"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5694333"/>
            <a:ext cx="6412800" cy="1441042"/>
          </a:xfrm>
          <a:prstGeom prst="rect">
            <a:avLst/>
          </a:prstGeom>
          <a:noFill/>
          <a:ln>
            <a:noFill/>
          </a:ln>
        </p:spPr>
        <p:txBody>
          <a:bodyPr spcFirstLastPara="1" wrap="square" lIns="91425" tIns="91425" rIns="91425" bIns="91425" anchor="t" anchorCtr="0">
            <a:noAutofit/>
          </a:bodyPr>
          <a:lstStyle/>
          <a:p>
            <a:pPr lvl="0"/>
            <a:r>
              <a:rPr lang="en-GB" sz="3600" b="1" cap="all" dirty="0">
                <a:latin typeface="Raleway"/>
              </a:rPr>
              <a:t>THE EVERYDAY CHOICES WE MAKE ALL HAVE IMPACTS ON OUR PLANET</a:t>
            </a:r>
            <a:endParaRPr sz="3600" b="1" dirty="0">
              <a:latin typeface="Raleway"/>
              <a:ea typeface="Raleway"/>
              <a:cs typeface="Raleway"/>
              <a:sym typeface="Raleway"/>
            </a:endParaRPr>
          </a:p>
        </p:txBody>
      </p:sp>
      <p:sp>
        <p:nvSpPr>
          <p:cNvPr id="2" name="Rectangle 1">
            <a:extLst>
              <a:ext uri="{FF2B5EF4-FFF2-40B4-BE49-F238E27FC236}">
                <a16:creationId xmlns:a16="http://schemas.microsoft.com/office/drawing/2014/main" id="{05A8EE03-A072-4619-B374-D4892995080B}"/>
              </a:ext>
            </a:extLst>
          </p:cNvPr>
          <p:cNvSpPr/>
          <p:nvPr/>
        </p:nvSpPr>
        <p:spPr>
          <a:xfrm>
            <a:off x="2442201" y="1675945"/>
            <a:ext cx="6643434" cy="1754326"/>
          </a:xfrm>
          <a:prstGeom prst="rect">
            <a:avLst/>
          </a:prstGeom>
          <a:solidFill>
            <a:srgbClr val="92D050"/>
          </a:solidFill>
        </p:spPr>
        <p:txBody>
          <a:bodyPr wrap="square">
            <a:spAutoFit/>
          </a:bodyPr>
          <a:lstStyle/>
          <a:p>
            <a:r>
              <a:rPr lang="en-GB" sz="3600" b="1" i="1" dirty="0">
                <a:latin typeface="Raleway"/>
              </a:rPr>
              <a:t>Lesson 6 Climate change</a:t>
            </a:r>
          </a:p>
          <a:p>
            <a:br>
              <a:rPr lang="en-GB" sz="3600" b="1" i="1" dirty="0">
                <a:latin typeface="Raleway"/>
              </a:rPr>
            </a:br>
            <a:r>
              <a:rPr lang="en-GB" sz="3600" b="1" dirty="0">
                <a:latin typeface="Raleway"/>
              </a:rPr>
              <a:t>Be the generation of change.</a:t>
            </a:r>
          </a:p>
        </p:txBody>
      </p:sp>
    </p:spTree>
    <p:extLst>
      <p:ext uri="{BB962C8B-B14F-4D97-AF65-F5344CB8AC3E}">
        <p14:creationId xmlns:p14="http://schemas.microsoft.com/office/powerpoint/2010/main" val="1461740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1067866"/>
            <a:ext cx="9911677"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26AB0EA0-5E65-465C-9C91-694CBC583E49}"/>
              </a:ext>
            </a:extLst>
          </p:cNvPr>
          <p:cNvPicPr>
            <a:picLocks noChangeAspect="1"/>
          </p:cNvPicPr>
          <p:nvPr/>
        </p:nvPicPr>
        <p:blipFill>
          <a:blip r:embed="rId5"/>
          <a:stretch>
            <a:fillRect/>
          </a:stretch>
        </p:blipFill>
        <p:spPr>
          <a:xfrm>
            <a:off x="1842935" y="1143517"/>
            <a:ext cx="7336422" cy="5178651"/>
          </a:xfrm>
          <a:prstGeom prst="rect">
            <a:avLst/>
          </a:prstGeom>
        </p:spPr>
      </p:pic>
      <p:sp>
        <p:nvSpPr>
          <p:cNvPr id="10" name="Rounded Rectangle 1">
            <a:extLst>
              <a:ext uri="{FF2B5EF4-FFF2-40B4-BE49-F238E27FC236}">
                <a16:creationId xmlns:a16="http://schemas.microsoft.com/office/drawing/2014/main" id="{A0AF6FA6-5CC9-403F-A0F4-7CF37AEFE773}"/>
              </a:ext>
            </a:extLst>
          </p:cNvPr>
          <p:cNvSpPr/>
          <p:nvPr/>
        </p:nvSpPr>
        <p:spPr>
          <a:xfrm>
            <a:off x="1978949" y="6349155"/>
            <a:ext cx="7200408" cy="121052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tx1"/>
                </a:solidFill>
                <a:latin typeface="Raleway"/>
              </a:rPr>
              <a:t>Why does climate change matter? </a:t>
            </a:r>
          </a:p>
        </p:txBody>
      </p:sp>
      <p:sp>
        <p:nvSpPr>
          <p:cNvPr id="11" name="Oval Callout 4">
            <a:extLst>
              <a:ext uri="{FF2B5EF4-FFF2-40B4-BE49-F238E27FC236}">
                <a16:creationId xmlns:a16="http://schemas.microsoft.com/office/drawing/2014/main" id="{DE421B89-1287-4C4E-A52E-982CA5AB6E27}"/>
              </a:ext>
            </a:extLst>
          </p:cNvPr>
          <p:cNvSpPr/>
          <p:nvPr/>
        </p:nvSpPr>
        <p:spPr>
          <a:xfrm>
            <a:off x="8126778" y="2530617"/>
            <a:ext cx="2448272" cy="2371733"/>
          </a:xfrm>
          <a:prstGeom prst="wedgeEllipseCallout">
            <a:avLst>
              <a:gd name="adj1" fmla="val -86622"/>
              <a:gd name="adj2" fmla="val 343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Ralway"/>
              </a:rPr>
              <a:t>Does it matter where our food comes from? </a:t>
            </a:r>
          </a:p>
        </p:txBody>
      </p:sp>
    </p:spTree>
    <p:extLst>
      <p:ext uri="{BB962C8B-B14F-4D97-AF65-F5344CB8AC3E}">
        <p14:creationId xmlns:p14="http://schemas.microsoft.com/office/powerpoint/2010/main" val="60987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795888"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AF15200C-9871-40A1-9080-FBA3535AA6B7}"/>
              </a:ext>
            </a:extLst>
          </p:cNvPr>
          <p:cNvSpPr/>
          <p:nvPr/>
        </p:nvSpPr>
        <p:spPr>
          <a:xfrm>
            <a:off x="544976" y="1801811"/>
            <a:ext cx="9679737" cy="4154984"/>
          </a:xfrm>
          <a:prstGeom prst="rect">
            <a:avLst/>
          </a:prstGeom>
          <a:solidFill>
            <a:schemeClr val="accent4">
              <a:lumMod val="20000"/>
              <a:lumOff val="80000"/>
            </a:schemeClr>
          </a:solidFill>
        </p:spPr>
        <p:txBody>
          <a:bodyPr wrap="square">
            <a:spAutoFit/>
          </a:bodyPr>
          <a:lstStyle/>
          <a:p>
            <a:r>
              <a:rPr lang="en-GB" sz="2400" b="1" dirty="0">
                <a:latin typeface="Raleway"/>
              </a:rPr>
              <a:t>Big Idea 6 Discussion about our futures </a:t>
            </a:r>
            <a:r>
              <a:rPr lang="en-GB" sz="2400" dirty="0">
                <a:latin typeface="Raleway"/>
              </a:rPr>
              <a:t>understanding that we are all affected by climate change and its impact could worsen in the future unless humans take action, students  understand that if we don’t do anything there is a planetary scale (worldwide) threat to human civilisation. </a:t>
            </a:r>
          </a:p>
          <a:p>
            <a:r>
              <a:rPr lang="en-GB" sz="2400" b="1" dirty="0">
                <a:latin typeface="Raleway"/>
              </a:rPr>
              <a:t>Big Idea 7 </a:t>
            </a:r>
            <a:r>
              <a:rPr lang="en-GB" sz="2400" dirty="0">
                <a:latin typeface="Raleway"/>
              </a:rPr>
              <a:t>– students understand that we should look at addressing climate change on  an individual and government level, they realise that it is not enough to just have awareness but we need to encourage (direct) people to change their behaviour. </a:t>
            </a:r>
          </a:p>
          <a:p>
            <a:r>
              <a:rPr lang="en-GB" sz="2400" b="1" dirty="0">
                <a:latin typeface="Raleway"/>
              </a:rPr>
              <a:t>Big Idea 11 </a:t>
            </a:r>
            <a:r>
              <a:rPr lang="en-GB" sz="2400" dirty="0">
                <a:latin typeface="Raleway"/>
              </a:rPr>
              <a:t>– recap of carbon footprint surveys- personal footprints being reduced.</a:t>
            </a:r>
          </a:p>
        </p:txBody>
      </p:sp>
    </p:spTree>
    <p:extLst>
      <p:ext uri="{BB962C8B-B14F-4D97-AF65-F5344CB8AC3E}">
        <p14:creationId xmlns:p14="http://schemas.microsoft.com/office/powerpoint/2010/main" val="2939407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1006732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3C4209E1-8624-4708-B7BB-8212428A500A}"/>
              </a:ext>
            </a:extLst>
          </p:cNvPr>
          <p:cNvSpPr>
            <a:spLocks noGrp="1"/>
          </p:cNvSpPr>
          <p:nvPr>
            <p:ph type="title"/>
          </p:nvPr>
        </p:nvSpPr>
        <p:spPr>
          <a:xfrm>
            <a:off x="3013468" y="1476425"/>
            <a:ext cx="4664875" cy="841800"/>
          </a:xfrm>
          <a:solidFill>
            <a:srgbClr val="92D050"/>
          </a:solidFill>
        </p:spPr>
        <p:txBody>
          <a:bodyPr/>
          <a:lstStyle/>
          <a:p>
            <a:r>
              <a:rPr lang="en-GB" dirty="0">
                <a:latin typeface="Raleway"/>
              </a:rPr>
              <a:t>Lesson Objectives </a:t>
            </a:r>
          </a:p>
        </p:txBody>
      </p:sp>
      <p:sp>
        <p:nvSpPr>
          <p:cNvPr id="3" name="Text Placeholder 2">
            <a:extLst>
              <a:ext uri="{FF2B5EF4-FFF2-40B4-BE49-F238E27FC236}">
                <a16:creationId xmlns:a16="http://schemas.microsoft.com/office/drawing/2014/main" id="{95EB828C-3632-423E-8D3F-A93871E5C3B1}"/>
              </a:ext>
            </a:extLst>
          </p:cNvPr>
          <p:cNvSpPr>
            <a:spLocks noGrp="1"/>
          </p:cNvSpPr>
          <p:nvPr>
            <p:ph type="body" idx="1"/>
          </p:nvPr>
        </p:nvSpPr>
        <p:spPr>
          <a:xfrm>
            <a:off x="428825" y="2889300"/>
            <a:ext cx="9963000" cy="5021400"/>
          </a:xfrm>
        </p:spPr>
        <p:txBody>
          <a:bodyPr/>
          <a:lstStyle/>
          <a:p>
            <a:pPr marL="82550" indent="0">
              <a:buNone/>
            </a:pPr>
            <a:r>
              <a:rPr lang="en-GB" sz="2400" dirty="0">
                <a:latin typeface="Raleway"/>
              </a:rPr>
              <a:t>Learners will have :</a:t>
            </a:r>
          </a:p>
          <a:p>
            <a:pPr indent="-457200">
              <a:buFont typeface="Arial" panose="020B0604020202020204" pitchFamily="34" charset="0"/>
              <a:buChar char="•"/>
            </a:pPr>
            <a:r>
              <a:rPr lang="en-GB" sz="2400" dirty="0">
                <a:latin typeface="Raleway"/>
              </a:rPr>
              <a:t>Worked together to evaluate solutions and  decided on best actions to reduce climate change </a:t>
            </a:r>
          </a:p>
          <a:p>
            <a:pPr indent="-457200">
              <a:buFont typeface="Arial" panose="020B0604020202020204" pitchFamily="34" charset="0"/>
              <a:buChar char="•"/>
            </a:pPr>
            <a:r>
              <a:rPr lang="en-GB" sz="2400" dirty="0">
                <a:latin typeface="Raleway"/>
              </a:rPr>
              <a:t>Listened to a range of ideas and developed a group campaign to persuade people to adopt different practices in their daily lives</a:t>
            </a:r>
          </a:p>
          <a:p>
            <a:endParaRPr lang="en-GB" dirty="0"/>
          </a:p>
        </p:txBody>
      </p:sp>
    </p:spTree>
    <p:extLst>
      <p:ext uri="{BB962C8B-B14F-4D97-AF65-F5344CB8AC3E}">
        <p14:creationId xmlns:p14="http://schemas.microsoft.com/office/powerpoint/2010/main" val="599753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125686" cy="7999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9B7FDDE8-D1C1-4F0D-9BB0-4DC4DBB43322}"/>
              </a:ext>
            </a:extLst>
          </p:cNvPr>
          <p:cNvPicPr>
            <a:picLocks noChangeAspect="1"/>
          </p:cNvPicPr>
          <p:nvPr/>
        </p:nvPicPr>
        <p:blipFill>
          <a:blip r:embed="rId5"/>
          <a:stretch>
            <a:fillRect/>
          </a:stretch>
        </p:blipFill>
        <p:spPr>
          <a:xfrm>
            <a:off x="1419414" y="1965623"/>
            <a:ext cx="9019307" cy="5410107"/>
          </a:xfrm>
          <a:prstGeom prst="rect">
            <a:avLst/>
          </a:prstGeom>
        </p:spPr>
      </p:pic>
      <p:sp>
        <p:nvSpPr>
          <p:cNvPr id="3" name="Thought Bubble: Cloud 2">
            <a:extLst>
              <a:ext uri="{FF2B5EF4-FFF2-40B4-BE49-F238E27FC236}">
                <a16:creationId xmlns:a16="http://schemas.microsoft.com/office/drawing/2014/main" id="{FE839802-C0E5-4F3B-9095-BB6A8FA5466F}"/>
              </a:ext>
            </a:extLst>
          </p:cNvPr>
          <p:cNvSpPr/>
          <p:nvPr/>
        </p:nvSpPr>
        <p:spPr>
          <a:xfrm>
            <a:off x="3673500" y="146044"/>
            <a:ext cx="4426085" cy="1783879"/>
          </a:xfrm>
          <a:prstGeom prst="cloudCallout">
            <a:avLst>
              <a:gd name="adj1" fmla="val -27000"/>
              <a:gd name="adj2" fmla="val 8381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a:rPr>
              <a:t>Should we take action?</a:t>
            </a:r>
          </a:p>
        </p:txBody>
      </p:sp>
    </p:spTree>
    <p:extLst>
      <p:ext uri="{BB962C8B-B14F-4D97-AF65-F5344CB8AC3E}">
        <p14:creationId xmlns:p14="http://schemas.microsoft.com/office/powerpoint/2010/main" val="377802693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472</TotalTime>
  <Words>1998</Words>
  <Application>Microsoft Office PowerPoint</Application>
  <PresentationFormat>Custom</PresentationFormat>
  <Paragraphs>217</Paragraphs>
  <Slides>28</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Raleway ExtraBold</vt:lpstr>
      <vt:lpstr>Ralway</vt:lpstr>
      <vt:lpstr>Prompt SemiBold</vt:lpstr>
      <vt:lpstr>ralewayl</vt:lpstr>
      <vt:lpstr>Prompt</vt:lpstr>
      <vt:lpstr>Raleway</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Objectives </vt:lpstr>
      <vt:lpstr>PowerPoint Presentation</vt:lpstr>
      <vt:lpstr> Families can help reduce their carbon footprint by focusing on these major  areas that generate excess carbon dioxide:  1.housing and household energy use 2.transportation 3.personal habits  4.recycling  </vt:lpstr>
      <vt:lpstr>PowerPoint Presentation</vt:lpstr>
      <vt:lpstr>In your plans you will need to convince everybody and work with all ages </vt:lpstr>
      <vt:lpstr>Making change happen </vt:lpstr>
      <vt:lpstr>Don't ignore young people – they are   the key to fighting climate change</vt:lpstr>
      <vt:lpstr>Activity 2 – look at the challenges facing the world</vt:lpstr>
      <vt:lpstr>PowerPoint Presentation</vt:lpstr>
      <vt:lpstr>PowerPoint Presentation</vt:lpstr>
      <vt:lpstr>PowerPoint Presentation</vt:lpstr>
      <vt:lpstr>PowerPoint Presentation</vt:lpstr>
      <vt:lpstr>PowerPoint Presentation</vt:lpstr>
      <vt:lpstr>PowerPoint Presentation</vt:lpstr>
      <vt:lpstr>Young people and action </vt:lpstr>
      <vt:lpstr>Make a difference: Plan for sustainable living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dc:creator>
  <cp:lastModifiedBy>Kevin Ayre</cp:lastModifiedBy>
  <cp:revision>15</cp:revision>
  <dcterms:modified xsi:type="dcterms:W3CDTF">2020-04-15T12:40:32Z</dcterms:modified>
</cp:coreProperties>
</file>