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1"/>
  </p:notesMasterIdLst>
  <p:sldIdLst>
    <p:sldId id="256" r:id="rId2"/>
    <p:sldId id="257" r:id="rId3"/>
    <p:sldId id="258" r:id="rId4"/>
    <p:sldId id="259" r:id="rId5"/>
    <p:sldId id="261" r:id="rId6"/>
    <p:sldId id="284"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3" r:id="rId23"/>
    <p:sldId id="277" r:id="rId24"/>
    <p:sldId id="278" r:id="rId25"/>
    <p:sldId id="279" r:id="rId26"/>
    <p:sldId id="280" r:id="rId27"/>
    <p:sldId id="281" r:id="rId28"/>
    <p:sldId id="282" r:id="rId29"/>
    <p:sldId id="285" r:id="rId30"/>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780" y="90"/>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35350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dirty="0"/>
              <a:t>© John Geoffrey Walker/© Elders action/© </a:t>
            </a:r>
            <a:r>
              <a:rPr lang="en-GB" sz="1100" dirty="0" err="1"/>
              <a:t>Campaigncc</a:t>
            </a:r>
            <a:endParaRPr lang="en-GB" sz="11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113733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84480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13199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03896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47294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7836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a:t>
            </a:r>
            <a:r>
              <a:rPr lang="en-GB" baseline="0" dirty="0"/>
              <a:t> from The Guardian.</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106871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69520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50591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Read more at https://www.thestar.com.my/lifestyle/features/2015/02/02/scientists-and-nonscientists-just-cant-agree-study/#7vXJIT3LirkYigHs.99</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119016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a:t>
            </a:r>
            <a:r>
              <a:rPr lang="en-GB" baseline="0" dirty="0"/>
              <a:t> from Andre Santana from </a:t>
            </a:r>
            <a:r>
              <a:rPr lang="en-GB" baseline="0" dirty="0" err="1"/>
              <a:t>Pixabay</a:t>
            </a:r>
            <a:r>
              <a:rPr lang="en-GB" baseline="0" dirty="0"/>
              <a:t>.</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31210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https://www.globalgoals.org/films</a:t>
            </a:r>
          </a:p>
          <a:p>
            <a:r>
              <a:rPr lang="en-GB" dirty="0"/>
              <a:t>https://www.youtube.com/watch?time_continue=88&amp;v=RTRdtrsL9jg</a:t>
            </a:r>
          </a:p>
          <a:p>
            <a:r>
              <a:rPr lang="en-GB" dirty="0"/>
              <a:t>The clip is 1.41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83514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32361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05422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309857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61886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796172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92552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3784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76712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Today’s climate change is a long-term, large-scale rise in Earth’s global average temperature, causing shifts in weather patterns. Some models predict rises in global temperature of 4 degrees Celsius by the end of the 21st Century, which could make advanced civilisation unsustainable, lead to a major reduction in the human population, and cause extinction for many other species. The UN aims to keep temperature rise to between 1.5 – 2 °C. </a:t>
            </a:r>
            <a:endParaRPr dirty="0"/>
          </a:p>
        </p:txBody>
      </p:sp>
    </p:spTree>
    <p:extLst>
      <p:ext uri="{BB962C8B-B14F-4D97-AF65-F5344CB8AC3E}">
        <p14:creationId xmlns:p14="http://schemas.microsoft.com/office/powerpoint/2010/main" val="1309428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UNDP</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6504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0008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3834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g"/><Relationship Id="rId7"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jpg"/><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https://www.youtube.com/watch?time_continue=88&amp;v=RTRdtrsL9j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6" name="Google Shape;56;p13"/>
          <p:cNvSpPr/>
          <p:nvPr/>
        </p:nvSpPr>
        <p:spPr>
          <a:xfrm rot="10800000" flipH="1">
            <a:off x="428825" y="7112575"/>
            <a:ext cx="98154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8792F"/>
              </a:solidFill>
            </a:endParaRPr>
          </a:p>
        </p:txBody>
      </p:sp>
      <p:sp>
        <p:nvSpPr>
          <p:cNvPr id="57" name="Google Shape;57;p13"/>
          <p:cNvSpPr txBox="1"/>
          <p:nvPr/>
        </p:nvSpPr>
        <p:spPr>
          <a:xfrm>
            <a:off x="2393004" y="2408112"/>
            <a:ext cx="3812471" cy="201530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dirty="0">
                <a:solidFill>
                  <a:schemeClr val="dk2"/>
                </a:solidFill>
                <a:latin typeface="Raleway"/>
                <a:ea typeface="Raleway"/>
                <a:cs typeface="Raleway"/>
                <a:sym typeface="Raleway"/>
              </a:rPr>
              <a:t>MENTAL MAP</a:t>
            </a:r>
          </a:p>
          <a:p>
            <a:pPr marL="0" lvl="0" indent="0" algn="l" rtl="0">
              <a:spcBef>
                <a:spcPts val="0"/>
              </a:spcBef>
              <a:spcAft>
                <a:spcPts val="0"/>
              </a:spcAft>
              <a:buNone/>
            </a:pPr>
            <a:r>
              <a:rPr lang="it" sz="3000" i="1" dirty="0">
                <a:solidFill>
                  <a:schemeClr val="dk2"/>
                </a:solidFill>
                <a:latin typeface="Raleway"/>
                <a:ea typeface="Raleway"/>
                <a:cs typeface="Raleway"/>
                <a:sym typeface="Raleway"/>
              </a:rPr>
              <a:t>How will climate change impact our lives? </a:t>
            </a: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id="{ED40B233-6879-4078-8344-16D0B9F4B3E1}"/>
              </a:ext>
            </a:extLst>
          </p:cNvPr>
          <p:cNvSpPr>
            <a:spLocks noGrp="1"/>
          </p:cNvSpPr>
          <p:nvPr>
            <p:ph type="title"/>
          </p:nvPr>
        </p:nvSpPr>
        <p:spPr>
          <a:xfrm>
            <a:off x="364468" y="1210772"/>
            <a:ext cx="4528545" cy="841800"/>
          </a:xfrm>
          <a:solidFill>
            <a:srgbClr val="009900"/>
          </a:solidFill>
        </p:spPr>
        <p:txBody>
          <a:bodyPr/>
          <a:lstStyle/>
          <a:p>
            <a:r>
              <a:rPr lang="en-GB" dirty="0">
                <a:latin typeface="Raleway"/>
              </a:rPr>
              <a:t>Lesson Outcomes </a:t>
            </a:r>
          </a:p>
        </p:txBody>
      </p:sp>
      <p:sp>
        <p:nvSpPr>
          <p:cNvPr id="4" name="Text Placeholder 3">
            <a:extLst>
              <a:ext uri="{FF2B5EF4-FFF2-40B4-BE49-F238E27FC236}">
                <a16:creationId xmlns:a16="http://schemas.microsoft.com/office/drawing/2014/main" id="{15ED437D-82A0-4EC8-9B19-3665BB438163}"/>
              </a:ext>
            </a:extLst>
          </p:cNvPr>
          <p:cNvSpPr>
            <a:spLocks noGrp="1"/>
          </p:cNvSpPr>
          <p:nvPr>
            <p:ph type="body" idx="1"/>
          </p:nvPr>
        </p:nvSpPr>
        <p:spPr>
          <a:xfrm>
            <a:off x="273468" y="2247325"/>
            <a:ext cx="9963000" cy="5021400"/>
          </a:xfrm>
        </p:spPr>
        <p:txBody>
          <a:bodyPr/>
          <a:lstStyle/>
          <a:p>
            <a:pPr marL="0" indent="0">
              <a:buNone/>
            </a:pPr>
            <a:r>
              <a:rPr lang="en-GB" dirty="0">
                <a:latin typeface="Raleway"/>
              </a:rPr>
              <a:t>Learners will be able to:</a:t>
            </a:r>
          </a:p>
          <a:p>
            <a:r>
              <a:rPr lang="en-GB" dirty="0">
                <a:latin typeface="Raleway"/>
              </a:rPr>
              <a:t>Show </a:t>
            </a:r>
            <a:r>
              <a:rPr lang="en-GB" b="1" dirty="0">
                <a:solidFill>
                  <a:srgbClr val="FF0000"/>
                </a:solidFill>
                <a:latin typeface="Raleway"/>
              </a:rPr>
              <a:t>knowledge</a:t>
            </a:r>
            <a:r>
              <a:rPr lang="en-GB" dirty="0">
                <a:latin typeface="Raleway"/>
              </a:rPr>
              <a:t> of climate change and how its impacting on the world, they are aware that the speed of change is exceeding most scientific forecasts and 1.5 would be a sensible target.  </a:t>
            </a:r>
          </a:p>
          <a:p>
            <a:r>
              <a:rPr lang="en-GB" dirty="0">
                <a:latin typeface="Raleway"/>
              </a:rPr>
              <a:t>Evaluate the climate change debate and examine the evidence for and against climate change.  </a:t>
            </a:r>
          </a:p>
          <a:p>
            <a:r>
              <a:rPr lang="en-GB" b="1" dirty="0">
                <a:solidFill>
                  <a:srgbClr val="7030A0"/>
                </a:solidFill>
                <a:latin typeface="Raleway"/>
              </a:rPr>
              <a:t>Share their opinions </a:t>
            </a:r>
            <a:r>
              <a:rPr lang="en-GB" dirty="0">
                <a:latin typeface="Raleway"/>
              </a:rPr>
              <a:t>about climate change and </a:t>
            </a:r>
            <a:r>
              <a:rPr lang="en-GB" b="1" dirty="0">
                <a:solidFill>
                  <a:srgbClr val="7030A0"/>
                </a:solidFill>
                <a:latin typeface="Raleway"/>
              </a:rPr>
              <a:t>how they feel </a:t>
            </a:r>
            <a:r>
              <a:rPr lang="en-GB" dirty="0">
                <a:latin typeface="Raleway"/>
              </a:rPr>
              <a:t>about the impact it is having on communities around the world.</a:t>
            </a:r>
          </a:p>
          <a:p>
            <a:pPr lvl="0"/>
            <a:r>
              <a:rPr lang="en-GB" dirty="0">
                <a:latin typeface="Raleway"/>
              </a:rPr>
              <a:t>Show </a:t>
            </a:r>
            <a:r>
              <a:rPr lang="en-GB" b="1" dirty="0">
                <a:solidFill>
                  <a:srgbClr val="7030A0"/>
                </a:solidFill>
                <a:latin typeface="Raleway"/>
              </a:rPr>
              <a:t>greater awareness of the influence of fake news </a:t>
            </a:r>
            <a:r>
              <a:rPr lang="en-GB" dirty="0">
                <a:latin typeface="Raleway"/>
              </a:rPr>
              <a:t>and climate change deniers on the debate about climate change </a:t>
            </a:r>
          </a:p>
        </p:txBody>
      </p:sp>
    </p:spTree>
    <p:extLst>
      <p:ext uri="{BB962C8B-B14F-4D97-AF65-F5344CB8AC3E}">
        <p14:creationId xmlns:p14="http://schemas.microsoft.com/office/powerpoint/2010/main" val="1813608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3" name="Picture 2">
            <a:extLst>
              <a:ext uri="{FF2B5EF4-FFF2-40B4-BE49-F238E27FC236}">
                <a16:creationId xmlns:a16="http://schemas.microsoft.com/office/drawing/2014/main" id="{9388E7A7-FF11-4AAC-B198-5C29E575786E}"/>
              </a:ext>
            </a:extLst>
          </p:cNvPr>
          <p:cNvPicPr>
            <a:picLocks noChangeAspect="1"/>
          </p:cNvPicPr>
          <p:nvPr/>
        </p:nvPicPr>
        <p:blipFill>
          <a:blip r:embed="rId5"/>
          <a:stretch>
            <a:fillRect/>
          </a:stretch>
        </p:blipFill>
        <p:spPr>
          <a:xfrm>
            <a:off x="6366752" y="1160026"/>
            <a:ext cx="4145162" cy="2216475"/>
          </a:xfrm>
          <a:prstGeom prst="rect">
            <a:avLst/>
          </a:prstGeom>
        </p:spPr>
      </p:pic>
      <p:pic>
        <p:nvPicPr>
          <p:cNvPr id="4" name="Picture 3">
            <a:extLst>
              <a:ext uri="{FF2B5EF4-FFF2-40B4-BE49-F238E27FC236}">
                <a16:creationId xmlns:a16="http://schemas.microsoft.com/office/drawing/2014/main" id="{B51985CF-C22A-4CC4-B073-532101979F29}"/>
              </a:ext>
            </a:extLst>
          </p:cNvPr>
          <p:cNvPicPr>
            <a:picLocks noChangeAspect="1"/>
          </p:cNvPicPr>
          <p:nvPr/>
        </p:nvPicPr>
        <p:blipFill>
          <a:blip r:embed="rId6"/>
          <a:stretch>
            <a:fillRect/>
          </a:stretch>
        </p:blipFill>
        <p:spPr>
          <a:xfrm>
            <a:off x="125725" y="4669277"/>
            <a:ext cx="6834908" cy="2514437"/>
          </a:xfrm>
          <a:prstGeom prst="rect">
            <a:avLst/>
          </a:prstGeom>
        </p:spPr>
      </p:pic>
      <p:sp>
        <p:nvSpPr>
          <p:cNvPr id="12" name="TextBox 11">
            <a:extLst>
              <a:ext uri="{FF2B5EF4-FFF2-40B4-BE49-F238E27FC236}">
                <a16:creationId xmlns:a16="http://schemas.microsoft.com/office/drawing/2014/main" id="{BA40812D-CD4C-4032-9038-8C04537DEEE5}"/>
              </a:ext>
            </a:extLst>
          </p:cNvPr>
          <p:cNvSpPr txBox="1"/>
          <p:nvPr/>
        </p:nvSpPr>
        <p:spPr>
          <a:xfrm>
            <a:off x="7173960" y="3365075"/>
            <a:ext cx="3865418" cy="276999"/>
          </a:xfrm>
          <a:prstGeom prst="rect">
            <a:avLst/>
          </a:prstGeom>
          <a:noFill/>
        </p:spPr>
        <p:txBody>
          <a:bodyPr wrap="square" rtlCol="0">
            <a:spAutoFit/>
          </a:bodyPr>
          <a:lstStyle/>
          <a:p>
            <a:r>
              <a:rPr lang="en-GB" sz="1200" dirty="0"/>
              <a:t>© John Geoffrey Walker</a:t>
            </a:r>
          </a:p>
        </p:txBody>
      </p:sp>
      <p:sp>
        <p:nvSpPr>
          <p:cNvPr id="5" name="Rectangle 4">
            <a:extLst>
              <a:ext uri="{FF2B5EF4-FFF2-40B4-BE49-F238E27FC236}">
                <a16:creationId xmlns:a16="http://schemas.microsoft.com/office/drawing/2014/main" id="{B81170E9-E12C-4DB9-8FA0-6AB8E382AC9D}"/>
              </a:ext>
            </a:extLst>
          </p:cNvPr>
          <p:cNvSpPr/>
          <p:nvPr/>
        </p:nvSpPr>
        <p:spPr>
          <a:xfrm>
            <a:off x="171458" y="7140295"/>
            <a:ext cx="1402948" cy="307777"/>
          </a:xfrm>
          <a:prstGeom prst="rect">
            <a:avLst/>
          </a:prstGeom>
        </p:spPr>
        <p:txBody>
          <a:bodyPr wrap="none">
            <a:spAutoFit/>
          </a:bodyPr>
          <a:lstStyle/>
          <a:p>
            <a:r>
              <a:rPr lang="en-GB" dirty="0"/>
              <a:t>© Elders action</a:t>
            </a:r>
          </a:p>
        </p:txBody>
      </p:sp>
      <p:pic>
        <p:nvPicPr>
          <p:cNvPr id="6" name="Picture 5">
            <a:extLst>
              <a:ext uri="{FF2B5EF4-FFF2-40B4-BE49-F238E27FC236}">
                <a16:creationId xmlns:a16="http://schemas.microsoft.com/office/drawing/2014/main" id="{367B73A2-8001-45CB-A0A5-B88AE3879E6A}"/>
              </a:ext>
            </a:extLst>
          </p:cNvPr>
          <p:cNvPicPr>
            <a:picLocks noChangeAspect="1"/>
          </p:cNvPicPr>
          <p:nvPr/>
        </p:nvPicPr>
        <p:blipFill>
          <a:blip r:embed="rId7"/>
          <a:stretch>
            <a:fillRect/>
          </a:stretch>
        </p:blipFill>
        <p:spPr>
          <a:xfrm>
            <a:off x="171457" y="1189668"/>
            <a:ext cx="5684119" cy="3048928"/>
          </a:xfrm>
          <a:prstGeom prst="rect">
            <a:avLst/>
          </a:prstGeom>
        </p:spPr>
      </p:pic>
      <p:pic>
        <p:nvPicPr>
          <p:cNvPr id="7" name="Picture 6">
            <a:extLst>
              <a:ext uri="{FF2B5EF4-FFF2-40B4-BE49-F238E27FC236}">
                <a16:creationId xmlns:a16="http://schemas.microsoft.com/office/drawing/2014/main" id="{C2E1D240-7D2D-434B-B6F8-14A96E64D1BA}"/>
              </a:ext>
            </a:extLst>
          </p:cNvPr>
          <p:cNvPicPr>
            <a:picLocks noChangeAspect="1"/>
          </p:cNvPicPr>
          <p:nvPr/>
        </p:nvPicPr>
        <p:blipFill>
          <a:blip r:embed="rId8"/>
          <a:stretch>
            <a:fillRect/>
          </a:stretch>
        </p:blipFill>
        <p:spPr>
          <a:xfrm>
            <a:off x="7400608" y="3624123"/>
            <a:ext cx="3034421" cy="3670060"/>
          </a:xfrm>
          <a:prstGeom prst="rect">
            <a:avLst/>
          </a:prstGeom>
        </p:spPr>
      </p:pic>
      <p:sp>
        <p:nvSpPr>
          <p:cNvPr id="8" name="Rectangle 7">
            <a:extLst>
              <a:ext uri="{FF2B5EF4-FFF2-40B4-BE49-F238E27FC236}">
                <a16:creationId xmlns:a16="http://schemas.microsoft.com/office/drawing/2014/main" id="{27DEAC7C-EE29-4B14-80E8-79572AADC488}"/>
              </a:ext>
            </a:extLst>
          </p:cNvPr>
          <p:cNvSpPr/>
          <p:nvPr/>
        </p:nvSpPr>
        <p:spPr>
          <a:xfrm>
            <a:off x="8829310" y="7244001"/>
            <a:ext cx="1362874" cy="307777"/>
          </a:xfrm>
          <a:prstGeom prst="rect">
            <a:avLst/>
          </a:prstGeom>
        </p:spPr>
        <p:txBody>
          <a:bodyPr wrap="none">
            <a:spAutoFit/>
          </a:bodyPr>
          <a:lstStyle/>
          <a:p>
            <a:r>
              <a:rPr lang="en-GB" dirty="0"/>
              <a:t>© </a:t>
            </a:r>
            <a:r>
              <a:rPr lang="en-GB" dirty="0" err="1"/>
              <a:t>Campaigncc</a:t>
            </a:r>
            <a:endParaRPr lang="en-GB" dirty="0"/>
          </a:p>
        </p:txBody>
      </p:sp>
    </p:spTree>
    <p:extLst>
      <p:ext uri="{BB962C8B-B14F-4D97-AF65-F5344CB8AC3E}">
        <p14:creationId xmlns:p14="http://schemas.microsoft.com/office/powerpoint/2010/main" val="902354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31132"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BE879C79-AC66-4367-94D4-E4B986E6222C}"/>
              </a:ext>
            </a:extLst>
          </p:cNvPr>
          <p:cNvPicPr>
            <a:picLocks noChangeAspect="1"/>
          </p:cNvPicPr>
          <p:nvPr/>
        </p:nvPicPr>
        <p:blipFill>
          <a:blip r:embed="rId5"/>
          <a:stretch>
            <a:fillRect/>
          </a:stretch>
        </p:blipFill>
        <p:spPr>
          <a:xfrm>
            <a:off x="95692" y="1190497"/>
            <a:ext cx="4341381" cy="4468322"/>
          </a:xfrm>
          <a:prstGeom prst="rect">
            <a:avLst/>
          </a:prstGeom>
        </p:spPr>
      </p:pic>
      <p:sp>
        <p:nvSpPr>
          <p:cNvPr id="3" name="Rectangle 2">
            <a:extLst>
              <a:ext uri="{FF2B5EF4-FFF2-40B4-BE49-F238E27FC236}">
                <a16:creationId xmlns:a16="http://schemas.microsoft.com/office/drawing/2014/main" id="{45862219-DD3B-4F79-8101-13F24B676365}"/>
              </a:ext>
            </a:extLst>
          </p:cNvPr>
          <p:cNvSpPr/>
          <p:nvPr/>
        </p:nvSpPr>
        <p:spPr>
          <a:xfrm>
            <a:off x="176213" y="5670154"/>
            <a:ext cx="1362874" cy="307777"/>
          </a:xfrm>
          <a:prstGeom prst="rect">
            <a:avLst/>
          </a:prstGeom>
        </p:spPr>
        <p:txBody>
          <a:bodyPr wrap="none">
            <a:spAutoFit/>
          </a:bodyPr>
          <a:lstStyle/>
          <a:p>
            <a:r>
              <a:rPr lang="en-GB" dirty="0"/>
              <a:t>© </a:t>
            </a:r>
            <a:r>
              <a:rPr lang="en-GB" dirty="0" err="1"/>
              <a:t>Campaigncc</a:t>
            </a:r>
            <a:endParaRPr lang="en-GB" dirty="0"/>
          </a:p>
        </p:txBody>
      </p:sp>
      <p:sp>
        <p:nvSpPr>
          <p:cNvPr id="8" name="Text Placeholder 7">
            <a:extLst>
              <a:ext uri="{FF2B5EF4-FFF2-40B4-BE49-F238E27FC236}">
                <a16:creationId xmlns:a16="http://schemas.microsoft.com/office/drawing/2014/main" id="{C3AA9ABC-6AF8-4889-BD19-B193080440D1}"/>
              </a:ext>
            </a:extLst>
          </p:cNvPr>
          <p:cNvSpPr>
            <a:spLocks noGrp="1"/>
          </p:cNvSpPr>
          <p:nvPr>
            <p:ph type="body" idx="2"/>
          </p:nvPr>
        </p:nvSpPr>
        <p:spPr>
          <a:xfrm>
            <a:off x="4643727" y="1190497"/>
            <a:ext cx="5871873" cy="5239486"/>
          </a:xfrm>
          <a:solidFill>
            <a:srgbClr val="99FF99"/>
          </a:solidFill>
        </p:spPr>
        <p:txBody>
          <a:bodyPr/>
          <a:lstStyle/>
          <a:p>
            <a:pPr marL="114300" indent="0">
              <a:buNone/>
            </a:pPr>
            <a:r>
              <a:rPr lang="en-GB" sz="3600" b="1" u="sng" dirty="0">
                <a:latin typeface="Raleway"/>
              </a:rPr>
              <a:t>Task 1 Let’s get thinking</a:t>
            </a:r>
          </a:p>
          <a:p>
            <a:pPr marL="114300" indent="0">
              <a:buNone/>
            </a:pPr>
            <a:r>
              <a:rPr lang="en-GB" sz="3600" dirty="0">
                <a:latin typeface="Raleway"/>
              </a:rPr>
              <a:t>1. What are these grandparents doing and why?</a:t>
            </a:r>
          </a:p>
          <a:p>
            <a:pPr marL="114300" indent="0">
              <a:buNone/>
            </a:pPr>
            <a:r>
              <a:rPr lang="en-GB" sz="3600" dirty="0">
                <a:latin typeface="Raleway"/>
              </a:rPr>
              <a:t>2. Do you think this will benefit their grandchildren? </a:t>
            </a:r>
          </a:p>
        </p:txBody>
      </p:sp>
      <p:pic>
        <p:nvPicPr>
          <p:cNvPr id="4" name="Picture 3">
            <a:extLst>
              <a:ext uri="{FF2B5EF4-FFF2-40B4-BE49-F238E27FC236}">
                <a16:creationId xmlns:a16="http://schemas.microsoft.com/office/drawing/2014/main" id="{DAA71066-FCB9-4C0E-B124-3872F46829E2}"/>
              </a:ext>
            </a:extLst>
          </p:cNvPr>
          <p:cNvPicPr>
            <a:picLocks noChangeAspect="1"/>
          </p:cNvPicPr>
          <p:nvPr/>
        </p:nvPicPr>
        <p:blipFill>
          <a:blip r:embed="rId6"/>
          <a:stretch>
            <a:fillRect/>
          </a:stretch>
        </p:blipFill>
        <p:spPr>
          <a:xfrm>
            <a:off x="4437073" y="5697921"/>
            <a:ext cx="6146725" cy="1831943"/>
          </a:xfrm>
          <a:prstGeom prst="rect">
            <a:avLst/>
          </a:prstGeom>
        </p:spPr>
      </p:pic>
    </p:spTree>
    <p:extLst>
      <p:ext uri="{BB962C8B-B14F-4D97-AF65-F5344CB8AC3E}">
        <p14:creationId xmlns:p14="http://schemas.microsoft.com/office/powerpoint/2010/main" val="666649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7986409" y="322925"/>
            <a:ext cx="2250066" cy="610625"/>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75744"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364325" y="1655700"/>
            <a:ext cx="9940244" cy="5581050"/>
          </a:xfrm>
          <a:prstGeom prst="rect">
            <a:avLst/>
          </a:prstGeom>
          <a:solidFill>
            <a:srgbClr val="0099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4400" u="sng" dirty="0">
                <a:latin typeface="Raleway"/>
                <a:ea typeface="Raleway"/>
                <a:cs typeface="Raleway"/>
                <a:sym typeface="Raleway"/>
              </a:rPr>
              <a:t>Task 2   What do we think?</a:t>
            </a:r>
          </a:p>
          <a:p>
            <a:pPr marL="0" lvl="0" indent="0" algn="l" rtl="0">
              <a:spcBef>
                <a:spcPts val="0"/>
              </a:spcBef>
              <a:spcAft>
                <a:spcPts val="0"/>
              </a:spcAft>
              <a:buNone/>
            </a:pPr>
            <a:r>
              <a:rPr lang="en-GB" sz="4400" dirty="0">
                <a:latin typeface="Raleway"/>
                <a:ea typeface="Raleway"/>
                <a:cs typeface="Raleway"/>
                <a:sym typeface="Raleway"/>
              </a:rPr>
              <a:t>Walk around the classroom and talk to people about climate change.</a:t>
            </a:r>
          </a:p>
          <a:p>
            <a:pPr marL="0" lvl="0" indent="0" algn="l" rtl="0">
              <a:spcBef>
                <a:spcPts val="0"/>
              </a:spcBef>
              <a:spcAft>
                <a:spcPts val="0"/>
              </a:spcAft>
              <a:buNone/>
            </a:pPr>
            <a:endParaRPr lang="en-GB" sz="4400" dirty="0">
              <a:latin typeface="Raleway"/>
              <a:ea typeface="Raleway"/>
              <a:cs typeface="Raleway"/>
              <a:sym typeface="Raleway"/>
            </a:endParaRPr>
          </a:p>
          <a:p>
            <a:pPr marL="0" lvl="0" indent="0" algn="l" rtl="0">
              <a:spcBef>
                <a:spcPts val="0"/>
              </a:spcBef>
              <a:spcAft>
                <a:spcPts val="0"/>
              </a:spcAft>
              <a:buNone/>
            </a:pPr>
            <a:r>
              <a:rPr lang="en-GB" sz="4400" dirty="0">
                <a:latin typeface="Raleway"/>
                <a:ea typeface="Raleway"/>
                <a:cs typeface="Raleway"/>
                <a:sym typeface="Raleway"/>
              </a:rPr>
              <a:t>Get one person’s name for each statement. </a:t>
            </a:r>
            <a:endParaRPr sz="4400" dirty="0">
              <a:latin typeface="Raleway"/>
              <a:ea typeface="Raleway"/>
              <a:cs typeface="Raleway"/>
              <a:sym typeface="Raleway"/>
            </a:endParaRPr>
          </a:p>
        </p:txBody>
      </p:sp>
    </p:spTree>
    <p:extLst>
      <p:ext uri="{BB962C8B-B14F-4D97-AF65-F5344CB8AC3E}">
        <p14:creationId xmlns:p14="http://schemas.microsoft.com/office/powerpoint/2010/main" val="3771700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907075" y="1643120"/>
            <a:ext cx="8947044" cy="166570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4000" b="1" i="0" u="sng" strike="noStrike" cap="none" dirty="0">
                <a:solidFill>
                  <a:srgbClr val="009900"/>
                </a:solidFill>
                <a:latin typeface="Raleway"/>
                <a:ea typeface="Prompt"/>
                <a:cs typeface="Prompt"/>
                <a:sym typeface="Prompt"/>
              </a:rPr>
              <a:t>Task 3 </a:t>
            </a:r>
          </a:p>
          <a:p>
            <a:pPr marL="0" marR="0" lvl="0" indent="0" algn="l" rtl="0">
              <a:lnSpc>
                <a:spcPct val="100000"/>
              </a:lnSpc>
              <a:spcBef>
                <a:spcPts val="0"/>
              </a:spcBef>
              <a:spcAft>
                <a:spcPts val="0"/>
              </a:spcAft>
              <a:buClr>
                <a:srgbClr val="000000"/>
              </a:buClr>
              <a:buSzPts val="1400"/>
              <a:buFont typeface="Arial"/>
              <a:buNone/>
            </a:pPr>
            <a:r>
              <a:rPr lang="en-GB" sz="4000" b="1" i="0" u="none" strike="noStrike" cap="none" dirty="0">
                <a:solidFill>
                  <a:srgbClr val="009900"/>
                </a:solidFill>
                <a:latin typeface="Raleway"/>
                <a:ea typeface="Prompt"/>
                <a:cs typeface="Prompt"/>
                <a:sym typeface="Prompt"/>
              </a:rPr>
              <a:t>What's been in the news recently? </a:t>
            </a:r>
            <a:endParaRPr sz="4000" b="1" i="0" u="none" strike="noStrike" cap="none" dirty="0">
              <a:solidFill>
                <a:srgbClr val="009900"/>
              </a:solidFill>
              <a:latin typeface="Raleway"/>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97062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91830" y="3252923"/>
            <a:ext cx="9562289" cy="3631800"/>
          </a:xfrm>
          <a:prstGeom prst="rect">
            <a:avLst/>
          </a:prstGeom>
          <a:noFill/>
          <a:ln>
            <a:noFill/>
          </a:ln>
        </p:spPr>
        <p:txBody>
          <a:bodyPr spcFirstLastPara="1" wrap="square" lIns="91425" tIns="91425" rIns="91425" bIns="91425" anchor="t" anchorCtr="0">
            <a:noAutofit/>
          </a:bodyPr>
          <a:lstStyle/>
          <a:p>
            <a:r>
              <a:rPr lang="en-GB" sz="2800" dirty="0">
                <a:solidFill>
                  <a:schemeClr val="tx1"/>
                </a:solidFill>
                <a:latin typeface="Raleway"/>
              </a:rPr>
              <a:t>In your group try to think of 5 recent news stories that has been about climate change. </a:t>
            </a:r>
          </a:p>
        </p:txBody>
      </p:sp>
    </p:spTree>
    <p:extLst>
      <p:ext uri="{BB962C8B-B14F-4D97-AF65-F5344CB8AC3E}">
        <p14:creationId xmlns:p14="http://schemas.microsoft.com/office/powerpoint/2010/main" val="2436093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962999"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4CE56112-1B53-41A6-8045-CC2DADDAD708}"/>
              </a:ext>
            </a:extLst>
          </p:cNvPr>
          <p:cNvPicPr>
            <a:picLocks noChangeAspect="1"/>
          </p:cNvPicPr>
          <p:nvPr/>
        </p:nvPicPr>
        <p:blipFill>
          <a:blip r:embed="rId5"/>
          <a:stretch>
            <a:fillRect/>
          </a:stretch>
        </p:blipFill>
        <p:spPr>
          <a:xfrm>
            <a:off x="85643" y="2071137"/>
            <a:ext cx="10520525" cy="5089999"/>
          </a:xfrm>
          <a:prstGeom prst="rect">
            <a:avLst/>
          </a:prstGeom>
        </p:spPr>
      </p:pic>
      <p:sp>
        <p:nvSpPr>
          <p:cNvPr id="3" name="Title 2">
            <a:extLst>
              <a:ext uri="{FF2B5EF4-FFF2-40B4-BE49-F238E27FC236}">
                <a16:creationId xmlns:a16="http://schemas.microsoft.com/office/drawing/2014/main" id="{319E8C62-11E6-44EC-A6B6-1DC65D77FAE7}"/>
              </a:ext>
            </a:extLst>
          </p:cNvPr>
          <p:cNvSpPr>
            <a:spLocks noGrp="1"/>
          </p:cNvSpPr>
          <p:nvPr>
            <p:ph type="title"/>
          </p:nvPr>
        </p:nvSpPr>
        <p:spPr>
          <a:xfrm>
            <a:off x="364468" y="1149688"/>
            <a:ext cx="9963000" cy="705311"/>
          </a:xfrm>
          <a:solidFill>
            <a:srgbClr val="009900"/>
          </a:solidFill>
        </p:spPr>
        <p:txBody>
          <a:bodyPr/>
          <a:lstStyle/>
          <a:p>
            <a:r>
              <a:rPr lang="en-GB" dirty="0">
                <a:latin typeface="Raleway"/>
              </a:rPr>
              <a:t>Climate Change- But have we woken up yet? </a:t>
            </a:r>
          </a:p>
        </p:txBody>
      </p:sp>
    </p:spTree>
    <p:extLst>
      <p:ext uri="{BB962C8B-B14F-4D97-AF65-F5344CB8AC3E}">
        <p14:creationId xmlns:p14="http://schemas.microsoft.com/office/powerpoint/2010/main" val="820764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23736" y="1026827"/>
            <a:ext cx="10012732" cy="57934"/>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C97AED42-41C5-427C-A58F-FDE185AE696A}"/>
              </a:ext>
            </a:extLst>
          </p:cNvPr>
          <p:cNvSpPr/>
          <p:nvPr/>
        </p:nvSpPr>
        <p:spPr>
          <a:xfrm>
            <a:off x="2281212" y="74431"/>
            <a:ext cx="6230551" cy="830997"/>
          </a:xfrm>
          <a:prstGeom prst="rect">
            <a:avLst/>
          </a:prstGeom>
          <a:solidFill>
            <a:srgbClr val="009900"/>
          </a:solidFill>
        </p:spPr>
        <p:txBody>
          <a:bodyPr wrap="square">
            <a:spAutoFit/>
          </a:bodyPr>
          <a:lstStyle/>
          <a:p>
            <a:r>
              <a:rPr lang="en-GB" sz="2400" dirty="0">
                <a:latin typeface="Raleway"/>
              </a:rPr>
              <a:t>Newspapers reporting recent climate stories </a:t>
            </a:r>
          </a:p>
        </p:txBody>
      </p:sp>
      <p:pic>
        <p:nvPicPr>
          <p:cNvPr id="3" name="Picture 2">
            <a:extLst>
              <a:ext uri="{FF2B5EF4-FFF2-40B4-BE49-F238E27FC236}">
                <a16:creationId xmlns:a16="http://schemas.microsoft.com/office/drawing/2014/main" id="{3041E66F-02BF-42C3-A41C-5954B1BB8D46}"/>
              </a:ext>
            </a:extLst>
          </p:cNvPr>
          <p:cNvPicPr>
            <a:picLocks noChangeAspect="1"/>
          </p:cNvPicPr>
          <p:nvPr/>
        </p:nvPicPr>
        <p:blipFill>
          <a:blip r:embed="rId5"/>
          <a:stretch>
            <a:fillRect/>
          </a:stretch>
        </p:blipFill>
        <p:spPr>
          <a:xfrm>
            <a:off x="90212" y="3472014"/>
            <a:ext cx="3651722" cy="3968116"/>
          </a:xfrm>
          <a:prstGeom prst="rect">
            <a:avLst/>
          </a:prstGeom>
        </p:spPr>
      </p:pic>
      <p:pic>
        <p:nvPicPr>
          <p:cNvPr id="5" name="Picture 4">
            <a:extLst>
              <a:ext uri="{FF2B5EF4-FFF2-40B4-BE49-F238E27FC236}">
                <a16:creationId xmlns:a16="http://schemas.microsoft.com/office/drawing/2014/main" id="{0CAECD74-4D45-4A35-A575-051BDB26653E}"/>
              </a:ext>
            </a:extLst>
          </p:cNvPr>
          <p:cNvPicPr>
            <a:picLocks noChangeAspect="1"/>
          </p:cNvPicPr>
          <p:nvPr/>
        </p:nvPicPr>
        <p:blipFill>
          <a:blip r:embed="rId6"/>
          <a:stretch>
            <a:fillRect/>
          </a:stretch>
        </p:blipFill>
        <p:spPr>
          <a:xfrm>
            <a:off x="98569" y="1114786"/>
            <a:ext cx="3643364" cy="3695976"/>
          </a:xfrm>
          <a:prstGeom prst="rect">
            <a:avLst/>
          </a:prstGeom>
        </p:spPr>
      </p:pic>
      <p:pic>
        <p:nvPicPr>
          <p:cNvPr id="6" name="Picture 5">
            <a:extLst>
              <a:ext uri="{FF2B5EF4-FFF2-40B4-BE49-F238E27FC236}">
                <a16:creationId xmlns:a16="http://schemas.microsoft.com/office/drawing/2014/main" id="{1AE0F9E9-80BD-4AFB-8492-B8BAD3812B76}"/>
              </a:ext>
            </a:extLst>
          </p:cNvPr>
          <p:cNvPicPr>
            <a:picLocks noChangeAspect="1"/>
          </p:cNvPicPr>
          <p:nvPr/>
        </p:nvPicPr>
        <p:blipFill>
          <a:blip r:embed="rId7"/>
          <a:stretch>
            <a:fillRect/>
          </a:stretch>
        </p:blipFill>
        <p:spPr>
          <a:xfrm>
            <a:off x="3826973" y="1155089"/>
            <a:ext cx="6604376" cy="3272617"/>
          </a:xfrm>
          <a:prstGeom prst="rect">
            <a:avLst/>
          </a:prstGeom>
        </p:spPr>
      </p:pic>
      <p:pic>
        <p:nvPicPr>
          <p:cNvPr id="7" name="Picture 6">
            <a:extLst>
              <a:ext uri="{FF2B5EF4-FFF2-40B4-BE49-F238E27FC236}">
                <a16:creationId xmlns:a16="http://schemas.microsoft.com/office/drawing/2014/main" id="{C31B7089-F40E-4DEB-A9D0-B178D6D25453}"/>
              </a:ext>
            </a:extLst>
          </p:cNvPr>
          <p:cNvPicPr>
            <a:picLocks noChangeAspect="1"/>
          </p:cNvPicPr>
          <p:nvPr/>
        </p:nvPicPr>
        <p:blipFill>
          <a:blip r:embed="rId8"/>
          <a:stretch>
            <a:fillRect/>
          </a:stretch>
        </p:blipFill>
        <p:spPr>
          <a:xfrm>
            <a:off x="6452009" y="1196381"/>
            <a:ext cx="4060288" cy="4999153"/>
          </a:xfrm>
          <a:prstGeom prst="rect">
            <a:avLst/>
          </a:prstGeom>
        </p:spPr>
      </p:pic>
      <p:pic>
        <p:nvPicPr>
          <p:cNvPr id="8" name="Picture 7">
            <a:extLst>
              <a:ext uri="{FF2B5EF4-FFF2-40B4-BE49-F238E27FC236}">
                <a16:creationId xmlns:a16="http://schemas.microsoft.com/office/drawing/2014/main" id="{224A73C1-798D-46D9-A03A-49AC85EC7B1F}"/>
              </a:ext>
            </a:extLst>
          </p:cNvPr>
          <p:cNvPicPr>
            <a:picLocks noChangeAspect="1"/>
          </p:cNvPicPr>
          <p:nvPr/>
        </p:nvPicPr>
        <p:blipFill>
          <a:blip r:embed="rId9"/>
          <a:stretch>
            <a:fillRect/>
          </a:stretch>
        </p:blipFill>
        <p:spPr>
          <a:xfrm>
            <a:off x="4711925" y="3843279"/>
            <a:ext cx="5881319" cy="3577577"/>
          </a:xfrm>
          <a:prstGeom prst="rect">
            <a:avLst/>
          </a:prstGeom>
        </p:spPr>
      </p:pic>
    </p:spTree>
    <p:extLst>
      <p:ext uri="{BB962C8B-B14F-4D97-AF65-F5344CB8AC3E}">
        <p14:creationId xmlns:p14="http://schemas.microsoft.com/office/powerpoint/2010/main" val="415954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20155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C2E349BB-1EB7-4728-938B-C2A86713352E}"/>
              </a:ext>
            </a:extLst>
          </p:cNvPr>
          <p:cNvPicPr>
            <a:picLocks noChangeAspect="1"/>
          </p:cNvPicPr>
          <p:nvPr/>
        </p:nvPicPr>
        <p:blipFill>
          <a:blip r:embed="rId5"/>
          <a:stretch>
            <a:fillRect/>
          </a:stretch>
        </p:blipFill>
        <p:spPr>
          <a:xfrm>
            <a:off x="2672704" y="1329023"/>
            <a:ext cx="5407621" cy="6230652"/>
          </a:xfrm>
          <a:prstGeom prst="rect">
            <a:avLst/>
          </a:prstGeom>
        </p:spPr>
      </p:pic>
    </p:spTree>
    <p:extLst>
      <p:ext uri="{BB962C8B-B14F-4D97-AF65-F5344CB8AC3E}">
        <p14:creationId xmlns:p14="http://schemas.microsoft.com/office/powerpoint/2010/main" val="483492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364325" y="1016564"/>
            <a:ext cx="9872150" cy="7556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83133" y="1147799"/>
            <a:ext cx="8857583" cy="746896"/>
          </a:xfrm>
          <a:prstGeom prst="rect">
            <a:avLst/>
          </a:prstGeom>
          <a:solidFill>
            <a:schemeClr val="bg1"/>
          </a:solidFill>
          <a:ln>
            <a:noFill/>
          </a:ln>
        </p:spPr>
        <p:txBody>
          <a:bodyPr spcFirstLastPara="1" wrap="square" lIns="91425" tIns="91425" rIns="91425" bIns="91425" anchor="t" anchorCtr="0">
            <a:noAutofit/>
          </a:bodyPr>
          <a:lstStyle/>
          <a:p>
            <a:pPr lvl="0"/>
            <a:r>
              <a:rPr lang="en-GB" sz="4000" dirty="0">
                <a:latin typeface="Raleway"/>
                <a:ea typeface="Raleway"/>
                <a:cs typeface="Raleway"/>
                <a:sym typeface="Raleway"/>
              </a:rPr>
              <a:t>How do we know what is true and what is fake news? </a:t>
            </a:r>
          </a:p>
        </p:txBody>
      </p:sp>
      <p:pic>
        <p:nvPicPr>
          <p:cNvPr id="2" name="Picture 1">
            <a:extLst>
              <a:ext uri="{FF2B5EF4-FFF2-40B4-BE49-F238E27FC236}">
                <a16:creationId xmlns:a16="http://schemas.microsoft.com/office/drawing/2014/main" id="{0CE3125F-9AD9-4AE4-9087-70B140BD6AAB}"/>
              </a:ext>
            </a:extLst>
          </p:cNvPr>
          <p:cNvPicPr>
            <a:picLocks noChangeAspect="1"/>
          </p:cNvPicPr>
          <p:nvPr/>
        </p:nvPicPr>
        <p:blipFill>
          <a:blip r:embed="rId5"/>
          <a:stretch>
            <a:fillRect/>
          </a:stretch>
        </p:blipFill>
        <p:spPr>
          <a:xfrm>
            <a:off x="364325" y="3840973"/>
            <a:ext cx="5665347" cy="2077055"/>
          </a:xfrm>
          <a:prstGeom prst="rect">
            <a:avLst/>
          </a:prstGeom>
        </p:spPr>
      </p:pic>
      <p:pic>
        <p:nvPicPr>
          <p:cNvPr id="3" name="Picture 2">
            <a:extLst>
              <a:ext uri="{FF2B5EF4-FFF2-40B4-BE49-F238E27FC236}">
                <a16:creationId xmlns:a16="http://schemas.microsoft.com/office/drawing/2014/main" id="{41870B01-E49A-49D8-9B9D-9E080067BCCA}"/>
              </a:ext>
            </a:extLst>
          </p:cNvPr>
          <p:cNvPicPr>
            <a:picLocks noChangeAspect="1"/>
          </p:cNvPicPr>
          <p:nvPr/>
        </p:nvPicPr>
        <p:blipFill>
          <a:blip r:embed="rId6"/>
          <a:stretch>
            <a:fillRect/>
          </a:stretch>
        </p:blipFill>
        <p:spPr>
          <a:xfrm>
            <a:off x="3421296" y="2622184"/>
            <a:ext cx="7162629" cy="4665230"/>
          </a:xfrm>
          <a:prstGeom prst="rect">
            <a:avLst/>
          </a:prstGeom>
        </p:spPr>
      </p:pic>
    </p:spTree>
    <p:extLst>
      <p:ext uri="{BB962C8B-B14F-4D97-AF65-F5344CB8AC3E}">
        <p14:creationId xmlns:p14="http://schemas.microsoft.com/office/powerpoint/2010/main" val="85006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970848"/>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596AB548-9A35-4B3D-AA92-DDD7EF0571F5}"/>
              </a:ext>
            </a:extLst>
          </p:cNvPr>
          <p:cNvPicPr>
            <a:picLocks noChangeAspect="1"/>
          </p:cNvPicPr>
          <p:nvPr/>
        </p:nvPicPr>
        <p:blipFill>
          <a:blip r:embed="rId5"/>
          <a:stretch>
            <a:fillRect/>
          </a:stretch>
        </p:blipFill>
        <p:spPr>
          <a:xfrm>
            <a:off x="262041" y="2117238"/>
            <a:ext cx="5358848" cy="4767485"/>
          </a:xfrm>
          <a:prstGeom prst="rect">
            <a:avLst/>
          </a:prstGeom>
        </p:spPr>
      </p:pic>
      <p:pic>
        <p:nvPicPr>
          <p:cNvPr id="3" name="Picture 2">
            <a:extLst>
              <a:ext uri="{FF2B5EF4-FFF2-40B4-BE49-F238E27FC236}">
                <a16:creationId xmlns:a16="http://schemas.microsoft.com/office/drawing/2014/main" id="{92772C50-7320-4F5B-969E-3A5CF816552D}"/>
              </a:ext>
            </a:extLst>
          </p:cNvPr>
          <p:cNvPicPr>
            <a:picLocks noChangeAspect="1"/>
          </p:cNvPicPr>
          <p:nvPr/>
        </p:nvPicPr>
        <p:blipFill>
          <a:blip r:embed="rId6"/>
          <a:stretch>
            <a:fillRect/>
          </a:stretch>
        </p:blipFill>
        <p:spPr>
          <a:xfrm>
            <a:off x="6877828" y="1460026"/>
            <a:ext cx="2773920" cy="2700762"/>
          </a:xfrm>
          <a:prstGeom prst="rect">
            <a:avLst/>
          </a:prstGeom>
        </p:spPr>
      </p:pic>
      <p:pic>
        <p:nvPicPr>
          <p:cNvPr id="4" name="Picture 3">
            <a:extLst>
              <a:ext uri="{FF2B5EF4-FFF2-40B4-BE49-F238E27FC236}">
                <a16:creationId xmlns:a16="http://schemas.microsoft.com/office/drawing/2014/main" id="{C030C8ED-7C11-4483-A3BD-1FF94C940DD0}"/>
              </a:ext>
            </a:extLst>
          </p:cNvPr>
          <p:cNvPicPr>
            <a:picLocks noChangeAspect="1"/>
          </p:cNvPicPr>
          <p:nvPr/>
        </p:nvPicPr>
        <p:blipFill>
          <a:blip r:embed="rId7"/>
          <a:stretch>
            <a:fillRect/>
          </a:stretch>
        </p:blipFill>
        <p:spPr>
          <a:xfrm>
            <a:off x="5825948" y="4739218"/>
            <a:ext cx="4669941" cy="2615411"/>
          </a:xfrm>
          <a:prstGeom prst="rect">
            <a:avLst/>
          </a:prstGeom>
        </p:spPr>
      </p:pic>
    </p:spTree>
    <p:extLst>
      <p:ext uri="{BB962C8B-B14F-4D97-AF65-F5344CB8AC3E}">
        <p14:creationId xmlns:p14="http://schemas.microsoft.com/office/powerpoint/2010/main" val="2258513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i="0" u="none" strike="noStrike" cap="none" dirty="0">
                <a:solidFill>
                  <a:srgbClr val="48792F"/>
                </a:solidFill>
                <a:latin typeface="Prompt"/>
                <a:sym typeface="Prompt"/>
              </a:rPr>
              <a:t>Lesson 1 </a:t>
            </a:r>
            <a:endParaRPr sz="1200" b="0" i="0" u="none" strike="noStrike" cap="none" dirty="0">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14775" y="1046804"/>
            <a:ext cx="2626874"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8792F"/>
                </a:solidFill>
                <a:latin typeface="Prompt"/>
                <a:ea typeface="Prompt"/>
                <a:cs typeface="Prompt"/>
                <a:sym typeface="Prompt"/>
              </a:rPr>
              <a:t>LEARNING OBJECTIVES OF THIS PHASE</a:t>
            </a:r>
            <a:endParaRPr sz="1100" b="1" i="0" u="none" strike="noStrike" cap="none" dirty="0">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a:solidFill>
                  <a:srgbClr val="666666"/>
                </a:solidFill>
                <a:latin typeface="Raleway ExtraBold"/>
                <a:ea typeface="Raleway ExtraBold"/>
                <a:cs typeface="Raleway ExtraBold"/>
                <a:sym typeface="Raleway ExtraBold"/>
              </a:rPr>
              <a:t>1</a:t>
            </a:r>
            <a:endParaRPr sz="2400" i="0" u="none" strike="noStrike" cap="none">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r>
              <a:rPr lang="en-GB" sz="1200" b="1" dirty="0">
                <a:latin typeface="Raleway"/>
              </a:rPr>
              <a:t>Teacher introduces SDG slide and lesson objectives, key terms </a:t>
            </a:r>
          </a:p>
        </p:txBody>
      </p:sp>
      <p:sp>
        <p:nvSpPr>
          <p:cNvPr id="79" name="Google Shape;79;p14"/>
          <p:cNvSpPr txBox="1"/>
          <p:nvPr/>
        </p:nvSpPr>
        <p:spPr>
          <a:xfrm>
            <a:off x="476479" y="4875073"/>
            <a:ext cx="6373725" cy="753000"/>
          </a:xfrm>
          <a:prstGeom prst="rect">
            <a:avLst/>
          </a:prstGeom>
          <a:noFill/>
          <a:ln>
            <a:noFill/>
          </a:ln>
        </p:spPr>
        <p:txBody>
          <a:bodyPr spcFirstLastPara="1" wrap="square" lIns="91425" tIns="91425" rIns="91425" bIns="91425" anchor="t" anchorCtr="0">
            <a:noAutofit/>
          </a:bodyPr>
          <a:lstStyle/>
          <a:p>
            <a:r>
              <a:rPr lang="en-GB" sz="1200" b="1" dirty="0">
                <a:latin typeface="Raleway"/>
              </a:rPr>
              <a:t>Starter Lets get thinking Get engaged- </a:t>
            </a:r>
            <a:r>
              <a:rPr lang="en-GB" sz="1200" dirty="0">
                <a:latin typeface="Raleway"/>
              </a:rPr>
              <a:t> show slide 13 with images and get pupils to discuss questions on slide 14</a:t>
            </a:r>
            <a:r>
              <a:rPr lang="en-GB" sz="1200" b="1" dirty="0">
                <a:latin typeface="Raleway"/>
              </a:rPr>
              <a:t> (5 minutes)</a:t>
            </a:r>
          </a:p>
          <a:p>
            <a:r>
              <a:rPr lang="en-GB" sz="1200" b="1" dirty="0">
                <a:latin typeface="Raleway"/>
              </a:rPr>
              <a:t>Task 1 Discuss </a:t>
            </a:r>
            <a:r>
              <a:rPr lang="en-GB" sz="1200" dirty="0">
                <a:latin typeface="Raleway"/>
              </a:rPr>
              <a:t>What are these grandparents doing and why? Do you think this will benefit their grandchildren? </a:t>
            </a:r>
          </a:p>
          <a:p>
            <a:endParaRPr lang="en-GB" sz="1600" b="1" dirty="0"/>
          </a:p>
        </p:txBody>
      </p:sp>
      <p:sp>
        <p:nvSpPr>
          <p:cNvPr id="80" name="Google Shape;80;p14"/>
          <p:cNvSpPr/>
          <p:nvPr/>
        </p:nvSpPr>
        <p:spPr>
          <a:xfrm>
            <a:off x="462100" y="4530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503950" y="4519189"/>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chemeClr val="lt1"/>
                </a:solidFill>
                <a:latin typeface="Prompt"/>
                <a:ea typeface="Prompt"/>
                <a:cs typeface="Prompt"/>
                <a:sym typeface="Prompt"/>
              </a:rPr>
              <a:t>ACTIVITY 1 </a:t>
            </a:r>
            <a:endParaRPr i="1" dirty="0">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3" name="Google Shape;83;p14"/>
          <p:cNvSpPr/>
          <p:nvPr/>
        </p:nvSpPr>
        <p:spPr>
          <a:xfrm>
            <a:off x="462100" y="58344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556738" y="5845814"/>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2 </a:t>
            </a:r>
            <a:endParaRPr sz="1800" b="1" dirty="0">
              <a:solidFill>
                <a:schemeClr val="lt1"/>
              </a:solidFill>
              <a:latin typeface="Prompt"/>
              <a:ea typeface="Prompt"/>
              <a:cs typeface="Prompt"/>
              <a:sym typeface="Prompt"/>
            </a:endParaRPr>
          </a:p>
          <a:p>
            <a:r>
              <a:rPr lang="en-GB" sz="1200" b="1" dirty="0">
                <a:latin typeface="Raleway"/>
              </a:rPr>
              <a:t>Task 2 – lets share our views slide 10 (10 minutes) What do we think? Walking Survey </a:t>
            </a:r>
            <a:endParaRPr lang="en-GB" sz="1200" dirty="0">
              <a:latin typeface="Raleway"/>
            </a:endParaRPr>
          </a:p>
          <a:p>
            <a:pPr lvl="0"/>
            <a:r>
              <a:rPr lang="en-GB" sz="1200" dirty="0">
                <a:latin typeface="Raleway"/>
                <a:ea typeface="Raleway"/>
                <a:cs typeface="Raleway"/>
                <a:sym typeface="Raleway"/>
              </a:rPr>
              <a:t>Pupils walk around the classroom and talk to people about climate change. They get one person’s name for each statement. </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86" name="Google Shape;86;p14"/>
          <p:cNvSpPr txBox="1"/>
          <p:nvPr/>
        </p:nvSpPr>
        <p:spPr>
          <a:xfrm>
            <a:off x="7319875" y="3364500"/>
            <a:ext cx="2815200" cy="319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7" name="Google Shape;87;p14"/>
          <p:cNvSpPr txBox="1"/>
          <p:nvPr/>
        </p:nvSpPr>
        <p:spPr>
          <a:xfrm>
            <a:off x="1272838" y="1224786"/>
            <a:ext cx="5689962" cy="987300"/>
          </a:xfrm>
          <a:prstGeom prst="rect">
            <a:avLst/>
          </a:prstGeom>
          <a:noFill/>
          <a:ln>
            <a:noFill/>
          </a:ln>
        </p:spPr>
        <p:txBody>
          <a:bodyPr spcFirstLastPara="1" wrap="square" lIns="91425" tIns="91425" rIns="91425" bIns="91425" anchor="t" anchorCtr="0">
            <a:noAutofit/>
          </a:bodyPr>
          <a:lstStyle/>
          <a:p>
            <a:r>
              <a:rPr lang="en-GB" sz="1100" dirty="0">
                <a:latin typeface="Raleway"/>
              </a:rPr>
              <a:t>Show </a:t>
            </a:r>
            <a:r>
              <a:rPr lang="en-GB" sz="1100" b="1" dirty="0">
                <a:solidFill>
                  <a:srgbClr val="FF0000"/>
                </a:solidFill>
                <a:latin typeface="Raleway"/>
              </a:rPr>
              <a:t>knowledge</a:t>
            </a:r>
            <a:r>
              <a:rPr lang="en-GB" sz="1100" dirty="0">
                <a:latin typeface="Raleway"/>
              </a:rPr>
              <a:t> of climate change and how its impacting on the world, they are aware that the speed of change is exceeding most scientific forecasts and 1.5 would be a sensible target.  </a:t>
            </a:r>
          </a:p>
          <a:p>
            <a:r>
              <a:rPr lang="en-GB" sz="1100" dirty="0">
                <a:latin typeface="Raleway"/>
              </a:rPr>
              <a:t>Evaluate the climate change debate and examine the evidence for and against climate change.  </a:t>
            </a:r>
          </a:p>
          <a:p>
            <a:r>
              <a:rPr lang="en-GB" sz="1100" b="1" dirty="0">
                <a:solidFill>
                  <a:srgbClr val="7030A0"/>
                </a:solidFill>
                <a:latin typeface="Raleway"/>
              </a:rPr>
              <a:t>Share their opinions </a:t>
            </a:r>
            <a:r>
              <a:rPr lang="en-GB" sz="1100" dirty="0">
                <a:latin typeface="Raleway"/>
              </a:rPr>
              <a:t>about climate change and </a:t>
            </a:r>
            <a:r>
              <a:rPr lang="en-GB" sz="1100" b="1" dirty="0">
                <a:solidFill>
                  <a:srgbClr val="7030A0"/>
                </a:solidFill>
                <a:latin typeface="Raleway"/>
              </a:rPr>
              <a:t>how they feel </a:t>
            </a:r>
            <a:r>
              <a:rPr lang="en-GB" sz="1100" dirty="0">
                <a:latin typeface="Raleway"/>
              </a:rPr>
              <a:t>about the impact it is having on communities around the world.</a:t>
            </a:r>
          </a:p>
          <a:p>
            <a:pPr lvl="0"/>
            <a:r>
              <a:rPr lang="en-GB" sz="1100" dirty="0">
                <a:latin typeface="Raleway"/>
              </a:rPr>
              <a:t>Show </a:t>
            </a:r>
            <a:r>
              <a:rPr lang="en-GB" sz="1100" b="1" dirty="0">
                <a:solidFill>
                  <a:srgbClr val="7030A0"/>
                </a:solidFill>
                <a:latin typeface="Raleway"/>
              </a:rPr>
              <a:t>greater awareness of the influence of fake news </a:t>
            </a:r>
            <a:r>
              <a:rPr lang="en-GB" sz="1100" dirty="0">
                <a:latin typeface="Raleway"/>
              </a:rPr>
              <a:t>and climate change deniers on the debate about climate change </a:t>
            </a: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Raleway"/>
                <a:ea typeface="Prompt"/>
                <a:cs typeface="Prompt"/>
                <a:sym typeface="Prompt"/>
              </a:rPr>
              <a:t>Lesson 1</a:t>
            </a:r>
            <a:endParaRPr sz="2200" b="1" dirty="0">
              <a:solidFill>
                <a:srgbClr val="595959"/>
              </a:solidFill>
              <a:latin typeface="Raleway"/>
              <a:ea typeface="Prompt"/>
              <a:cs typeface="Prompt"/>
              <a:sym typeface="Prompt"/>
            </a:endParaRPr>
          </a:p>
        </p:txBody>
      </p:sp>
      <p:pic>
        <p:nvPicPr>
          <p:cNvPr id="92" name="Google Shape;92;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F53BFE10-5FCB-4CC2-9F1D-715886F55DE1}"/>
              </a:ext>
            </a:extLst>
          </p:cNvPr>
          <p:cNvSpPr/>
          <p:nvPr/>
        </p:nvSpPr>
        <p:spPr>
          <a:xfrm>
            <a:off x="7293800" y="2614900"/>
            <a:ext cx="3337871" cy="3662541"/>
          </a:xfrm>
          <a:prstGeom prst="rect">
            <a:avLst/>
          </a:prstGeom>
        </p:spPr>
        <p:txBody>
          <a:bodyPr wrap="square">
            <a:spAutoFit/>
          </a:bodyPr>
          <a:lstStyle/>
          <a:p>
            <a:pPr marL="0" indent="0">
              <a:buNone/>
            </a:pPr>
            <a:r>
              <a:rPr lang="en-GB" sz="1200" b="1" dirty="0">
                <a:latin typeface="Raleway"/>
              </a:rPr>
              <a:t>Big idea 1  </a:t>
            </a:r>
          </a:p>
          <a:p>
            <a:r>
              <a:rPr lang="en-GB" sz="1200" dirty="0">
                <a:latin typeface="Raleway"/>
              </a:rPr>
              <a:t>Climate change is long term  and is causing a global rise in temperatures. </a:t>
            </a:r>
          </a:p>
          <a:p>
            <a:r>
              <a:rPr lang="en-GB" sz="1200" dirty="0">
                <a:latin typeface="Raleway"/>
              </a:rPr>
              <a:t>Some models predict a 4 degree rise by end of the century </a:t>
            </a:r>
          </a:p>
          <a:p>
            <a:r>
              <a:rPr lang="en-GB" sz="1200" dirty="0">
                <a:latin typeface="Raleway"/>
              </a:rPr>
              <a:t>The UN aims to keep the temp rise to between 1.5 degrees Celsius and 2 degrees.</a:t>
            </a:r>
          </a:p>
          <a:p>
            <a:endParaRPr lang="en-GB" sz="1200" dirty="0">
              <a:latin typeface="Raleway"/>
            </a:endParaRPr>
          </a:p>
          <a:p>
            <a:r>
              <a:rPr lang="en-GB" sz="1600" b="1" dirty="0">
                <a:latin typeface="Raleway ExtraBold"/>
              </a:rPr>
              <a:t>Big Idea 2 = the role  of humans </a:t>
            </a:r>
          </a:p>
          <a:p>
            <a:endParaRPr lang="en-GB" sz="1200" dirty="0">
              <a:latin typeface="Raleway ExtraBold"/>
            </a:endParaRPr>
          </a:p>
          <a:p>
            <a:r>
              <a:rPr lang="en-GB" sz="1200" dirty="0">
                <a:latin typeface="Raleway ExtraBold"/>
              </a:rPr>
              <a:t>97% Climate scientists agree that humans are the main cause of the climate change we see today. Earth’s climate is always changing and a handful of climate scientists still think what we are seeing is natural. However, temperature rises are accelerating far beyond anything in history. </a:t>
            </a:r>
          </a:p>
          <a:p>
            <a:endParaRPr lang="en-GB" sz="1200" dirty="0">
              <a:latin typeface="Raleway"/>
            </a:endParaRPr>
          </a:p>
          <a:p>
            <a:endParaRPr lang="en-GB" sz="1200" dirty="0">
              <a:latin typeface="Raleway"/>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516724" y="1017308"/>
            <a:ext cx="9719743"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7B4275F5-2D52-4580-BE9C-12B6E5CF00FA}"/>
              </a:ext>
            </a:extLst>
          </p:cNvPr>
          <p:cNvPicPr>
            <a:picLocks noChangeAspect="1"/>
          </p:cNvPicPr>
          <p:nvPr/>
        </p:nvPicPr>
        <p:blipFill>
          <a:blip r:embed="rId5"/>
          <a:stretch>
            <a:fillRect/>
          </a:stretch>
        </p:blipFill>
        <p:spPr>
          <a:xfrm>
            <a:off x="222284" y="2531859"/>
            <a:ext cx="10138931" cy="4908136"/>
          </a:xfrm>
          <a:prstGeom prst="rect">
            <a:avLst/>
          </a:prstGeom>
        </p:spPr>
      </p:pic>
      <p:sp>
        <p:nvSpPr>
          <p:cNvPr id="3" name="Rectangle 2">
            <a:extLst>
              <a:ext uri="{FF2B5EF4-FFF2-40B4-BE49-F238E27FC236}">
                <a16:creationId xmlns:a16="http://schemas.microsoft.com/office/drawing/2014/main" id="{06520B9D-5CBE-487C-9CC8-6C87863CF806}"/>
              </a:ext>
            </a:extLst>
          </p:cNvPr>
          <p:cNvSpPr/>
          <p:nvPr/>
        </p:nvSpPr>
        <p:spPr>
          <a:xfrm>
            <a:off x="222283" y="6334996"/>
            <a:ext cx="10138931" cy="1200329"/>
          </a:xfrm>
          <a:prstGeom prst="rect">
            <a:avLst/>
          </a:prstGeom>
          <a:solidFill>
            <a:srgbClr val="009900"/>
          </a:solidFill>
        </p:spPr>
        <p:txBody>
          <a:bodyPr wrap="square">
            <a:spAutoFit/>
          </a:bodyPr>
          <a:lstStyle/>
          <a:p>
            <a:r>
              <a:rPr lang="en-GB" sz="2400" dirty="0">
                <a:latin typeface="Raleway"/>
              </a:rPr>
              <a:t>Graffiti art on a wall next to the Regent's Canal, in Camden, London, spotted in 2009. It's thought to be by elusive UK artist Banksy as a commentary on climate change deniers</a:t>
            </a:r>
          </a:p>
        </p:txBody>
      </p:sp>
      <p:pic>
        <p:nvPicPr>
          <p:cNvPr id="11" name="Picture 3">
            <a:extLst>
              <a:ext uri="{FF2B5EF4-FFF2-40B4-BE49-F238E27FC236}">
                <a16:creationId xmlns:a16="http://schemas.microsoft.com/office/drawing/2014/main" id="{5911E864-635D-4DBD-9094-8E50BDB8E9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1229487"/>
            <a:ext cx="10361214" cy="120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4501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4318"/>
            <a:ext cx="9901949" cy="5354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08254" y="4901573"/>
            <a:ext cx="3314871" cy="3631800"/>
          </a:xfrm>
          <a:prstGeom prst="rect">
            <a:avLst/>
          </a:prstGeom>
          <a:noFill/>
          <a:ln>
            <a:noFill/>
          </a:ln>
        </p:spPr>
        <p:txBody>
          <a:bodyPr spcFirstLastPara="1" wrap="square" lIns="91425" tIns="91425" rIns="91425" bIns="91425" anchor="t" anchorCtr="0">
            <a:noAutofit/>
          </a:bodyPr>
          <a:lstStyle/>
          <a:p>
            <a:pPr lvl="0">
              <a:buClrTx/>
            </a:pPr>
            <a:r>
              <a:rPr lang="en-GB" sz="3600" kern="1200" dirty="0">
                <a:solidFill>
                  <a:prstClr val="black"/>
                </a:solidFill>
                <a:latin typeface="Raleway"/>
                <a:ea typeface="+mn-ea"/>
                <a:cs typeface="+mn-cs"/>
              </a:rPr>
              <a:t>What do most scientists say?</a:t>
            </a:r>
          </a:p>
        </p:txBody>
      </p:sp>
      <p:pic>
        <p:nvPicPr>
          <p:cNvPr id="2" name="Picture 1">
            <a:extLst>
              <a:ext uri="{FF2B5EF4-FFF2-40B4-BE49-F238E27FC236}">
                <a16:creationId xmlns:a16="http://schemas.microsoft.com/office/drawing/2014/main" id="{BADB27AD-F75D-4388-BC55-543802D18C65}"/>
              </a:ext>
            </a:extLst>
          </p:cNvPr>
          <p:cNvPicPr>
            <a:picLocks noChangeAspect="1"/>
          </p:cNvPicPr>
          <p:nvPr/>
        </p:nvPicPr>
        <p:blipFill>
          <a:blip r:embed="rId5"/>
          <a:stretch>
            <a:fillRect/>
          </a:stretch>
        </p:blipFill>
        <p:spPr>
          <a:xfrm>
            <a:off x="364325" y="1558944"/>
            <a:ext cx="4322439" cy="3060457"/>
          </a:xfrm>
          <a:prstGeom prst="rect">
            <a:avLst/>
          </a:prstGeom>
        </p:spPr>
      </p:pic>
      <p:sp>
        <p:nvSpPr>
          <p:cNvPr id="4" name="Speech Bubble: Oval 3">
            <a:extLst>
              <a:ext uri="{FF2B5EF4-FFF2-40B4-BE49-F238E27FC236}">
                <a16:creationId xmlns:a16="http://schemas.microsoft.com/office/drawing/2014/main" id="{D1C3C163-1102-4410-B2A1-962B3CEA8275}"/>
              </a:ext>
            </a:extLst>
          </p:cNvPr>
          <p:cNvSpPr/>
          <p:nvPr/>
        </p:nvSpPr>
        <p:spPr>
          <a:xfrm>
            <a:off x="5561000" y="1150883"/>
            <a:ext cx="4944872" cy="4857311"/>
          </a:xfrm>
          <a:prstGeom prst="wedgeEllipseCallout">
            <a:avLst>
              <a:gd name="adj1" fmla="val -64683"/>
              <a:gd name="adj2" fmla="val 412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a:rPr>
              <a:t>Studies have shown that 97% of  climate scientists agree that ‘climate warming trends over the past century are extremely likely due to human activities’ </a:t>
            </a:r>
          </a:p>
        </p:txBody>
      </p:sp>
    </p:spTree>
    <p:extLst>
      <p:ext uri="{BB962C8B-B14F-4D97-AF65-F5344CB8AC3E}">
        <p14:creationId xmlns:p14="http://schemas.microsoft.com/office/powerpoint/2010/main" val="320752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483300" y="3402398"/>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980985"/>
            <a:ext cx="10008954" cy="86882"/>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5433302" y="1311248"/>
            <a:ext cx="4969858" cy="1243136"/>
          </a:xfrm>
          <a:prstGeom prst="rect">
            <a:avLst/>
          </a:prstGeom>
          <a:noFill/>
          <a:ln>
            <a:noFill/>
          </a:ln>
        </p:spPr>
        <p:txBody>
          <a:bodyPr spcFirstLastPara="1" wrap="square" lIns="91425" tIns="91425" rIns="91425" bIns="91425" anchor="t" anchorCtr="0">
            <a:noAutofit/>
          </a:bodyPr>
          <a:lstStyle/>
          <a:p>
            <a:pPr lvl="0"/>
            <a:r>
              <a:rPr lang="en-GB" sz="2800" dirty="0">
                <a:latin typeface="Raleway"/>
              </a:rPr>
              <a:t>The Global Goals</a:t>
            </a:r>
            <a:br>
              <a:rPr lang="en-GB" sz="2800" dirty="0">
                <a:latin typeface="Raleway"/>
              </a:rPr>
            </a:br>
            <a:r>
              <a:rPr lang="en-GB" sz="2800" dirty="0">
                <a:latin typeface="Raleway"/>
              </a:rPr>
              <a:t>Published on 18 Sep 2015</a:t>
            </a:r>
            <a:endParaRPr sz="2800" dirty="0">
              <a:latin typeface="Raleway"/>
              <a:ea typeface="Raleway"/>
              <a:cs typeface="Raleway"/>
              <a:sym typeface="Raleway"/>
            </a:endParaRPr>
          </a:p>
        </p:txBody>
      </p:sp>
      <p:pic>
        <p:nvPicPr>
          <p:cNvPr id="2" name="Picture 1">
            <a:extLst>
              <a:ext uri="{FF2B5EF4-FFF2-40B4-BE49-F238E27FC236}">
                <a16:creationId xmlns:a16="http://schemas.microsoft.com/office/drawing/2014/main" id="{AE5F4CED-CED2-447B-88DB-50EC28916D9F}"/>
              </a:ext>
            </a:extLst>
          </p:cNvPr>
          <p:cNvPicPr>
            <a:picLocks noChangeAspect="1"/>
          </p:cNvPicPr>
          <p:nvPr/>
        </p:nvPicPr>
        <p:blipFill>
          <a:blip r:embed="rId5"/>
          <a:stretch>
            <a:fillRect/>
          </a:stretch>
        </p:blipFill>
        <p:spPr>
          <a:xfrm>
            <a:off x="5607003" y="3025302"/>
            <a:ext cx="4969858" cy="4333937"/>
          </a:xfrm>
          <a:prstGeom prst="rect">
            <a:avLst/>
          </a:prstGeom>
        </p:spPr>
      </p:pic>
      <p:sp>
        <p:nvSpPr>
          <p:cNvPr id="3" name="Title 2">
            <a:extLst>
              <a:ext uri="{FF2B5EF4-FFF2-40B4-BE49-F238E27FC236}">
                <a16:creationId xmlns:a16="http://schemas.microsoft.com/office/drawing/2014/main" id="{7506F726-A53A-4764-B02D-5899A2401A6C}"/>
              </a:ext>
            </a:extLst>
          </p:cNvPr>
          <p:cNvSpPr>
            <a:spLocks noGrp="1"/>
          </p:cNvSpPr>
          <p:nvPr>
            <p:ph type="title"/>
          </p:nvPr>
        </p:nvSpPr>
        <p:spPr>
          <a:xfrm>
            <a:off x="147587" y="1182944"/>
            <a:ext cx="5072438" cy="2192791"/>
          </a:xfrm>
        </p:spPr>
        <p:txBody>
          <a:bodyPr/>
          <a:lstStyle/>
          <a:p>
            <a:r>
              <a:rPr lang="en-GB" sz="2400" dirty="0">
                <a:latin typeface="Raleway"/>
              </a:rPr>
              <a:t>Global Goals Message from Professor Stephen Hawking "To save the world we need everyone to tell everyone.’’</a:t>
            </a:r>
          </a:p>
        </p:txBody>
      </p:sp>
      <p:pic>
        <p:nvPicPr>
          <p:cNvPr id="5" name="Picture 4">
            <a:extLst>
              <a:ext uri="{FF2B5EF4-FFF2-40B4-BE49-F238E27FC236}">
                <a16:creationId xmlns:a16="http://schemas.microsoft.com/office/drawing/2014/main" id="{2DDF90DA-72D1-4E51-A922-29DF046000A3}"/>
              </a:ext>
            </a:extLst>
          </p:cNvPr>
          <p:cNvPicPr>
            <a:picLocks noChangeAspect="1"/>
          </p:cNvPicPr>
          <p:nvPr/>
        </p:nvPicPr>
        <p:blipFill>
          <a:blip r:embed="rId6"/>
          <a:stretch>
            <a:fillRect/>
          </a:stretch>
        </p:blipFill>
        <p:spPr>
          <a:xfrm>
            <a:off x="539097" y="3105427"/>
            <a:ext cx="3788971" cy="2536616"/>
          </a:xfrm>
          <a:prstGeom prst="rect">
            <a:avLst/>
          </a:prstGeom>
        </p:spPr>
      </p:pic>
      <p:sp>
        <p:nvSpPr>
          <p:cNvPr id="13" name="Rectangle 12">
            <a:extLst>
              <a:ext uri="{FF2B5EF4-FFF2-40B4-BE49-F238E27FC236}">
                <a16:creationId xmlns:a16="http://schemas.microsoft.com/office/drawing/2014/main" id="{A6493417-A1BC-4DA8-81FD-F3F36BE6EAE8}"/>
              </a:ext>
            </a:extLst>
          </p:cNvPr>
          <p:cNvSpPr/>
          <p:nvPr/>
        </p:nvSpPr>
        <p:spPr>
          <a:xfrm>
            <a:off x="364325" y="5791397"/>
            <a:ext cx="2541232" cy="1477328"/>
          </a:xfrm>
          <a:prstGeom prst="rect">
            <a:avLst/>
          </a:prstGeom>
        </p:spPr>
        <p:txBody>
          <a:bodyPr wrap="square">
            <a:spAutoFit/>
          </a:bodyPr>
          <a:lstStyle/>
          <a:p>
            <a:r>
              <a:rPr lang="en-GB" dirty="0">
                <a:hlinkClick r:id="rId7"/>
              </a:rPr>
              <a:t>https://www.youtube.com/watch?time_continue=88&amp;v=RTRdtrsL9jg</a:t>
            </a:r>
            <a:endParaRPr lang="en-GB" dirty="0"/>
          </a:p>
          <a:p>
            <a:endParaRPr lang="en-GB" dirty="0"/>
          </a:p>
          <a:p>
            <a:endParaRPr lang="en-GB" dirty="0"/>
          </a:p>
        </p:txBody>
      </p:sp>
    </p:spTree>
    <p:extLst>
      <p:ext uri="{BB962C8B-B14F-4D97-AF65-F5344CB8AC3E}">
        <p14:creationId xmlns:p14="http://schemas.microsoft.com/office/powerpoint/2010/main" val="3944267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943517"/>
            <a:ext cx="9972967" cy="12435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28825" y="2035623"/>
            <a:ext cx="9619847" cy="5233102"/>
          </a:xfrm>
          <a:prstGeom prst="rect">
            <a:avLst/>
          </a:prstGeom>
          <a:noFill/>
          <a:ln>
            <a:noFill/>
          </a:ln>
        </p:spPr>
        <p:txBody>
          <a:bodyPr spcFirstLastPara="1" wrap="square" lIns="91425" tIns="91425" rIns="91425" bIns="91425" anchor="t" anchorCtr="0">
            <a:noAutofit/>
          </a:bodyPr>
          <a:lstStyle/>
          <a:p>
            <a:r>
              <a:rPr lang="en-GB" sz="1800" b="1" dirty="0">
                <a:solidFill>
                  <a:schemeClr val="tx1"/>
                </a:solidFill>
                <a:latin typeface="Raleway"/>
              </a:rPr>
              <a:t>Feeling the Heat: The Climate Challenge Get the Facts on the World’s Hottest Topic</a:t>
            </a:r>
          </a:p>
          <a:p>
            <a:r>
              <a:rPr lang="en-GB" sz="1800" dirty="0">
                <a:solidFill>
                  <a:schemeClr val="tx1"/>
                </a:solidFill>
                <a:latin typeface="Raleway"/>
              </a:rPr>
              <a:t>You are now climate change detectives, it is your job to find out what evidence there is that climate change is taking place on the planet. Find out the facts and figures. </a:t>
            </a:r>
          </a:p>
          <a:p>
            <a:endParaRPr lang="en-GB" sz="1800" b="1" dirty="0">
              <a:solidFill>
                <a:schemeClr val="tx1"/>
              </a:solidFill>
              <a:latin typeface="Raleway"/>
            </a:endParaRPr>
          </a:p>
          <a:p>
            <a:r>
              <a:rPr lang="en-GB" sz="2400" b="1" u="sng" dirty="0">
                <a:solidFill>
                  <a:schemeClr val="tx1"/>
                </a:solidFill>
                <a:latin typeface="Raleway"/>
              </a:rPr>
              <a:t>Is climate change having an impact on how people live their lives around the planet?</a:t>
            </a:r>
          </a:p>
          <a:p>
            <a:endParaRPr lang="en-GB" sz="1800" dirty="0">
              <a:solidFill>
                <a:schemeClr val="tx1"/>
              </a:solidFill>
              <a:latin typeface="Raleway"/>
            </a:endParaRPr>
          </a:p>
          <a:p>
            <a:r>
              <a:rPr lang="en-GB" sz="1800" dirty="0">
                <a:solidFill>
                  <a:schemeClr val="tx1"/>
                </a:solidFill>
                <a:latin typeface="Raleway"/>
              </a:rPr>
              <a:t>Number your group members 1-5, each person has 1 piece of evidence to examine. Collate your ideas on a piece of flip chart paper.</a:t>
            </a:r>
          </a:p>
          <a:p>
            <a:endParaRPr lang="en-GB" sz="1800" dirty="0">
              <a:solidFill>
                <a:schemeClr val="tx1"/>
              </a:solidFill>
              <a:latin typeface="Raleway"/>
            </a:endParaRPr>
          </a:p>
          <a:p>
            <a:r>
              <a:rPr lang="en-GB" sz="1800" b="1" dirty="0">
                <a:solidFill>
                  <a:srgbClr val="009900"/>
                </a:solidFill>
                <a:latin typeface="Raleway"/>
              </a:rPr>
              <a:t>Consider:    </a:t>
            </a:r>
          </a:p>
          <a:p>
            <a:r>
              <a:rPr lang="en-GB" sz="1800" b="1" dirty="0">
                <a:solidFill>
                  <a:srgbClr val="009900"/>
                </a:solidFill>
                <a:latin typeface="Raleway"/>
              </a:rPr>
              <a:t>1. Does your group think climate change is affecting peoples lives?</a:t>
            </a:r>
          </a:p>
          <a:p>
            <a:r>
              <a:rPr lang="en-GB" sz="1800" b="1" dirty="0">
                <a:solidFill>
                  <a:srgbClr val="009900"/>
                </a:solidFill>
                <a:latin typeface="Raleway"/>
              </a:rPr>
              <a:t>2. Draw a diagram on the flip chart paper  to show the causes and impacts of climate change (this could be done as a tree) </a:t>
            </a:r>
          </a:p>
          <a:p>
            <a:r>
              <a:rPr lang="en-GB" sz="1800" b="1" dirty="0">
                <a:solidFill>
                  <a:srgbClr val="009900"/>
                </a:solidFill>
                <a:latin typeface="Raleway"/>
              </a:rPr>
              <a:t>3. Add a speech bubble and put on your group’s Opinion? What are the challenges? How do you feel about this? What must we do to cope with the threats posed to the planet? How will you get people to respond to these threats? </a:t>
            </a:r>
          </a:p>
        </p:txBody>
      </p:sp>
      <p:pic>
        <p:nvPicPr>
          <p:cNvPr id="2" name="Picture 1">
            <a:extLst>
              <a:ext uri="{FF2B5EF4-FFF2-40B4-BE49-F238E27FC236}">
                <a16:creationId xmlns:a16="http://schemas.microsoft.com/office/drawing/2014/main" id="{00B6BB24-050E-4C81-8AEC-095BB5B1BC80}"/>
              </a:ext>
            </a:extLst>
          </p:cNvPr>
          <p:cNvPicPr>
            <a:picLocks noChangeAspect="1"/>
          </p:cNvPicPr>
          <p:nvPr/>
        </p:nvPicPr>
        <p:blipFill>
          <a:blip r:embed="rId5"/>
          <a:stretch>
            <a:fillRect/>
          </a:stretch>
        </p:blipFill>
        <p:spPr>
          <a:xfrm>
            <a:off x="9115425" y="5712707"/>
            <a:ext cx="1286367" cy="1621677"/>
          </a:xfrm>
          <a:prstGeom prst="rect">
            <a:avLst/>
          </a:prstGeom>
        </p:spPr>
      </p:pic>
      <p:sp>
        <p:nvSpPr>
          <p:cNvPr id="3" name="Title 2">
            <a:extLst>
              <a:ext uri="{FF2B5EF4-FFF2-40B4-BE49-F238E27FC236}">
                <a16:creationId xmlns:a16="http://schemas.microsoft.com/office/drawing/2014/main" id="{A866EEC9-44BB-4814-ABBE-09D07053D7F3}"/>
              </a:ext>
            </a:extLst>
          </p:cNvPr>
          <p:cNvSpPr>
            <a:spLocks noGrp="1"/>
          </p:cNvSpPr>
          <p:nvPr>
            <p:ph type="title"/>
          </p:nvPr>
        </p:nvSpPr>
        <p:spPr>
          <a:xfrm>
            <a:off x="777744" y="1215942"/>
            <a:ext cx="9270928" cy="841800"/>
          </a:xfrm>
          <a:solidFill>
            <a:srgbClr val="009900"/>
          </a:solidFill>
        </p:spPr>
        <p:txBody>
          <a:bodyPr/>
          <a:lstStyle/>
          <a:p>
            <a:r>
              <a:rPr lang="en-GB" dirty="0">
                <a:latin typeface="Raleway"/>
              </a:rPr>
              <a:t>Task 4 Building a case for Climate Change </a:t>
            </a:r>
          </a:p>
        </p:txBody>
      </p:sp>
    </p:spTree>
    <p:extLst>
      <p:ext uri="{BB962C8B-B14F-4D97-AF65-F5344CB8AC3E}">
        <p14:creationId xmlns:p14="http://schemas.microsoft.com/office/powerpoint/2010/main" val="2546364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98949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165538" y="3855850"/>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22473AAA-06F6-4571-9C65-2751BF80A268}"/>
              </a:ext>
            </a:extLst>
          </p:cNvPr>
          <p:cNvPicPr>
            <a:picLocks noChangeAspect="1"/>
          </p:cNvPicPr>
          <p:nvPr/>
        </p:nvPicPr>
        <p:blipFill>
          <a:blip r:embed="rId5"/>
          <a:stretch>
            <a:fillRect/>
          </a:stretch>
        </p:blipFill>
        <p:spPr>
          <a:xfrm>
            <a:off x="3197396" y="1273134"/>
            <a:ext cx="7365007" cy="5995591"/>
          </a:xfrm>
          <a:prstGeom prst="rect">
            <a:avLst/>
          </a:prstGeom>
          <a:effectLst>
            <a:glow rad="127000">
              <a:schemeClr val="accent6">
                <a:lumMod val="50000"/>
              </a:schemeClr>
            </a:glow>
          </a:effectLst>
        </p:spPr>
      </p:pic>
      <p:sp>
        <p:nvSpPr>
          <p:cNvPr id="3" name="Rectangle 2">
            <a:extLst>
              <a:ext uri="{FF2B5EF4-FFF2-40B4-BE49-F238E27FC236}">
                <a16:creationId xmlns:a16="http://schemas.microsoft.com/office/drawing/2014/main" id="{0948EAAC-7416-43BE-BA14-B417D5C9EA9B}"/>
              </a:ext>
            </a:extLst>
          </p:cNvPr>
          <p:cNvSpPr/>
          <p:nvPr/>
        </p:nvSpPr>
        <p:spPr>
          <a:xfrm>
            <a:off x="467100" y="1436341"/>
            <a:ext cx="4262683" cy="830997"/>
          </a:xfrm>
          <a:prstGeom prst="rect">
            <a:avLst/>
          </a:prstGeom>
        </p:spPr>
        <p:txBody>
          <a:bodyPr wrap="square">
            <a:spAutoFit/>
          </a:bodyPr>
          <a:lstStyle/>
          <a:p>
            <a:pPr algn="ctr"/>
            <a:r>
              <a:rPr lang="en-GB" sz="2400" dirty="0">
                <a:latin typeface="Raleway"/>
              </a:rPr>
              <a:t>Our group’s thoughts on climate change! </a:t>
            </a:r>
          </a:p>
        </p:txBody>
      </p:sp>
    </p:spTree>
    <p:extLst>
      <p:ext uri="{BB962C8B-B14F-4D97-AF65-F5344CB8AC3E}">
        <p14:creationId xmlns:p14="http://schemas.microsoft.com/office/powerpoint/2010/main" val="922896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04950"/>
            <a:ext cx="9921405"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28825"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C07983A-F1AB-4BA5-B84E-7137D0CC8B1A}"/>
              </a:ext>
            </a:extLst>
          </p:cNvPr>
          <p:cNvPicPr>
            <a:picLocks noChangeAspect="1"/>
          </p:cNvPicPr>
          <p:nvPr/>
        </p:nvPicPr>
        <p:blipFill>
          <a:blip r:embed="rId5"/>
          <a:stretch>
            <a:fillRect/>
          </a:stretch>
        </p:blipFill>
        <p:spPr>
          <a:xfrm>
            <a:off x="5345906" y="2113635"/>
            <a:ext cx="5664248" cy="5603343"/>
          </a:xfrm>
          <a:prstGeom prst="rect">
            <a:avLst/>
          </a:prstGeom>
        </p:spPr>
      </p:pic>
      <p:sp>
        <p:nvSpPr>
          <p:cNvPr id="3" name="Rectangle 2">
            <a:extLst>
              <a:ext uri="{FF2B5EF4-FFF2-40B4-BE49-F238E27FC236}">
                <a16:creationId xmlns:a16="http://schemas.microsoft.com/office/drawing/2014/main" id="{B8F9D1D6-4B44-41C3-A646-26AAE3B3643A}"/>
              </a:ext>
            </a:extLst>
          </p:cNvPr>
          <p:cNvSpPr/>
          <p:nvPr/>
        </p:nvSpPr>
        <p:spPr>
          <a:xfrm>
            <a:off x="556738" y="1920319"/>
            <a:ext cx="3509424" cy="2677656"/>
          </a:xfrm>
          <a:prstGeom prst="rect">
            <a:avLst/>
          </a:prstGeom>
        </p:spPr>
        <p:txBody>
          <a:bodyPr wrap="square">
            <a:spAutoFit/>
          </a:bodyPr>
          <a:lstStyle/>
          <a:p>
            <a:r>
              <a:rPr lang="en-GB" sz="2800" b="1" u="sng" dirty="0">
                <a:solidFill>
                  <a:srgbClr val="009900"/>
                </a:solidFill>
                <a:latin typeface="Raleway"/>
              </a:rPr>
              <a:t>Reflection: </a:t>
            </a:r>
          </a:p>
          <a:p>
            <a:r>
              <a:rPr lang="en-GB" sz="2800" b="1" dirty="0">
                <a:solidFill>
                  <a:srgbClr val="009900"/>
                </a:solidFill>
                <a:latin typeface="Raleway"/>
              </a:rPr>
              <a:t>What is </a:t>
            </a:r>
            <a:br>
              <a:rPr lang="en-GB" sz="2800" b="1" dirty="0">
                <a:solidFill>
                  <a:srgbClr val="009900"/>
                </a:solidFill>
                <a:latin typeface="Raleway"/>
              </a:rPr>
            </a:br>
            <a:r>
              <a:rPr lang="en-GB" sz="2800" b="1" dirty="0">
                <a:solidFill>
                  <a:srgbClr val="009900"/>
                </a:solidFill>
                <a:latin typeface="Raleway"/>
              </a:rPr>
              <a:t>your view on climate change?</a:t>
            </a:r>
          </a:p>
          <a:p>
            <a:br>
              <a:rPr lang="en-GB" sz="2800" b="1" dirty="0">
                <a:solidFill>
                  <a:srgbClr val="009900"/>
                </a:solidFill>
                <a:latin typeface="Raleway"/>
              </a:rPr>
            </a:br>
            <a:r>
              <a:rPr lang="en-GB" sz="2800" b="1" dirty="0">
                <a:solidFill>
                  <a:srgbClr val="009900"/>
                </a:solidFill>
                <a:latin typeface="Raleway"/>
              </a:rPr>
              <a:t>Have we woken up? </a:t>
            </a:r>
          </a:p>
        </p:txBody>
      </p:sp>
    </p:spTree>
    <p:extLst>
      <p:ext uri="{BB962C8B-B14F-4D97-AF65-F5344CB8AC3E}">
        <p14:creationId xmlns:p14="http://schemas.microsoft.com/office/powerpoint/2010/main" val="2172540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45915" y="1093533"/>
            <a:ext cx="10326445" cy="51302"/>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8F7EB9FE-DC62-4CB5-9234-7C439D530408}"/>
              </a:ext>
            </a:extLst>
          </p:cNvPr>
          <p:cNvPicPr>
            <a:picLocks noChangeAspect="1"/>
          </p:cNvPicPr>
          <p:nvPr/>
        </p:nvPicPr>
        <p:blipFill>
          <a:blip r:embed="rId5"/>
          <a:stretch>
            <a:fillRect/>
          </a:stretch>
        </p:blipFill>
        <p:spPr>
          <a:xfrm>
            <a:off x="219452" y="2036099"/>
            <a:ext cx="10252908" cy="4524454"/>
          </a:xfrm>
          <a:prstGeom prst="rect">
            <a:avLst/>
          </a:prstGeom>
        </p:spPr>
      </p:pic>
      <p:sp>
        <p:nvSpPr>
          <p:cNvPr id="10" name="Rectangle 9">
            <a:extLst>
              <a:ext uri="{FF2B5EF4-FFF2-40B4-BE49-F238E27FC236}">
                <a16:creationId xmlns:a16="http://schemas.microsoft.com/office/drawing/2014/main" id="{41E5A4E9-AD35-4974-8E11-B3E9F997E1E4}"/>
              </a:ext>
            </a:extLst>
          </p:cNvPr>
          <p:cNvSpPr/>
          <p:nvPr/>
        </p:nvSpPr>
        <p:spPr>
          <a:xfrm>
            <a:off x="1764127" y="1456009"/>
            <a:ext cx="7569701" cy="481542"/>
          </a:xfrm>
          <a:prstGeom prst="rect">
            <a:avLst/>
          </a:prstGeom>
        </p:spPr>
        <p:txBody>
          <a:bodyPr wrap="none">
            <a:spAutoFit/>
          </a:bodyPr>
          <a:lstStyle/>
          <a:p>
            <a:pPr>
              <a:lnSpc>
                <a:spcPct val="115000"/>
              </a:lnSpc>
              <a:spcAft>
                <a:spcPts val="0"/>
              </a:spcAft>
            </a:pPr>
            <a:r>
              <a:rPr lang="en-GB" sz="2400" b="1" dirty="0">
                <a:solidFill>
                  <a:srgbClr val="009900"/>
                </a:solidFill>
                <a:latin typeface="Raleway"/>
                <a:ea typeface="Calibri" panose="020F0502020204030204" pitchFamily="34" charset="0"/>
                <a:cs typeface="Times New Roman" panose="02020603050405020304" pitchFamily="18" charset="0"/>
              </a:rPr>
              <a:t>1.1 Attitudes on Climate Change: A walking survey </a:t>
            </a:r>
          </a:p>
        </p:txBody>
      </p:sp>
      <p:pic>
        <p:nvPicPr>
          <p:cNvPr id="3" name="Picture 2">
            <a:extLst>
              <a:ext uri="{FF2B5EF4-FFF2-40B4-BE49-F238E27FC236}">
                <a16:creationId xmlns:a16="http://schemas.microsoft.com/office/drawing/2014/main" id="{3EE78D64-0B3C-4464-B12E-CF195037B7F5}"/>
              </a:ext>
            </a:extLst>
          </p:cNvPr>
          <p:cNvPicPr>
            <a:picLocks noChangeAspect="1"/>
          </p:cNvPicPr>
          <p:nvPr/>
        </p:nvPicPr>
        <p:blipFill>
          <a:blip r:embed="rId6"/>
          <a:stretch>
            <a:fillRect/>
          </a:stretch>
        </p:blipFill>
        <p:spPr>
          <a:xfrm>
            <a:off x="5548978" y="6714083"/>
            <a:ext cx="5062695" cy="522667"/>
          </a:xfrm>
          <a:prstGeom prst="rect">
            <a:avLst/>
          </a:prstGeom>
        </p:spPr>
      </p:pic>
    </p:spTree>
    <p:extLst>
      <p:ext uri="{BB962C8B-B14F-4D97-AF65-F5344CB8AC3E}">
        <p14:creationId xmlns:p14="http://schemas.microsoft.com/office/powerpoint/2010/main" val="235973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10013778"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D508FC72-E300-4959-BD11-6E6164B89375}"/>
              </a:ext>
            </a:extLst>
          </p:cNvPr>
          <p:cNvPicPr>
            <a:picLocks noChangeAspect="1"/>
          </p:cNvPicPr>
          <p:nvPr/>
        </p:nvPicPr>
        <p:blipFill>
          <a:blip r:embed="rId5"/>
          <a:stretch>
            <a:fillRect/>
          </a:stretch>
        </p:blipFill>
        <p:spPr>
          <a:xfrm>
            <a:off x="249208" y="1204054"/>
            <a:ext cx="10193395" cy="5151566"/>
          </a:xfrm>
          <a:prstGeom prst="rect">
            <a:avLst/>
          </a:prstGeom>
        </p:spPr>
      </p:pic>
      <p:sp>
        <p:nvSpPr>
          <p:cNvPr id="3" name="Rectangle 2">
            <a:extLst>
              <a:ext uri="{FF2B5EF4-FFF2-40B4-BE49-F238E27FC236}">
                <a16:creationId xmlns:a16="http://schemas.microsoft.com/office/drawing/2014/main" id="{90DFCF9C-40E9-4DC9-BFD5-9728898F24A5}"/>
              </a:ext>
            </a:extLst>
          </p:cNvPr>
          <p:cNvSpPr/>
          <p:nvPr/>
        </p:nvSpPr>
        <p:spPr>
          <a:xfrm>
            <a:off x="2957754" y="6457491"/>
            <a:ext cx="4886274" cy="523220"/>
          </a:xfrm>
          <a:prstGeom prst="rect">
            <a:avLst/>
          </a:prstGeom>
        </p:spPr>
        <p:txBody>
          <a:bodyPr wrap="none">
            <a:spAutoFit/>
          </a:bodyPr>
          <a:lstStyle/>
          <a:p>
            <a:r>
              <a:rPr lang="en-GB" sz="2800" b="1" dirty="0">
                <a:solidFill>
                  <a:srgbClr val="009900"/>
                </a:solidFill>
                <a:latin typeface="Raleway"/>
              </a:rPr>
              <a:t>Facts about climate change </a:t>
            </a:r>
          </a:p>
        </p:txBody>
      </p:sp>
    </p:spTree>
    <p:extLst>
      <p:ext uri="{BB962C8B-B14F-4D97-AF65-F5344CB8AC3E}">
        <p14:creationId xmlns:p14="http://schemas.microsoft.com/office/powerpoint/2010/main" val="3857638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E682DDEC-EEF1-417A-AEB1-D51757574E80}"/>
              </a:ext>
            </a:extLst>
          </p:cNvPr>
          <p:cNvSpPr/>
          <p:nvPr/>
        </p:nvSpPr>
        <p:spPr>
          <a:xfrm>
            <a:off x="516726" y="1362675"/>
            <a:ext cx="9541674" cy="3785652"/>
          </a:xfrm>
          <a:prstGeom prst="rect">
            <a:avLst/>
          </a:prstGeom>
        </p:spPr>
        <p:txBody>
          <a:bodyPr wrap="square">
            <a:spAutoFit/>
          </a:bodyPr>
          <a:lstStyle/>
          <a:p>
            <a:r>
              <a:rPr lang="en-GB" sz="2400" b="1" dirty="0">
                <a:latin typeface="Raleway"/>
              </a:rPr>
              <a:t>Additional Resources: Fake News </a:t>
            </a:r>
          </a:p>
          <a:p>
            <a:endParaRPr lang="en-GB" sz="2400" dirty="0">
              <a:latin typeface="Raleway"/>
            </a:endParaRPr>
          </a:p>
          <a:p>
            <a:r>
              <a:rPr lang="en-GB" sz="2400" b="1" u="sng" dirty="0">
                <a:latin typeface="Raleway"/>
              </a:rPr>
              <a:t>What do we need to consider when looking at new stories?</a:t>
            </a:r>
          </a:p>
          <a:p>
            <a:endParaRPr lang="en-GB" sz="2400" dirty="0">
              <a:latin typeface="Raleway"/>
            </a:endParaRPr>
          </a:p>
          <a:p>
            <a:pPr marL="457200" indent="-457200">
              <a:buFont typeface="+mj-lt"/>
              <a:buAutoNum type="arabicPeriod"/>
            </a:pPr>
            <a:r>
              <a:rPr lang="en-GB" sz="2400" dirty="0">
                <a:latin typeface="Raleway"/>
              </a:rPr>
              <a:t>Name two things that it is important to check when looking out for fake news.</a:t>
            </a:r>
          </a:p>
          <a:p>
            <a:pPr marL="457200" indent="-457200">
              <a:buFont typeface="+mj-lt"/>
              <a:buAutoNum type="arabicPeriod"/>
            </a:pPr>
            <a:r>
              <a:rPr lang="en-GB" sz="2400" dirty="0">
                <a:latin typeface="Raleway"/>
              </a:rPr>
              <a:t>Why would some people want climate change to be denied or seen as fake news? </a:t>
            </a:r>
          </a:p>
          <a:p>
            <a:pPr marL="457200" indent="-457200">
              <a:buFont typeface="+mj-lt"/>
              <a:buAutoNum type="arabicPeriod"/>
            </a:pPr>
            <a:r>
              <a:rPr lang="en-GB" sz="2400" dirty="0">
                <a:latin typeface="Raleway"/>
              </a:rPr>
              <a:t>Why is social media more effective at spreading fake news than ‘old-fashioned viral emails’?</a:t>
            </a:r>
          </a:p>
        </p:txBody>
      </p:sp>
    </p:spTree>
    <p:extLst>
      <p:ext uri="{BB962C8B-B14F-4D97-AF65-F5344CB8AC3E}">
        <p14:creationId xmlns:p14="http://schemas.microsoft.com/office/powerpoint/2010/main" val="363395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04950"/>
            <a:ext cx="10047864" cy="62917"/>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3" name="Picture 2">
            <a:extLst>
              <a:ext uri="{FF2B5EF4-FFF2-40B4-BE49-F238E27FC236}">
                <a16:creationId xmlns:a16="http://schemas.microsoft.com/office/drawing/2014/main" id="{C6534833-2B29-4EAB-A23C-FCA7220FA8E0}"/>
              </a:ext>
            </a:extLst>
          </p:cNvPr>
          <p:cNvPicPr>
            <a:picLocks noChangeAspect="1"/>
          </p:cNvPicPr>
          <p:nvPr/>
        </p:nvPicPr>
        <p:blipFill>
          <a:blip r:embed="rId5"/>
          <a:stretch>
            <a:fillRect/>
          </a:stretch>
        </p:blipFill>
        <p:spPr>
          <a:xfrm>
            <a:off x="2072923" y="1360683"/>
            <a:ext cx="5278003" cy="5774692"/>
          </a:xfrm>
          <a:prstGeom prst="rect">
            <a:avLst/>
          </a:prstGeom>
        </p:spPr>
      </p:pic>
    </p:spTree>
    <p:extLst>
      <p:ext uri="{BB962C8B-B14F-4D97-AF65-F5344CB8AC3E}">
        <p14:creationId xmlns:p14="http://schemas.microsoft.com/office/powerpoint/2010/main" val="525708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p:nvPr/>
        </p:nvSpPr>
        <p:spPr>
          <a:xfrm>
            <a:off x="462100" y="1135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9" name="Google Shape;99;p15"/>
          <p:cNvSpPr txBox="1"/>
          <p:nvPr/>
        </p:nvSpPr>
        <p:spPr>
          <a:xfrm>
            <a:off x="573400" y="1571800"/>
            <a:ext cx="6202500" cy="2208037"/>
          </a:xfrm>
          <a:prstGeom prst="rect">
            <a:avLst/>
          </a:prstGeom>
          <a:noFill/>
          <a:ln>
            <a:noFill/>
          </a:ln>
        </p:spPr>
        <p:txBody>
          <a:bodyPr spcFirstLastPara="1" wrap="square" lIns="91425" tIns="91425" rIns="91425" bIns="91425" anchor="t" anchorCtr="0">
            <a:noAutofit/>
          </a:bodyPr>
          <a:lstStyle/>
          <a:p>
            <a:r>
              <a:rPr lang="en-GB" sz="1200" b="1" dirty="0">
                <a:latin typeface="Raleway ExtraBold"/>
              </a:rPr>
              <a:t>Task 3 –Is climate change in the news? Slide 16  [ 10 minutes]  </a:t>
            </a:r>
            <a:r>
              <a:rPr lang="en-GB" sz="1200" dirty="0">
                <a:latin typeface="Raleway ExtraBold"/>
              </a:rPr>
              <a:t>What's been in the news recently? Pupils in </a:t>
            </a:r>
            <a:r>
              <a:rPr lang="en-US" sz="1200" dirty="0">
                <a:latin typeface="Raleway ExtraBold"/>
              </a:rPr>
              <a:t>  groups try to think of 5 recent news stories that has been about climate change</a:t>
            </a:r>
          </a:p>
          <a:p>
            <a:r>
              <a:rPr lang="en-US" sz="1200" dirty="0">
                <a:latin typeface="Raleway ExtraBold"/>
              </a:rPr>
              <a:t>Feedback and discussion.</a:t>
            </a:r>
          </a:p>
          <a:p>
            <a:r>
              <a:rPr lang="en-US" sz="1200" dirty="0">
                <a:latin typeface="Raleway ExtraBold"/>
              </a:rPr>
              <a:t>Show pupils the  information on slides 17 to 21</a:t>
            </a:r>
            <a:r>
              <a:rPr lang="en-US" sz="1200" b="1" dirty="0">
                <a:latin typeface="Raleway ExtraBold"/>
              </a:rPr>
              <a:t>concept of ‘ Fake News ‘ discussed (10 minutes) Evidence at end of slide show for extension discussion </a:t>
            </a:r>
          </a:p>
          <a:p>
            <a:endParaRPr lang="en-US" sz="1200" b="1" dirty="0">
              <a:latin typeface="Raleway ExtraBold"/>
            </a:endParaRPr>
          </a:p>
          <a:p>
            <a:r>
              <a:rPr lang="en-GB" sz="1200" b="1" dirty="0">
                <a:latin typeface="Raleway ExtraBold"/>
              </a:rPr>
              <a:t>What do most scientists say? (</a:t>
            </a:r>
            <a:r>
              <a:rPr lang="en-GB" sz="1200" dirty="0">
                <a:latin typeface="Raleway ExtraBold"/>
              </a:rPr>
              <a:t>slide 22 to 24 ) </a:t>
            </a:r>
          </a:p>
          <a:p>
            <a:r>
              <a:rPr lang="en-GB" sz="1200" dirty="0">
                <a:latin typeface="Raleway ExtraBold"/>
              </a:rPr>
              <a:t>Show the pupils the clip of Steven Hawkins discussing the SDGs in relation to climate change – slide 24</a:t>
            </a:r>
            <a:endParaRPr lang="en-US" sz="1200" b="1" dirty="0">
              <a:latin typeface="Raleway ExtraBold"/>
            </a:endParaRPr>
          </a:p>
          <a:p>
            <a:endParaRPr lang="en-US" sz="1200" dirty="0"/>
          </a:p>
        </p:txBody>
      </p:sp>
      <p:sp>
        <p:nvSpPr>
          <p:cNvPr id="100" name="Google Shape;100;p15"/>
          <p:cNvSpPr txBox="1"/>
          <p:nvPr/>
        </p:nvSpPr>
        <p:spPr>
          <a:xfrm>
            <a:off x="573389" y="11851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3 </a:t>
            </a:r>
            <a:endParaRPr sz="1800" b="1" dirty="0">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1" name="Google Shape;101;p15"/>
          <p:cNvSpPr txBox="1"/>
          <p:nvPr/>
        </p:nvSpPr>
        <p:spPr>
          <a:xfrm>
            <a:off x="462100" y="5410459"/>
            <a:ext cx="6102300" cy="2409000"/>
          </a:xfrm>
          <a:prstGeom prst="rect">
            <a:avLst/>
          </a:prstGeom>
          <a:noFill/>
          <a:ln>
            <a:noFill/>
          </a:ln>
        </p:spPr>
        <p:txBody>
          <a:bodyPr spcFirstLastPara="1" wrap="square" lIns="91425" tIns="91425" rIns="91425" bIns="91425" anchor="t" anchorCtr="0">
            <a:noAutofit/>
          </a:bodyPr>
          <a:lstStyle/>
          <a:p>
            <a:r>
              <a:rPr lang="en-US" sz="1200" b="1" dirty="0"/>
              <a:t>-</a:t>
            </a:r>
            <a:endParaRPr lang="en-GB" sz="1200" dirty="0"/>
          </a:p>
        </p:txBody>
      </p:sp>
      <p:sp>
        <p:nvSpPr>
          <p:cNvPr id="102" name="Google Shape;102;p15"/>
          <p:cNvSpPr/>
          <p:nvPr/>
        </p:nvSpPr>
        <p:spPr>
          <a:xfrm>
            <a:off x="462100" y="44116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txBox="1"/>
          <p:nvPr/>
        </p:nvSpPr>
        <p:spPr>
          <a:xfrm>
            <a:off x="556737" y="4400525"/>
            <a:ext cx="6950037"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dirty="0">
                <a:solidFill>
                  <a:schemeClr val="lt1"/>
                </a:solidFill>
                <a:latin typeface="Prompt"/>
                <a:ea typeface="Prompt"/>
                <a:cs typeface="Prompt"/>
                <a:sym typeface="Prompt"/>
              </a:rPr>
              <a:t>ACTIVITY 4 </a:t>
            </a:r>
            <a:endParaRPr sz="1800" b="1" dirty="0">
              <a:solidFill>
                <a:schemeClr val="lt1"/>
              </a:solidFill>
              <a:latin typeface="Prompt"/>
              <a:ea typeface="Prompt"/>
              <a:cs typeface="Prompt"/>
              <a:sym typeface="Prompt"/>
            </a:endParaRPr>
          </a:p>
          <a:p>
            <a:r>
              <a:rPr lang="en-GB" sz="1200" b="1" dirty="0">
                <a:latin typeface="Raleway"/>
              </a:rPr>
              <a:t>Task 4 (slide 20)  Building a case for climate change [ 15 minutes] </a:t>
            </a:r>
          </a:p>
          <a:p>
            <a:r>
              <a:rPr lang="en-US" sz="1200" dirty="0">
                <a:latin typeface="Raleway"/>
              </a:rPr>
              <a:t>Pupils are now going to be  climate change detectives, it is their  job to find out what evidence there is that climate change is taking place on the planet.</a:t>
            </a:r>
          </a:p>
          <a:p>
            <a:r>
              <a:rPr lang="en-US" sz="1200" dirty="0">
                <a:latin typeface="Raleway"/>
              </a:rPr>
              <a:t> </a:t>
            </a:r>
            <a:r>
              <a:rPr lang="en-US" sz="1200" b="1" u="sng" dirty="0">
                <a:latin typeface="Raleway"/>
              </a:rPr>
              <a:t>“Feeling the Heat: The Climate Challenge  “GET THE FACTS ON THE WORLD’S HOTTEST TOPIC”  </a:t>
            </a:r>
          </a:p>
          <a:p>
            <a:r>
              <a:rPr lang="en-US" sz="1200" dirty="0">
                <a:latin typeface="Raleway"/>
              </a:rPr>
              <a:t>Pupils put their research onto a large piece of flip chart paper. They also add a group opinion   - should we be worried? </a:t>
            </a:r>
            <a:r>
              <a:rPr lang="en-GB" sz="1200" b="1" dirty="0">
                <a:latin typeface="Raleway"/>
              </a:rPr>
              <a:t> Is it having an impact on how people live their lives around the planet?</a:t>
            </a:r>
            <a:endParaRPr lang="en-GB" sz="1200" dirty="0">
              <a:latin typeface="Raleway"/>
            </a:endParaRPr>
          </a:p>
          <a:p>
            <a:r>
              <a:rPr lang="en-GB" sz="1200" dirty="0">
                <a:latin typeface="Raleway"/>
              </a:rPr>
              <a:t>Number the  group members 1-5, each person has 1 piece of evidence to examine. Groups collate their ideas on a piece of flip chart paper </a:t>
            </a:r>
          </a:p>
          <a:p>
            <a:r>
              <a:rPr lang="en-GB" sz="1200" b="1" dirty="0">
                <a:solidFill>
                  <a:srgbClr val="FF0000"/>
                </a:solidFill>
                <a:latin typeface="Raleway"/>
              </a:rPr>
              <a:t>Consider:</a:t>
            </a:r>
          </a:p>
          <a:p>
            <a:r>
              <a:rPr lang="en-GB" sz="1200" b="1" dirty="0">
                <a:solidFill>
                  <a:srgbClr val="FF0000"/>
                </a:solidFill>
                <a:latin typeface="Raleway"/>
              </a:rPr>
              <a:t>Does your group think climate change is affecting peoples lives?</a:t>
            </a:r>
          </a:p>
          <a:p>
            <a:r>
              <a:rPr lang="en-GB" sz="1200" b="1" dirty="0">
                <a:solidFill>
                  <a:srgbClr val="FF0000"/>
                </a:solidFill>
                <a:latin typeface="Raleway"/>
              </a:rPr>
              <a:t>Draw a diagram on the flip chart paper  to show the causes and impacts of climate change (this could be done as a tree)</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104" name="Google Shape;104;p15"/>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5" name="Google Shape;105;p15"/>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06" name="Google Shape;106;p15"/>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8" name="Google Shape;108;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6" name="Google Shape;116;p16"/>
          <p:cNvSpPr txBox="1"/>
          <p:nvPr/>
        </p:nvSpPr>
        <p:spPr>
          <a:xfrm>
            <a:off x="364325" y="3090500"/>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COMMENTS &amp; NOTES ON REALIZATION</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18" name="Google Shape;118;p16"/>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ACTION 1</a:t>
            </a:r>
            <a:endParaRPr sz="2200" b="1">
              <a:solidFill>
                <a:srgbClr val="595959"/>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1" name="Google Shape;121;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2" name="Google Shape;122;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123" name="Google Shape;123;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6" name="Google Shape;126;p16"/>
          <p:cNvSpPr txBox="1"/>
          <p:nvPr/>
        </p:nvSpPr>
        <p:spPr>
          <a:xfrm>
            <a:off x="364325" y="1162150"/>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WHAT STUDENTS DO</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r>
              <a:rPr lang="en-GB" sz="1200" b="1" dirty="0">
                <a:latin typeface="Raleway ExtraBold"/>
              </a:rPr>
              <a:t>Reflection: For each pupil to think</a:t>
            </a:r>
          </a:p>
          <a:p>
            <a:endParaRPr lang="en-GB" sz="1200" b="1" dirty="0">
              <a:latin typeface="Raleway ExtraBold"/>
            </a:endParaRPr>
          </a:p>
          <a:p>
            <a:r>
              <a:rPr lang="en-GB" sz="1200" b="1" dirty="0">
                <a:latin typeface="Raleway ExtraBold"/>
              </a:rPr>
              <a:t>What is your view on climate change? Has it changed as a result of this lesson?</a:t>
            </a:r>
          </a:p>
          <a:p>
            <a:r>
              <a:rPr lang="en-GB" sz="1200" b="1" dirty="0">
                <a:latin typeface="Raleway ExtraBold"/>
              </a:rPr>
              <a:t> 5 minutes </a:t>
            </a:r>
          </a:p>
          <a:p>
            <a:r>
              <a:rPr lang="en-GB" sz="1200" dirty="0"/>
              <a:t>	</a:t>
            </a: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r>
              <a:rPr lang="en-GB" sz="1100" b="1" dirty="0">
                <a:latin typeface="Raleway"/>
              </a:rPr>
              <a:t>Links to PSHE curriculum </a:t>
            </a:r>
            <a:r>
              <a:rPr lang="en-GB" sz="1100" dirty="0">
                <a:latin typeface="Raleway"/>
              </a:rPr>
              <a:t>: Living in the Wider World  Core theme 3 L1 </a:t>
            </a:r>
          </a:p>
          <a:p>
            <a:r>
              <a:rPr lang="en-GB" sz="1100" b="1" dirty="0">
                <a:latin typeface="Raleway"/>
              </a:rPr>
              <a:t>Links to Citizenship </a:t>
            </a:r>
            <a:r>
              <a:rPr lang="en-GB" sz="1100" dirty="0">
                <a:latin typeface="Raleway"/>
              </a:rPr>
              <a:t>:Pupils are equipped with the skills to think critically and debate political questions[ EG climate change] debate and evaluate viewpoints and present reasoned arguments . Show knowledge of the ways that citizens can work together to improve their communities , knowledge of forms of responsible action , </a:t>
            </a:r>
          </a:p>
          <a:p>
            <a:r>
              <a:rPr lang="en-GB" sz="1100" dirty="0">
                <a:latin typeface="Raleway"/>
              </a:rPr>
              <a:t>knowledge of relations  with Europe, the Commonwealth, the UN and the wider world.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07650"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9209151A-8B4C-4F8D-9CE0-7E57744A983F}"/>
              </a:ext>
            </a:extLst>
          </p:cNvPr>
          <p:cNvSpPr/>
          <p:nvPr/>
        </p:nvSpPr>
        <p:spPr>
          <a:xfrm>
            <a:off x="455345" y="4409149"/>
            <a:ext cx="9602418" cy="2308324"/>
          </a:xfrm>
          <a:prstGeom prst="rect">
            <a:avLst/>
          </a:prstGeom>
          <a:solidFill>
            <a:schemeClr val="accent6">
              <a:lumMod val="20000"/>
              <a:lumOff val="80000"/>
            </a:schemeClr>
          </a:solidFill>
        </p:spPr>
        <p:txBody>
          <a:bodyPr wrap="square">
            <a:spAutoFit/>
          </a:bodyPr>
          <a:lstStyle/>
          <a:p>
            <a:r>
              <a:rPr lang="en-GB" sz="3600" b="1" i="1" dirty="0">
                <a:latin typeface="Raleway"/>
              </a:rPr>
              <a:t>“The past cannot be changed. The future is yet in your power.”</a:t>
            </a:r>
          </a:p>
          <a:p>
            <a:endParaRPr lang="en-GB" sz="3600" b="1" i="1" dirty="0">
              <a:latin typeface="Raleway"/>
            </a:endParaRPr>
          </a:p>
          <a:p>
            <a:r>
              <a:rPr lang="en-GB" sz="3600" b="1" dirty="0">
                <a:latin typeface="Raleway"/>
              </a:rPr>
              <a:t>Hugh White</a:t>
            </a:r>
          </a:p>
        </p:txBody>
      </p:sp>
      <p:sp>
        <p:nvSpPr>
          <p:cNvPr id="4" name="Rectangle 3">
            <a:extLst>
              <a:ext uri="{FF2B5EF4-FFF2-40B4-BE49-F238E27FC236}">
                <a16:creationId xmlns:a16="http://schemas.microsoft.com/office/drawing/2014/main" id="{89F5A901-3737-4A9C-A407-60F89202E63B}"/>
              </a:ext>
            </a:extLst>
          </p:cNvPr>
          <p:cNvSpPr/>
          <p:nvPr/>
        </p:nvSpPr>
        <p:spPr>
          <a:xfrm>
            <a:off x="3231077" y="330093"/>
            <a:ext cx="3698448" cy="400110"/>
          </a:xfrm>
          <a:prstGeom prst="rect">
            <a:avLst/>
          </a:prstGeom>
        </p:spPr>
        <p:txBody>
          <a:bodyPr wrap="none">
            <a:spAutoFit/>
          </a:bodyPr>
          <a:lstStyle/>
          <a:p>
            <a:r>
              <a:rPr lang="en-GB" sz="2000" dirty="0">
                <a:latin typeface="Raleway"/>
              </a:rPr>
              <a:t>The SDGs and Climate Change </a:t>
            </a:r>
          </a:p>
        </p:txBody>
      </p:sp>
      <p:sp>
        <p:nvSpPr>
          <p:cNvPr id="5" name="Rectangle 4">
            <a:extLst>
              <a:ext uri="{FF2B5EF4-FFF2-40B4-BE49-F238E27FC236}">
                <a16:creationId xmlns:a16="http://schemas.microsoft.com/office/drawing/2014/main" id="{2774B19B-82D8-4A1B-A987-0FF226B5F46F}"/>
              </a:ext>
            </a:extLst>
          </p:cNvPr>
          <p:cNvSpPr/>
          <p:nvPr/>
        </p:nvSpPr>
        <p:spPr>
          <a:xfrm>
            <a:off x="467100" y="1640239"/>
            <a:ext cx="9590663" cy="1569660"/>
          </a:xfrm>
          <a:prstGeom prst="rect">
            <a:avLst/>
          </a:prstGeom>
          <a:solidFill>
            <a:srgbClr val="009900"/>
          </a:solidFill>
        </p:spPr>
        <p:txBody>
          <a:bodyPr wrap="square">
            <a:spAutoFit/>
          </a:bodyPr>
          <a:lstStyle/>
          <a:p>
            <a:pPr algn="ctr"/>
            <a:r>
              <a:rPr lang="en-GB" sz="3200" b="1" dirty="0">
                <a:latin typeface="Raleway"/>
              </a:rPr>
              <a:t>Lesson 1 </a:t>
            </a:r>
          </a:p>
          <a:p>
            <a:pPr algn="ctr"/>
            <a:r>
              <a:rPr lang="en-GB" sz="3200" b="1" dirty="0">
                <a:latin typeface="Raleway"/>
              </a:rPr>
              <a:t>Climate Change – Have we woken up? </a:t>
            </a:r>
          </a:p>
          <a:p>
            <a:pPr algn="ctr"/>
            <a:r>
              <a:rPr lang="en-GB" sz="3200" b="1" dirty="0">
                <a:latin typeface="Raleway"/>
              </a:rPr>
              <a:t>The Impact of Climate Change Today </a:t>
            </a:r>
          </a:p>
        </p:txBody>
      </p:sp>
    </p:spTree>
    <p:extLst>
      <p:ext uri="{BB962C8B-B14F-4D97-AF65-F5344CB8AC3E}">
        <p14:creationId xmlns:p14="http://schemas.microsoft.com/office/powerpoint/2010/main" val="60987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74626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9209151A-8B4C-4F8D-9CE0-7E57744A983F}"/>
              </a:ext>
            </a:extLst>
          </p:cNvPr>
          <p:cNvSpPr/>
          <p:nvPr/>
        </p:nvSpPr>
        <p:spPr>
          <a:xfrm>
            <a:off x="302945" y="1436486"/>
            <a:ext cx="9872143" cy="2369880"/>
          </a:xfrm>
          <a:prstGeom prst="rect">
            <a:avLst/>
          </a:prstGeom>
          <a:solidFill>
            <a:schemeClr val="accent6">
              <a:lumMod val="20000"/>
              <a:lumOff val="80000"/>
            </a:schemeClr>
          </a:solidFill>
        </p:spPr>
        <p:txBody>
          <a:bodyPr wrap="square">
            <a:spAutoFit/>
          </a:bodyPr>
          <a:lstStyle/>
          <a:p>
            <a:pPr marL="0" indent="0">
              <a:buNone/>
            </a:pPr>
            <a:r>
              <a:rPr lang="en-GB" sz="2800" b="1" dirty="0">
                <a:latin typeface="Raleway"/>
              </a:rPr>
              <a:t>Big idea 1</a:t>
            </a:r>
          </a:p>
          <a:p>
            <a:pPr marL="0" indent="0">
              <a:buNone/>
            </a:pPr>
            <a:r>
              <a:rPr lang="en-GB" sz="2000" dirty="0">
                <a:latin typeface="Raleway"/>
              </a:rPr>
              <a:t>Today’s climate change is a long-term, large-scale rise in Earth’s global average temperature, causing shifts in weather patterns. Some models predict rises in global temperature of 4 degrees Celsius by the end of the 21st Century, which could make advanced civilisation unsustainable, lead to a major reduction in the human population, and cause extinction for many other species. The UN aims to keep temperature rise to between 1.5 – 2 °C. </a:t>
            </a:r>
            <a:endParaRPr lang="en-GB" sz="2000" b="1" dirty="0">
              <a:latin typeface="Raleway"/>
            </a:endParaRPr>
          </a:p>
        </p:txBody>
      </p:sp>
      <p:sp>
        <p:nvSpPr>
          <p:cNvPr id="4" name="Rectangle 3">
            <a:extLst>
              <a:ext uri="{FF2B5EF4-FFF2-40B4-BE49-F238E27FC236}">
                <a16:creationId xmlns:a16="http://schemas.microsoft.com/office/drawing/2014/main" id="{89F5A901-3737-4A9C-A407-60F89202E63B}"/>
              </a:ext>
            </a:extLst>
          </p:cNvPr>
          <p:cNvSpPr/>
          <p:nvPr/>
        </p:nvSpPr>
        <p:spPr>
          <a:xfrm>
            <a:off x="3231077" y="330093"/>
            <a:ext cx="3698448" cy="400110"/>
          </a:xfrm>
          <a:prstGeom prst="rect">
            <a:avLst/>
          </a:prstGeom>
        </p:spPr>
        <p:txBody>
          <a:bodyPr wrap="none">
            <a:spAutoFit/>
          </a:bodyPr>
          <a:lstStyle/>
          <a:p>
            <a:r>
              <a:rPr lang="en-GB" sz="2000" dirty="0">
                <a:latin typeface="Raleway"/>
              </a:rPr>
              <a:t>The SDGs and Climate Change </a:t>
            </a:r>
          </a:p>
        </p:txBody>
      </p:sp>
      <p:sp>
        <p:nvSpPr>
          <p:cNvPr id="3" name="Rectangle 2">
            <a:extLst>
              <a:ext uri="{FF2B5EF4-FFF2-40B4-BE49-F238E27FC236}">
                <a16:creationId xmlns:a16="http://schemas.microsoft.com/office/drawing/2014/main" id="{4184E60B-0D79-4A80-B5B0-F7F4657E37FD}"/>
              </a:ext>
            </a:extLst>
          </p:cNvPr>
          <p:cNvSpPr/>
          <p:nvPr/>
        </p:nvSpPr>
        <p:spPr>
          <a:xfrm>
            <a:off x="313118" y="4138030"/>
            <a:ext cx="9872143" cy="1754326"/>
          </a:xfrm>
          <a:prstGeom prst="rect">
            <a:avLst/>
          </a:prstGeom>
          <a:solidFill>
            <a:schemeClr val="accent1">
              <a:lumMod val="20000"/>
              <a:lumOff val="80000"/>
            </a:schemeClr>
          </a:solidFill>
        </p:spPr>
        <p:txBody>
          <a:bodyPr wrap="square">
            <a:spAutoFit/>
          </a:bodyPr>
          <a:lstStyle/>
          <a:p>
            <a:r>
              <a:rPr lang="en-GB" sz="2800" b="1" dirty="0">
                <a:latin typeface="Raleway ExtraBold"/>
              </a:rPr>
              <a:t>Big Idea 2 = the role  of humans </a:t>
            </a:r>
          </a:p>
          <a:p>
            <a:r>
              <a:rPr lang="en-GB" sz="2000" dirty="0">
                <a:latin typeface="Raleway ExtraBold"/>
              </a:rPr>
              <a:t>97% Climate scientists agree that humans are the main cause of the climate change we see today. Earth’s climate is always changing and a handful of climate scientists still think what we are seeing is natural. However, temperature rises are accelerating far beyond anything in history. </a:t>
            </a:r>
          </a:p>
        </p:txBody>
      </p:sp>
    </p:spTree>
    <p:extLst>
      <p:ext uri="{BB962C8B-B14F-4D97-AF65-F5344CB8AC3E}">
        <p14:creationId xmlns:p14="http://schemas.microsoft.com/office/powerpoint/2010/main" val="3411690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916234"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1E8C09D0-EA21-4EA0-A664-3C159454815A}"/>
              </a:ext>
            </a:extLst>
          </p:cNvPr>
          <p:cNvPicPr>
            <a:picLocks noChangeAspect="1"/>
          </p:cNvPicPr>
          <p:nvPr/>
        </p:nvPicPr>
        <p:blipFill>
          <a:blip r:embed="rId5"/>
          <a:stretch>
            <a:fillRect/>
          </a:stretch>
        </p:blipFill>
        <p:spPr>
          <a:xfrm>
            <a:off x="632298" y="1332375"/>
            <a:ext cx="9712761" cy="6005329"/>
          </a:xfrm>
          <a:prstGeom prst="rect">
            <a:avLst/>
          </a:prstGeom>
        </p:spPr>
      </p:pic>
    </p:spTree>
    <p:extLst>
      <p:ext uri="{BB962C8B-B14F-4D97-AF65-F5344CB8AC3E}">
        <p14:creationId xmlns:p14="http://schemas.microsoft.com/office/powerpoint/2010/main" val="293940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10073362"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1C6DA6C0-4A1E-47F7-8C2F-820E77A6D4AB}"/>
              </a:ext>
            </a:extLst>
          </p:cNvPr>
          <p:cNvPicPr>
            <a:picLocks noChangeAspect="1"/>
          </p:cNvPicPr>
          <p:nvPr/>
        </p:nvPicPr>
        <p:blipFill>
          <a:blip r:embed="rId5"/>
          <a:stretch>
            <a:fillRect/>
          </a:stretch>
        </p:blipFill>
        <p:spPr>
          <a:xfrm>
            <a:off x="145567" y="1150884"/>
            <a:ext cx="10400677" cy="6408791"/>
          </a:xfrm>
          <a:prstGeom prst="rect">
            <a:avLst/>
          </a:prstGeom>
        </p:spPr>
      </p:pic>
      <p:sp>
        <p:nvSpPr>
          <p:cNvPr id="10" name="Cloud Callout 5">
            <a:extLst>
              <a:ext uri="{FF2B5EF4-FFF2-40B4-BE49-F238E27FC236}">
                <a16:creationId xmlns:a16="http://schemas.microsoft.com/office/drawing/2014/main" id="{C52E9657-450B-4ABA-9760-74E668623141}"/>
              </a:ext>
            </a:extLst>
          </p:cNvPr>
          <p:cNvSpPr/>
          <p:nvPr/>
        </p:nvSpPr>
        <p:spPr>
          <a:xfrm>
            <a:off x="145567" y="1724562"/>
            <a:ext cx="2856197" cy="2599944"/>
          </a:xfrm>
          <a:prstGeom prst="cloudCallout">
            <a:avLst>
              <a:gd name="adj1" fmla="val 66813"/>
              <a:gd name="adj2" fmla="val 37139"/>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Raleway"/>
              </a:rPr>
              <a:t>The challenge is to have a better world by 2030 </a:t>
            </a:r>
          </a:p>
        </p:txBody>
      </p:sp>
      <p:sp>
        <p:nvSpPr>
          <p:cNvPr id="12" name="Cloud Callout 7">
            <a:extLst>
              <a:ext uri="{FF2B5EF4-FFF2-40B4-BE49-F238E27FC236}">
                <a16:creationId xmlns:a16="http://schemas.microsoft.com/office/drawing/2014/main" id="{501E19B6-8B1F-40C0-9395-6A657DD8AE25}"/>
              </a:ext>
            </a:extLst>
          </p:cNvPr>
          <p:cNvSpPr/>
          <p:nvPr/>
        </p:nvSpPr>
        <p:spPr>
          <a:xfrm>
            <a:off x="6614809" y="4756825"/>
            <a:ext cx="3956248" cy="2684543"/>
          </a:xfrm>
          <a:prstGeom prst="cloudCallout">
            <a:avLst>
              <a:gd name="adj1" fmla="val -27213"/>
              <a:gd name="adj2" fmla="val -53879"/>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Raleway"/>
              </a:rPr>
              <a:t>Climate change affect us all  but hits the poorest people in the world hardest </a:t>
            </a:r>
          </a:p>
        </p:txBody>
      </p:sp>
      <p:pic>
        <p:nvPicPr>
          <p:cNvPr id="4" name="Picture 3">
            <a:extLst>
              <a:ext uri="{FF2B5EF4-FFF2-40B4-BE49-F238E27FC236}">
                <a16:creationId xmlns:a16="http://schemas.microsoft.com/office/drawing/2014/main" id="{15C9DD3C-FB4C-4E10-A666-F4B1A8FB5441}"/>
              </a:ext>
            </a:extLst>
          </p:cNvPr>
          <p:cNvPicPr>
            <a:picLocks noChangeAspect="1"/>
          </p:cNvPicPr>
          <p:nvPr/>
        </p:nvPicPr>
        <p:blipFill>
          <a:blip r:embed="rId6"/>
          <a:stretch>
            <a:fillRect/>
          </a:stretch>
        </p:blipFill>
        <p:spPr>
          <a:xfrm>
            <a:off x="8357962" y="1200078"/>
            <a:ext cx="2144225" cy="1967504"/>
          </a:xfrm>
          <a:prstGeom prst="rect">
            <a:avLst/>
          </a:prstGeom>
        </p:spPr>
      </p:pic>
    </p:spTree>
    <p:extLst>
      <p:ext uri="{BB962C8B-B14F-4D97-AF65-F5344CB8AC3E}">
        <p14:creationId xmlns:p14="http://schemas.microsoft.com/office/powerpoint/2010/main" val="59975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82494"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A78E5102-A75D-4C9C-8EA3-E848F0F202A6}"/>
              </a:ext>
            </a:extLst>
          </p:cNvPr>
          <p:cNvSpPr/>
          <p:nvPr/>
        </p:nvSpPr>
        <p:spPr>
          <a:xfrm>
            <a:off x="1123525" y="1987912"/>
            <a:ext cx="8380398" cy="3416320"/>
          </a:xfrm>
          <a:prstGeom prst="rect">
            <a:avLst/>
          </a:prstGeom>
          <a:solidFill>
            <a:schemeClr val="accent6">
              <a:lumMod val="40000"/>
              <a:lumOff val="60000"/>
            </a:schemeClr>
          </a:solidFill>
        </p:spPr>
        <p:txBody>
          <a:bodyPr wrap="square">
            <a:spAutoFit/>
          </a:bodyPr>
          <a:lstStyle/>
          <a:p>
            <a:r>
              <a:rPr lang="en-GB" sz="2400" b="1" dirty="0">
                <a:latin typeface="Raleway"/>
              </a:rPr>
              <a:t>Key terms </a:t>
            </a:r>
          </a:p>
          <a:p>
            <a:endParaRPr lang="en-GB" sz="2400" b="1" dirty="0">
              <a:latin typeface="Raleway"/>
            </a:endParaRPr>
          </a:p>
          <a:p>
            <a:r>
              <a:rPr lang="en-GB" sz="2400" b="1" dirty="0">
                <a:latin typeface="Raleway"/>
              </a:rPr>
              <a:t>Fake News – </a:t>
            </a:r>
            <a:r>
              <a:rPr lang="en-GB" sz="2400" dirty="0">
                <a:latin typeface="Raleway"/>
              </a:rPr>
              <a:t>Inaccurate, fake and fictional stories created by unscrupulous authors to trick the public into believing they are true.</a:t>
            </a:r>
          </a:p>
          <a:p>
            <a:endParaRPr lang="en-GB" sz="2400" dirty="0">
              <a:latin typeface="Raleway"/>
            </a:endParaRPr>
          </a:p>
          <a:p>
            <a:r>
              <a:rPr lang="en-GB" sz="2400" b="1" dirty="0">
                <a:latin typeface="Raleway"/>
              </a:rPr>
              <a:t>Critical Thinking – </a:t>
            </a:r>
            <a:r>
              <a:rPr lang="en-GB" sz="2400" dirty="0">
                <a:latin typeface="Raleway"/>
              </a:rPr>
              <a:t>Using our intelligence to look at a variety of sources before we make up our minds, taking in and considering as many facts (with evidence) as possible. </a:t>
            </a:r>
          </a:p>
        </p:txBody>
      </p:sp>
    </p:spTree>
    <p:extLst>
      <p:ext uri="{BB962C8B-B14F-4D97-AF65-F5344CB8AC3E}">
        <p14:creationId xmlns:p14="http://schemas.microsoft.com/office/powerpoint/2010/main" val="377802693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673</TotalTime>
  <Words>2012</Words>
  <Application>Microsoft Office PowerPoint</Application>
  <PresentationFormat>Custom</PresentationFormat>
  <Paragraphs>235</Paragraphs>
  <Slides>29</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Raleway ExtraBold</vt:lpstr>
      <vt:lpstr>Prompt SemiBold</vt:lpstr>
      <vt:lpstr>Prompt</vt:lpstr>
      <vt:lpstr>Raleway</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Outcomes </vt:lpstr>
      <vt:lpstr>PowerPoint Presentation</vt:lpstr>
      <vt:lpstr>PowerPoint Presentation</vt:lpstr>
      <vt:lpstr>PowerPoint Presentation</vt:lpstr>
      <vt:lpstr>PowerPoint Presentation</vt:lpstr>
      <vt:lpstr>Climate Change- But have we woken up yet? </vt:lpstr>
      <vt:lpstr>PowerPoint Presentation</vt:lpstr>
      <vt:lpstr>PowerPoint Presentation</vt:lpstr>
      <vt:lpstr>PowerPoint Presentation</vt:lpstr>
      <vt:lpstr>PowerPoint Presentation</vt:lpstr>
      <vt:lpstr>PowerPoint Presentation</vt:lpstr>
      <vt:lpstr>PowerPoint Presentation</vt:lpstr>
      <vt:lpstr>Global Goals Message from Professor Stephen Hawking "To save the world we need everyone to tell everyone.’’</vt:lpstr>
      <vt:lpstr>Task 4 Building a case for Climate Change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17</cp:revision>
  <dcterms:modified xsi:type="dcterms:W3CDTF">2020-04-15T10:30:26Z</dcterms:modified>
</cp:coreProperties>
</file>