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80" r:id="rId19"/>
    <p:sldId id="281" r:id="rId20"/>
    <p:sldId id="282" r:id="rId21"/>
    <p:sldId id="283" r:id="rId22"/>
    <p:sldId id="284" r:id="rId23"/>
    <p:sldId id="285" r:id="rId24"/>
    <p:sldId id="288" r:id="rId25"/>
    <p:sldId id="289" r:id="rId26"/>
    <p:sldId id="286" r:id="rId27"/>
    <p:sldId id="287" r:id="rId28"/>
  </p:sldIdLst>
  <p:sldSz cx="10691813" cy="7559675"/>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2F"/>
    <a:srgbClr val="E5FFF1"/>
    <a:srgbClr val="ABF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1500" y="90"/>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pixabay.com/users/tristantan-2774065/?utm_source=link-attribution&amp;utm_medium=referral&amp;utm_campaign=image&amp;utm_content=1464662"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pixabay.com/?utm_source=link-attribution&amp;utm_medium=referral&amp;utm_campaign=image&amp;utm_content=3095835" TargetMode="External"/><Relationship Id="rId5" Type="http://schemas.openxmlformats.org/officeDocument/2006/relationships/hyperlink" Target="https://pixabay.com/users/rmac8oppo-1834381/?utm_source=link-attribution&amp;utm_medium=referral&amp;utm_campaign=image&amp;utm_content=3095835" TargetMode="External"/><Relationship Id="rId4" Type="http://schemas.openxmlformats.org/officeDocument/2006/relationships/hyperlink" Target="https://pixabay.com/?utm_source=link-attribution&amp;utm_medium=referral&amp;utm_campaign=image&amp;utm_content=1464662"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google.co.uk/url?sa=i&amp;rct=j&amp;q=&amp;esrc=s&amp;source=images&amp;cd=&amp;cad=rja&amp;uact=8&amp;ved=2ahUKEwjB5f6it57dAhVNqxoKHV5zAZEQjB16BAgBEAQ&amp;url=https://francinemassue.weebly.com/think-pair-share.html&amp;psig=AOvVaw0tCF8Fry9lYRW2zMSyZo_7&amp;ust=153605025403380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320296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89715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Top</a:t>
            </a:r>
            <a:r>
              <a:rPr lang="en-GB" baseline="0" dirty="0"/>
              <a:t> left: </a:t>
            </a:r>
            <a:r>
              <a:rPr lang="en-US" dirty="0"/>
              <a:t>Image by </a:t>
            </a:r>
            <a:r>
              <a:rPr lang="en-US" dirty="0" err="1">
                <a:hlinkClick r:id="rId3"/>
              </a:rPr>
              <a:t>tk</a:t>
            </a:r>
            <a:r>
              <a:rPr lang="en-US" dirty="0">
                <a:hlinkClick r:id="rId3"/>
              </a:rPr>
              <a:t> tan</a:t>
            </a:r>
            <a:r>
              <a:rPr lang="en-US" dirty="0"/>
              <a:t> from </a:t>
            </a:r>
            <a:r>
              <a:rPr lang="en-US" dirty="0" err="1">
                <a:hlinkClick r:id="rId4"/>
              </a:rPr>
              <a:t>Pixabay</a:t>
            </a:r>
            <a:endParaRPr lang="en-US" dirty="0"/>
          </a:p>
          <a:p>
            <a:r>
              <a:rPr lang="en-US" dirty="0"/>
              <a:t>Top right: Image by e-smile from </a:t>
            </a:r>
            <a:r>
              <a:rPr lang="en-US" dirty="0" err="1"/>
              <a:t>Pixabay</a:t>
            </a:r>
            <a:endParaRPr lang="en-US" dirty="0"/>
          </a:p>
          <a:p>
            <a:r>
              <a:rPr lang="en-US" dirty="0"/>
              <a:t>Bottom left: Image by </a:t>
            </a:r>
            <a:r>
              <a:rPr lang="en-US" dirty="0">
                <a:hlinkClick r:id="rId5"/>
              </a:rPr>
              <a:t>Richard </a:t>
            </a:r>
            <a:r>
              <a:rPr lang="en-US" dirty="0" err="1">
                <a:hlinkClick r:id="rId5"/>
              </a:rPr>
              <a:t>Mcall</a:t>
            </a:r>
            <a:r>
              <a:rPr lang="en-US" dirty="0"/>
              <a:t> from </a:t>
            </a:r>
            <a:r>
              <a:rPr lang="en-US" dirty="0" err="1">
                <a:hlinkClick r:id="rId6"/>
              </a:rPr>
              <a:t>Pixabay</a:t>
            </a:r>
            <a:endParaRPr lang="en-US" dirty="0"/>
          </a:p>
          <a:p>
            <a:r>
              <a:rPr lang="en-US" dirty="0"/>
              <a:t>Bottom</a:t>
            </a:r>
            <a:r>
              <a:rPr lang="en-US" baseline="0" dirty="0"/>
              <a:t> right: Image by </a:t>
            </a:r>
            <a:r>
              <a:rPr lang="en-US" dirty="0"/>
              <a:t>Ramos Keith, U.S. Fish and Wildlife Service</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513262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50089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43507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By Activist News from https://blogs.ntu.edu.sg/hp3203-2017-19/palm-oil/</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743958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09441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56424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82678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17524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https://forestjustice.wordpress.com/2012/12/14peatmasdayflour/</a:t>
            </a:r>
          </a:p>
          <a:p>
            <a:pPr marL="0" lvl="0" indent="0" algn="l" rtl="0">
              <a:lnSpc>
                <a:spcPct val="100000"/>
              </a:lnSpc>
              <a:spcBef>
                <a:spcPts val="0"/>
              </a:spcBef>
              <a:spcAft>
                <a:spcPts val="0"/>
              </a:spcAft>
              <a:buSzPts val="1100"/>
              <a:buNone/>
            </a:pPr>
            <a:endParaRPr lang="en-GB" dirty="0"/>
          </a:p>
        </p:txBody>
      </p:sp>
    </p:spTree>
    <p:extLst>
      <p:ext uri="{BB962C8B-B14F-4D97-AF65-F5344CB8AC3E}">
        <p14:creationId xmlns:p14="http://schemas.microsoft.com/office/powerpoint/2010/main" val="9692406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87587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br>
              <a:rPr lang="en-GB" dirty="0"/>
            </a:br>
            <a:r>
              <a:rPr lang="en-GB" sz="1100" b="0" i="0" u="none" strike="noStrike" cap="none" dirty="0">
                <a:solidFill>
                  <a:srgbClr val="000000"/>
                </a:solidFill>
                <a:effectLst/>
                <a:latin typeface="Arial"/>
                <a:ea typeface="Arial"/>
                <a:cs typeface="Arial"/>
                <a:sym typeface="Arial"/>
              </a:rPr>
              <a:t>Greenpeace International</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3222872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58322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Logo://IcelandFoods,https://about.Iceland.co.uk/environment/ </a:t>
            </a:r>
            <a:endParaRPr dirty="0"/>
          </a:p>
        </p:txBody>
      </p:sp>
    </p:spTree>
    <p:extLst>
      <p:ext uri="{BB962C8B-B14F-4D97-AF65-F5344CB8AC3E}">
        <p14:creationId xmlns:p14="http://schemas.microsoft.com/office/powerpoint/2010/main" val="1775489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1536774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27991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http://www.blugraphic.com/logos/</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691440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8018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Image UNDP </a:t>
            </a:r>
            <a:endParaRPr dirty="0"/>
          </a:p>
        </p:txBody>
      </p:sp>
    </p:spTree>
    <p:extLst>
      <p:ext uri="{BB962C8B-B14F-4D97-AF65-F5344CB8AC3E}">
        <p14:creationId xmlns:p14="http://schemas.microsoft.com/office/powerpoint/2010/main" val="776712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6504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00085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sz="1100" b="0" i="0" u="sng" strike="noStrike" kern="1200" cap="none" dirty="0">
                <a:solidFill>
                  <a:schemeClr val="tx1"/>
                </a:solidFill>
                <a:effectLst/>
                <a:latin typeface="Arial"/>
                <a:ea typeface="Arial"/>
                <a:cs typeface="Arial"/>
                <a:sym typeface="Arial"/>
                <a:hlinkClick r:id="rId3"/>
              </a:rPr>
              <a:t>Miss Francine's Website 2018-2019</a:t>
            </a:r>
            <a:endParaRPr lang="en-GB" sz="1100" b="0" i="0" u="sng" strike="noStrike" kern="1200" cap="none" dirty="0">
              <a:solidFill>
                <a:schemeClr val="tx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100" b="1" dirty="0"/>
              <a:t>1. Lets get thinking- logo image</a:t>
            </a:r>
            <a:r>
              <a:rPr lang="en-GB" sz="1100" dirty="0"/>
              <a:t>[ slide 7]   – pupils have a paired discussion on what this means. What messages would an organisation be trying to communicate with this logo? Think Pair Share </a:t>
            </a:r>
          </a:p>
          <a:p>
            <a:r>
              <a:rPr lang="en-GB" dirty="0"/>
              <a:t>Logo: https://www.eatresponsibly.eu/en/</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3834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https://www.worldwildlife.org/pages/which-everyday-products-contain-palm-oil"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hyperlink" Target="https://www.youtube.com/watch?v=TQQXstNh45g" TargetMode="Externa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s://www.worldwildlife.org/industries/sustainable-agriculture" TargetMode="External"/><Relationship Id="rId5" Type="http://schemas.openxmlformats.org/officeDocument/2006/relationships/image" Target="../media/image18.png"/><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6" name="Google Shape;56;p13"/>
          <p:cNvSpPr/>
          <p:nvPr/>
        </p:nvSpPr>
        <p:spPr>
          <a:xfrm rot="10800000" flipH="1">
            <a:off x="428825" y="7112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7" name="Google Shape;57;p13"/>
          <p:cNvSpPr txBox="1"/>
          <p:nvPr/>
        </p:nvSpPr>
        <p:spPr>
          <a:xfrm>
            <a:off x="3864460" y="2162872"/>
            <a:ext cx="2652300" cy="323393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400" i="1" dirty="0">
                <a:solidFill>
                  <a:schemeClr val="dk2"/>
                </a:solidFill>
                <a:latin typeface="Raleway"/>
                <a:ea typeface="Raleway"/>
                <a:cs typeface="Raleway"/>
                <a:sym typeface="Raleway"/>
              </a:rPr>
              <a:t>MENTAL MAP</a:t>
            </a:r>
          </a:p>
          <a:p>
            <a:r>
              <a:rPr lang="en-GB" sz="2400" b="1" dirty="0">
                <a:solidFill>
                  <a:schemeClr val="tx1"/>
                </a:solidFill>
                <a:latin typeface="Raleway"/>
              </a:rPr>
              <a:t>Do the choices I make around food have an impact on the climate? </a:t>
            </a:r>
          </a:p>
          <a:p>
            <a:r>
              <a:rPr lang="en-GB" sz="2400" b="1" dirty="0">
                <a:solidFill>
                  <a:schemeClr val="tx1"/>
                </a:solidFill>
                <a:latin typeface="Raleway"/>
              </a:rPr>
              <a:t>Does this matter?</a:t>
            </a: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2160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8952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9F9E8894-50DD-4EE0-B2F0-53A07FC87243}"/>
              </a:ext>
            </a:extLst>
          </p:cNvPr>
          <p:cNvSpPr>
            <a:spLocks noGrp="1"/>
          </p:cNvSpPr>
          <p:nvPr>
            <p:ph type="title"/>
          </p:nvPr>
        </p:nvSpPr>
        <p:spPr>
          <a:xfrm>
            <a:off x="1160094" y="1198111"/>
            <a:ext cx="8371624" cy="1404736"/>
          </a:xfrm>
          <a:solidFill>
            <a:srgbClr val="92D050"/>
          </a:solidFill>
        </p:spPr>
        <p:txBody>
          <a:bodyPr/>
          <a:lstStyle/>
          <a:p>
            <a:r>
              <a:rPr lang="en-GB" dirty="0">
                <a:solidFill>
                  <a:schemeClr val="bg1"/>
                </a:solidFill>
                <a:latin typeface="Raleway"/>
              </a:rPr>
              <a:t>Activity 2 </a:t>
            </a:r>
            <a:br>
              <a:rPr lang="en-GB" dirty="0">
                <a:solidFill>
                  <a:schemeClr val="bg1"/>
                </a:solidFill>
                <a:latin typeface="Raleway"/>
              </a:rPr>
            </a:br>
            <a:r>
              <a:rPr lang="en-GB" dirty="0">
                <a:solidFill>
                  <a:schemeClr val="bg1"/>
                </a:solidFill>
                <a:latin typeface="Raleway"/>
              </a:rPr>
              <a:t>What does responsible eating mean? </a:t>
            </a:r>
          </a:p>
        </p:txBody>
      </p:sp>
      <p:sp>
        <p:nvSpPr>
          <p:cNvPr id="3" name="Text Placeholder 2">
            <a:extLst>
              <a:ext uri="{FF2B5EF4-FFF2-40B4-BE49-F238E27FC236}">
                <a16:creationId xmlns:a16="http://schemas.microsoft.com/office/drawing/2014/main" id="{A1CBDAB0-32CB-499B-86B4-1DD7274C04A0}"/>
              </a:ext>
            </a:extLst>
          </p:cNvPr>
          <p:cNvSpPr>
            <a:spLocks noGrp="1"/>
          </p:cNvSpPr>
          <p:nvPr>
            <p:ph type="body" idx="1"/>
          </p:nvPr>
        </p:nvSpPr>
        <p:spPr>
          <a:xfrm>
            <a:off x="455345" y="2559045"/>
            <a:ext cx="9963000" cy="5021400"/>
          </a:xfrm>
        </p:spPr>
        <p:txBody>
          <a:bodyPr/>
          <a:lstStyle/>
          <a:p>
            <a:pPr marL="82550" indent="0">
              <a:buNone/>
            </a:pPr>
            <a:r>
              <a:rPr lang="en-GB" dirty="0">
                <a:latin typeface="Raleway"/>
              </a:rPr>
              <a:t>Class discussion </a:t>
            </a:r>
          </a:p>
          <a:p>
            <a:endParaRPr lang="en-GB" dirty="0"/>
          </a:p>
          <a:p>
            <a:endParaRPr lang="en-GB" dirty="0"/>
          </a:p>
          <a:p>
            <a:endParaRPr lang="en-GB" dirty="0"/>
          </a:p>
          <a:p>
            <a:endParaRPr lang="en-GB" dirty="0"/>
          </a:p>
          <a:p>
            <a:pPr marL="82550" indent="0">
              <a:buNone/>
            </a:pPr>
            <a:r>
              <a:rPr lang="en-GB" dirty="0">
                <a:latin typeface="Raleway"/>
              </a:rPr>
              <a:t>Responsible for? </a:t>
            </a:r>
          </a:p>
          <a:p>
            <a:endParaRPr lang="en-GB" dirty="0"/>
          </a:p>
        </p:txBody>
      </p:sp>
      <p:sp>
        <p:nvSpPr>
          <p:cNvPr id="12" name="Cloud Callout 3">
            <a:extLst>
              <a:ext uri="{FF2B5EF4-FFF2-40B4-BE49-F238E27FC236}">
                <a16:creationId xmlns:a16="http://schemas.microsoft.com/office/drawing/2014/main" id="{B09E0CCA-0B4B-43B3-8C61-77A954DDE7A7}"/>
              </a:ext>
            </a:extLst>
          </p:cNvPr>
          <p:cNvSpPr/>
          <p:nvPr/>
        </p:nvSpPr>
        <p:spPr>
          <a:xfrm>
            <a:off x="6837787" y="2901003"/>
            <a:ext cx="3398688" cy="1635701"/>
          </a:xfrm>
          <a:prstGeom prst="cloudCallout">
            <a:avLst>
              <a:gd name="adj1" fmla="val -123978"/>
              <a:gd name="adj2" fmla="val 67301"/>
            </a:avLst>
          </a:prstGeom>
          <a:solidFill>
            <a:schemeClr val="accent1">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400" dirty="0">
                <a:solidFill>
                  <a:schemeClr val="tx1"/>
                </a:solidFill>
                <a:latin typeface="Raleway"/>
              </a:rPr>
              <a:t>For ourselves and our health</a:t>
            </a:r>
          </a:p>
        </p:txBody>
      </p:sp>
      <p:sp>
        <p:nvSpPr>
          <p:cNvPr id="13" name="Cloud Callout 4">
            <a:extLst>
              <a:ext uri="{FF2B5EF4-FFF2-40B4-BE49-F238E27FC236}">
                <a16:creationId xmlns:a16="http://schemas.microsoft.com/office/drawing/2014/main" id="{75840566-DE79-4E84-B6BC-BC91C339BC58}"/>
              </a:ext>
            </a:extLst>
          </p:cNvPr>
          <p:cNvSpPr/>
          <p:nvPr/>
        </p:nvSpPr>
        <p:spPr>
          <a:xfrm>
            <a:off x="7876754" y="6055061"/>
            <a:ext cx="2592288" cy="1404736"/>
          </a:xfrm>
          <a:prstGeom prst="cloudCallout">
            <a:avLst>
              <a:gd name="adj1" fmla="val -183172"/>
              <a:gd name="adj2" fmla="val -110827"/>
            </a:avLst>
          </a:prstGeom>
          <a:solidFill>
            <a:schemeClr val="accent1">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400" dirty="0">
                <a:solidFill>
                  <a:schemeClr val="tx1"/>
                </a:solidFill>
                <a:latin typeface="Raleway"/>
              </a:rPr>
              <a:t>For the planet </a:t>
            </a:r>
          </a:p>
        </p:txBody>
      </p:sp>
    </p:spTree>
    <p:extLst>
      <p:ext uri="{BB962C8B-B14F-4D97-AF65-F5344CB8AC3E}">
        <p14:creationId xmlns:p14="http://schemas.microsoft.com/office/powerpoint/2010/main" val="345252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807643"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726828" y="2604941"/>
            <a:ext cx="9056279" cy="3631800"/>
          </a:xfrm>
          <a:prstGeom prst="rect">
            <a:avLst/>
          </a:prstGeom>
          <a:noFill/>
          <a:ln>
            <a:noFill/>
          </a:ln>
        </p:spPr>
        <p:txBody>
          <a:bodyPr spcFirstLastPara="1" wrap="square" lIns="91425" tIns="91425" rIns="91425" bIns="91425" anchor="t" anchorCtr="0">
            <a:noAutofit/>
          </a:bodyPr>
          <a:lstStyle/>
          <a:p>
            <a:pPr marL="0" indent="0">
              <a:buNone/>
            </a:pPr>
            <a:r>
              <a:rPr lang="en-GB" sz="2400" b="1" dirty="0">
                <a:latin typeface="Raleway"/>
              </a:rPr>
              <a:t>In groups of 4 complete the following task:</a:t>
            </a:r>
          </a:p>
          <a:p>
            <a:pPr marL="0" indent="0">
              <a:buNone/>
            </a:pPr>
            <a:endParaRPr lang="en-GB" sz="2400" b="1" dirty="0">
              <a:latin typeface="Raleway"/>
            </a:endParaRPr>
          </a:p>
          <a:p>
            <a:pPr marL="514350" indent="-514350">
              <a:buFont typeface="+mj-lt"/>
              <a:buAutoNum type="arabicPeriod"/>
            </a:pPr>
            <a:r>
              <a:rPr lang="en-GB" sz="2400" dirty="0">
                <a:latin typeface="Raleway"/>
              </a:rPr>
              <a:t>Make a list of your favourite foods</a:t>
            </a:r>
          </a:p>
          <a:p>
            <a:pPr marL="514350" indent="-514350">
              <a:buFont typeface="+mj-lt"/>
              <a:buAutoNum type="arabicPeriod"/>
            </a:pPr>
            <a:r>
              <a:rPr lang="en-GB" sz="2400" dirty="0">
                <a:latin typeface="Raleway"/>
              </a:rPr>
              <a:t>What is your best treat?</a:t>
            </a:r>
          </a:p>
          <a:p>
            <a:pPr marL="514350" indent="-514350">
              <a:buFont typeface="+mj-lt"/>
              <a:buAutoNum type="arabicPeriod"/>
            </a:pPr>
            <a:r>
              <a:rPr lang="en-GB" sz="2400" dirty="0">
                <a:latin typeface="Raleway"/>
              </a:rPr>
              <a:t>What is your best chocolate bar? Crisp brand/ flavour  </a:t>
            </a:r>
          </a:p>
          <a:p>
            <a:pPr marL="514350" indent="-514350">
              <a:buFont typeface="+mj-lt"/>
              <a:buAutoNum type="arabicPeriod"/>
            </a:pPr>
            <a:r>
              <a:rPr lang="en-GB" sz="2400" dirty="0">
                <a:latin typeface="Raleway"/>
              </a:rPr>
              <a:t>What is your groups best meal? You will be competing with other groups as we try to find out the classes favourite meal! </a:t>
            </a:r>
          </a:p>
        </p:txBody>
      </p:sp>
      <p:sp>
        <p:nvSpPr>
          <p:cNvPr id="2" name="Title 1">
            <a:extLst>
              <a:ext uri="{FF2B5EF4-FFF2-40B4-BE49-F238E27FC236}">
                <a16:creationId xmlns:a16="http://schemas.microsoft.com/office/drawing/2014/main" id="{631E069C-C284-4135-8204-6D7CD334FFF7}"/>
              </a:ext>
            </a:extLst>
          </p:cNvPr>
          <p:cNvSpPr>
            <a:spLocks noGrp="1"/>
          </p:cNvSpPr>
          <p:nvPr>
            <p:ph type="title"/>
          </p:nvPr>
        </p:nvSpPr>
        <p:spPr>
          <a:xfrm>
            <a:off x="1483671" y="1424482"/>
            <a:ext cx="7946404" cy="841800"/>
          </a:xfrm>
          <a:solidFill>
            <a:srgbClr val="92D050"/>
          </a:solidFill>
        </p:spPr>
        <p:txBody>
          <a:bodyPr/>
          <a:lstStyle/>
          <a:p>
            <a:r>
              <a:rPr lang="en-GB" dirty="0">
                <a:latin typeface="Raleway"/>
              </a:rPr>
              <a:t>Activity Three What is our best meal?</a:t>
            </a:r>
          </a:p>
        </p:txBody>
      </p:sp>
    </p:spTree>
    <p:extLst>
      <p:ext uri="{BB962C8B-B14F-4D97-AF65-F5344CB8AC3E}">
        <p14:creationId xmlns:p14="http://schemas.microsoft.com/office/powerpoint/2010/main" val="1024216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id="{B5922174-2A1E-4F3F-8A13-7F7F2B956D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528" y="1242553"/>
            <a:ext cx="4563810" cy="3035408"/>
          </a:xfrm>
          <a:prstGeom prst="rect">
            <a:avLst/>
          </a:prstGeom>
        </p:spPr>
      </p:pic>
      <p:pic>
        <p:nvPicPr>
          <p:cNvPr id="2" name="Picture 1">
            <a:extLst>
              <a:ext uri="{FF2B5EF4-FFF2-40B4-BE49-F238E27FC236}">
                <a16:creationId xmlns:a16="http://schemas.microsoft.com/office/drawing/2014/main" id="{E8351722-73FE-4110-9E60-D137007D5C47}"/>
              </a:ext>
            </a:extLst>
          </p:cNvPr>
          <p:cNvPicPr>
            <a:picLocks noChangeAspect="1"/>
          </p:cNvPicPr>
          <p:nvPr/>
        </p:nvPicPr>
        <p:blipFill>
          <a:blip r:embed="rId6"/>
          <a:stretch>
            <a:fillRect/>
          </a:stretch>
        </p:blipFill>
        <p:spPr>
          <a:xfrm>
            <a:off x="5810675" y="1201302"/>
            <a:ext cx="4563810" cy="2806530"/>
          </a:xfrm>
          <a:prstGeom prst="rect">
            <a:avLst/>
          </a:prstGeom>
        </p:spPr>
      </p:pic>
      <p:pic>
        <p:nvPicPr>
          <p:cNvPr id="3" name="Picture 2">
            <a:extLst>
              <a:ext uri="{FF2B5EF4-FFF2-40B4-BE49-F238E27FC236}">
                <a16:creationId xmlns:a16="http://schemas.microsoft.com/office/drawing/2014/main" id="{2C68D786-0CF7-4D43-B61D-00789C2B4104}"/>
              </a:ext>
            </a:extLst>
          </p:cNvPr>
          <p:cNvPicPr>
            <a:picLocks noChangeAspect="1"/>
          </p:cNvPicPr>
          <p:nvPr/>
        </p:nvPicPr>
        <p:blipFill>
          <a:blip r:embed="rId7"/>
          <a:stretch>
            <a:fillRect/>
          </a:stretch>
        </p:blipFill>
        <p:spPr>
          <a:xfrm>
            <a:off x="5810675" y="4028471"/>
            <a:ext cx="4708523" cy="3557512"/>
          </a:xfrm>
          <a:prstGeom prst="rect">
            <a:avLst/>
          </a:prstGeom>
        </p:spPr>
      </p:pic>
      <p:pic>
        <p:nvPicPr>
          <p:cNvPr id="4" name="Picture 3">
            <a:extLst>
              <a:ext uri="{FF2B5EF4-FFF2-40B4-BE49-F238E27FC236}">
                <a16:creationId xmlns:a16="http://schemas.microsoft.com/office/drawing/2014/main" id="{8DE8045D-E86E-4AB5-A2EA-15FA99E4C925}"/>
              </a:ext>
            </a:extLst>
          </p:cNvPr>
          <p:cNvPicPr>
            <a:picLocks noChangeAspect="1"/>
          </p:cNvPicPr>
          <p:nvPr/>
        </p:nvPicPr>
        <p:blipFill>
          <a:blip r:embed="rId8"/>
          <a:stretch>
            <a:fillRect/>
          </a:stretch>
        </p:blipFill>
        <p:spPr>
          <a:xfrm>
            <a:off x="317329" y="4514883"/>
            <a:ext cx="4333428" cy="2903114"/>
          </a:xfrm>
          <a:prstGeom prst="rect">
            <a:avLst/>
          </a:prstGeom>
        </p:spPr>
      </p:pic>
      <p:sp>
        <p:nvSpPr>
          <p:cNvPr id="5" name="Title 4">
            <a:extLst>
              <a:ext uri="{FF2B5EF4-FFF2-40B4-BE49-F238E27FC236}">
                <a16:creationId xmlns:a16="http://schemas.microsoft.com/office/drawing/2014/main" id="{A7C0DC99-64D0-4B57-BC97-6A53A2C32D1B}"/>
              </a:ext>
            </a:extLst>
          </p:cNvPr>
          <p:cNvSpPr>
            <a:spLocks noGrp="1"/>
          </p:cNvSpPr>
          <p:nvPr>
            <p:ph type="title"/>
          </p:nvPr>
        </p:nvSpPr>
        <p:spPr>
          <a:xfrm>
            <a:off x="2216621" y="113194"/>
            <a:ext cx="6258569" cy="847698"/>
          </a:xfrm>
          <a:solidFill>
            <a:srgbClr val="92D050"/>
          </a:solidFill>
        </p:spPr>
        <p:txBody>
          <a:bodyPr/>
          <a:lstStyle/>
          <a:p>
            <a:r>
              <a:rPr lang="en-GB" sz="2400" dirty="0">
                <a:latin typeface="Raleway"/>
              </a:rPr>
              <a:t>How are these foods connected to these pictures?</a:t>
            </a:r>
          </a:p>
        </p:txBody>
      </p:sp>
    </p:spTree>
    <p:extLst>
      <p:ext uri="{BB962C8B-B14F-4D97-AF65-F5344CB8AC3E}">
        <p14:creationId xmlns:p14="http://schemas.microsoft.com/office/powerpoint/2010/main" val="3732789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a:off x="428825" y="1016566"/>
            <a:ext cx="994086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75476" y="6491806"/>
            <a:ext cx="9940859" cy="693641"/>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lvl="0"/>
            <a:r>
              <a:rPr lang="en-GB" sz="2400" dirty="0">
                <a:latin typeface="Raleway"/>
              </a:rPr>
              <a:t>Palm oil plantation replacing rain forest in Indonesia. (Photo: </a:t>
            </a:r>
            <a:r>
              <a:rPr lang="en-GB" sz="2400" dirty="0" err="1">
                <a:latin typeface="Raleway"/>
              </a:rPr>
              <a:t>Glopolis</a:t>
            </a:r>
            <a:endParaRPr sz="2400" dirty="0">
              <a:latin typeface="Raleway"/>
              <a:ea typeface="Raleway"/>
              <a:cs typeface="Raleway"/>
              <a:sym typeface="Raleway"/>
            </a:endParaRPr>
          </a:p>
        </p:txBody>
      </p:sp>
      <p:pic>
        <p:nvPicPr>
          <p:cNvPr id="2" name="Picture 1">
            <a:extLst>
              <a:ext uri="{FF2B5EF4-FFF2-40B4-BE49-F238E27FC236}">
                <a16:creationId xmlns:a16="http://schemas.microsoft.com/office/drawing/2014/main" id="{20CDBF64-D26B-40DC-8494-61971E8FE826}"/>
              </a:ext>
            </a:extLst>
          </p:cNvPr>
          <p:cNvPicPr>
            <a:picLocks noChangeAspect="1"/>
          </p:cNvPicPr>
          <p:nvPr/>
        </p:nvPicPr>
        <p:blipFill>
          <a:blip r:embed="rId4"/>
          <a:stretch>
            <a:fillRect/>
          </a:stretch>
        </p:blipFill>
        <p:spPr>
          <a:xfrm>
            <a:off x="1529479" y="1112606"/>
            <a:ext cx="7632854" cy="5334462"/>
          </a:xfrm>
          <a:prstGeom prst="rect">
            <a:avLst/>
          </a:prstGeom>
        </p:spPr>
      </p:pic>
    </p:spTree>
    <p:extLst>
      <p:ext uri="{BB962C8B-B14F-4D97-AF65-F5344CB8AC3E}">
        <p14:creationId xmlns:p14="http://schemas.microsoft.com/office/powerpoint/2010/main" val="244946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a:off x="428825" y="986111"/>
            <a:ext cx="10047864" cy="81756"/>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915560" y="6545105"/>
            <a:ext cx="8718766" cy="842202"/>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r>
              <a:rPr lang="en-GB" sz="2800" dirty="0">
                <a:latin typeface="Raleway"/>
              </a:rPr>
              <a:t>Tropical forests disappear to make way for palm oil. </a:t>
            </a:r>
          </a:p>
          <a:p>
            <a:r>
              <a:rPr lang="en-GB" sz="1200" dirty="0">
                <a:latin typeface="Raleway"/>
              </a:rPr>
              <a:t>(photo: Creative commons</a:t>
            </a:r>
            <a:r>
              <a:rPr lang="en-GB" sz="1200" dirty="0"/>
              <a:t>)</a:t>
            </a:r>
          </a:p>
        </p:txBody>
      </p:sp>
      <p:pic>
        <p:nvPicPr>
          <p:cNvPr id="2" name="Picture 1">
            <a:extLst>
              <a:ext uri="{FF2B5EF4-FFF2-40B4-BE49-F238E27FC236}">
                <a16:creationId xmlns:a16="http://schemas.microsoft.com/office/drawing/2014/main" id="{0B4EE3AC-E88A-4FBC-92FA-17ADEC325E74}"/>
              </a:ext>
            </a:extLst>
          </p:cNvPr>
          <p:cNvPicPr>
            <a:picLocks noChangeAspect="1"/>
          </p:cNvPicPr>
          <p:nvPr/>
        </p:nvPicPr>
        <p:blipFill>
          <a:blip r:embed="rId4"/>
          <a:stretch>
            <a:fillRect/>
          </a:stretch>
        </p:blipFill>
        <p:spPr>
          <a:xfrm>
            <a:off x="1456321" y="1106509"/>
            <a:ext cx="7779170" cy="5346655"/>
          </a:xfrm>
          <a:prstGeom prst="rect">
            <a:avLst/>
          </a:prstGeom>
        </p:spPr>
      </p:pic>
    </p:spTree>
    <p:extLst>
      <p:ext uri="{BB962C8B-B14F-4D97-AF65-F5344CB8AC3E}">
        <p14:creationId xmlns:p14="http://schemas.microsoft.com/office/powerpoint/2010/main" val="2792506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22147"/>
            <a:ext cx="998949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77B07241-DC0E-4EAA-BA06-6A145B35F7A9}"/>
              </a:ext>
            </a:extLst>
          </p:cNvPr>
          <p:cNvPicPr>
            <a:picLocks noChangeAspect="1"/>
          </p:cNvPicPr>
          <p:nvPr/>
        </p:nvPicPr>
        <p:blipFill>
          <a:blip r:embed="rId5"/>
          <a:stretch>
            <a:fillRect/>
          </a:stretch>
        </p:blipFill>
        <p:spPr>
          <a:xfrm>
            <a:off x="974974" y="2320160"/>
            <a:ext cx="8455101" cy="5070286"/>
          </a:xfrm>
          <a:prstGeom prst="rect">
            <a:avLst/>
          </a:prstGeom>
        </p:spPr>
      </p:pic>
      <p:sp>
        <p:nvSpPr>
          <p:cNvPr id="3" name="Rectangle 2">
            <a:extLst>
              <a:ext uri="{FF2B5EF4-FFF2-40B4-BE49-F238E27FC236}">
                <a16:creationId xmlns:a16="http://schemas.microsoft.com/office/drawing/2014/main" id="{6095AD8E-C9E2-4EB8-829A-867ECD4E6FC7}"/>
              </a:ext>
            </a:extLst>
          </p:cNvPr>
          <p:cNvSpPr/>
          <p:nvPr/>
        </p:nvSpPr>
        <p:spPr>
          <a:xfrm>
            <a:off x="364325" y="1223895"/>
            <a:ext cx="10053998" cy="1077218"/>
          </a:xfrm>
          <a:prstGeom prst="rect">
            <a:avLst/>
          </a:prstGeom>
          <a:solidFill>
            <a:srgbClr val="92D050"/>
          </a:solidFill>
        </p:spPr>
        <p:txBody>
          <a:bodyPr wrap="square">
            <a:spAutoFit/>
          </a:bodyPr>
          <a:lstStyle/>
          <a:p>
            <a:r>
              <a:rPr lang="en-GB" sz="3200" dirty="0">
                <a:latin typeface="Raleway"/>
              </a:rPr>
              <a:t>Survey Time </a:t>
            </a:r>
          </a:p>
          <a:p>
            <a:r>
              <a:rPr lang="en-GB" sz="3200" dirty="0">
                <a:latin typeface="Raleway"/>
              </a:rPr>
              <a:t>How many of these do you eat/use? </a:t>
            </a:r>
          </a:p>
        </p:txBody>
      </p:sp>
    </p:spTree>
    <p:extLst>
      <p:ext uri="{BB962C8B-B14F-4D97-AF65-F5344CB8AC3E}">
        <p14:creationId xmlns:p14="http://schemas.microsoft.com/office/powerpoint/2010/main" val="258049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687088" y="6624436"/>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172074" y="928711"/>
            <a:ext cx="10236521"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algn="ctr"/>
            <a:r>
              <a:rPr lang="en-GB" sz="1100">
                <a:solidFill>
                  <a:schemeClr val="tx1"/>
                </a:solidFill>
              </a:rPr>
              <a:t>Activity Three Take the survey – Discuss your findings with your group </a:t>
            </a:r>
            <a:endParaRPr lang="en-GB" sz="1100" dirty="0">
              <a:solidFill>
                <a:schemeClr val="tx1"/>
              </a:solidFill>
            </a:endParaRPr>
          </a:p>
        </p:txBody>
      </p:sp>
      <p:pic>
        <p:nvPicPr>
          <p:cNvPr id="2" name="Picture 1">
            <a:extLst>
              <a:ext uri="{FF2B5EF4-FFF2-40B4-BE49-F238E27FC236}">
                <a16:creationId xmlns:a16="http://schemas.microsoft.com/office/drawing/2014/main" id="{8CFE5E4D-2307-4D5D-82DB-F68F8F57C3C9}"/>
              </a:ext>
            </a:extLst>
          </p:cNvPr>
          <p:cNvPicPr>
            <a:picLocks noChangeAspect="1"/>
          </p:cNvPicPr>
          <p:nvPr/>
        </p:nvPicPr>
        <p:blipFill>
          <a:blip r:embed="rId5"/>
          <a:stretch>
            <a:fillRect/>
          </a:stretch>
        </p:blipFill>
        <p:spPr>
          <a:xfrm>
            <a:off x="769170" y="1947777"/>
            <a:ext cx="9235555" cy="5503610"/>
          </a:xfrm>
          <a:prstGeom prst="rect">
            <a:avLst/>
          </a:prstGeom>
        </p:spPr>
      </p:pic>
      <p:sp>
        <p:nvSpPr>
          <p:cNvPr id="3" name="Title 2">
            <a:extLst>
              <a:ext uri="{FF2B5EF4-FFF2-40B4-BE49-F238E27FC236}">
                <a16:creationId xmlns:a16="http://schemas.microsoft.com/office/drawing/2014/main" id="{21A0E075-7C97-4D3B-84AD-7147BA39E335}"/>
              </a:ext>
            </a:extLst>
          </p:cNvPr>
          <p:cNvSpPr>
            <a:spLocks noGrp="1"/>
          </p:cNvSpPr>
          <p:nvPr>
            <p:ph type="title"/>
          </p:nvPr>
        </p:nvSpPr>
        <p:spPr>
          <a:xfrm>
            <a:off x="2210875" y="1045701"/>
            <a:ext cx="6412800" cy="902075"/>
          </a:xfrm>
          <a:solidFill>
            <a:srgbClr val="92D050"/>
          </a:solidFill>
        </p:spPr>
        <p:txBody>
          <a:bodyPr/>
          <a:lstStyle/>
          <a:p>
            <a:r>
              <a:rPr lang="en-GB" sz="2400" dirty="0">
                <a:solidFill>
                  <a:schemeClr val="tx1"/>
                </a:solidFill>
                <a:latin typeface="Raleway"/>
              </a:rPr>
              <a:t>Activity Three Take the survey  </a:t>
            </a:r>
            <a:br>
              <a:rPr lang="en-GB" sz="2400" dirty="0">
                <a:solidFill>
                  <a:schemeClr val="tx1"/>
                </a:solidFill>
                <a:latin typeface="Raleway"/>
              </a:rPr>
            </a:br>
            <a:r>
              <a:rPr lang="en-GB" sz="2400" dirty="0">
                <a:solidFill>
                  <a:schemeClr val="tx1"/>
                </a:solidFill>
                <a:latin typeface="Raleway"/>
              </a:rPr>
              <a:t>Discuss your findings with your group </a:t>
            </a:r>
            <a:br>
              <a:rPr lang="en-GB" dirty="0">
                <a:solidFill>
                  <a:schemeClr val="tx1"/>
                </a:solidFill>
              </a:rPr>
            </a:br>
            <a:endParaRPr lang="en-GB" dirty="0"/>
          </a:p>
        </p:txBody>
      </p:sp>
    </p:spTree>
    <p:extLst>
      <p:ext uri="{BB962C8B-B14F-4D97-AF65-F5344CB8AC3E}">
        <p14:creationId xmlns:p14="http://schemas.microsoft.com/office/powerpoint/2010/main" val="4002821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6300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E646A8D0-9697-49CB-B198-6CC07491524D}"/>
              </a:ext>
            </a:extLst>
          </p:cNvPr>
          <p:cNvSpPr>
            <a:spLocks noGrp="1"/>
          </p:cNvSpPr>
          <p:nvPr>
            <p:ph type="title"/>
          </p:nvPr>
        </p:nvSpPr>
        <p:spPr>
          <a:xfrm>
            <a:off x="2726041" y="1533281"/>
            <a:ext cx="5368568" cy="841800"/>
          </a:xfrm>
          <a:solidFill>
            <a:srgbClr val="92D050"/>
          </a:solidFill>
        </p:spPr>
        <p:txBody>
          <a:bodyPr/>
          <a:lstStyle/>
          <a:p>
            <a:r>
              <a:rPr lang="en-GB" b="1" dirty="0"/>
              <a:t>Why are we interested?       </a:t>
            </a:r>
            <a:br>
              <a:rPr lang="en-GB" dirty="0"/>
            </a:br>
            <a:endParaRPr lang="en-GB" dirty="0"/>
          </a:p>
        </p:txBody>
      </p:sp>
      <p:sp>
        <p:nvSpPr>
          <p:cNvPr id="3" name="Text Placeholder 2">
            <a:extLst>
              <a:ext uri="{FF2B5EF4-FFF2-40B4-BE49-F238E27FC236}">
                <a16:creationId xmlns:a16="http://schemas.microsoft.com/office/drawing/2014/main" id="{9E6A6F84-DDF4-4A77-8099-27276FDDC54F}"/>
              </a:ext>
            </a:extLst>
          </p:cNvPr>
          <p:cNvSpPr>
            <a:spLocks noGrp="1"/>
          </p:cNvSpPr>
          <p:nvPr>
            <p:ph type="body" idx="1"/>
          </p:nvPr>
        </p:nvSpPr>
        <p:spPr>
          <a:xfrm>
            <a:off x="273475" y="3109131"/>
            <a:ext cx="9963000" cy="5021400"/>
          </a:xfrm>
        </p:spPr>
        <p:txBody>
          <a:bodyPr/>
          <a:lstStyle/>
          <a:p>
            <a:r>
              <a:rPr lang="en-GB" sz="2400" dirty="0">
                <a:solidFill>
                  <a:schemeClr val="tx1"/>
                </a:solidFill>
              </a:rPr>
              <a:t>At present, there is a huge problem with the destruction of forests and the death of orang-utans because of the use of palm oil in so many consumer products…  </a:t>
            </a:r>
          </a:p>
          <a:p>
            <a:endParaRPr lang="en-GB" dirty="0"/>
          </a:p>
        </p:txBody>
      </p:sp>
    </p:spTree>
    <p:extLst>
      <p:ext uri="{BB962C8B-B14F-4D97-AF65-F5344CB8AC3E}">
        <p14:creationId xmlns:p14="http://schemas.microsoft.com/office/powerpoint/2010/main" val="327900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33550"/>
            <a:ext cx="9962999" cy="1343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954A73A1-5ECF-430C-A4FA-F1D63253B927}"/>
              </a:ext>
            </a:extLst>
          </p:cNvPr>
          <p:cNvSpPr>
            <a:spLocks noGrp="1"/>
          </p:cNvSpPr>
          <p:nvPr>
            <p:ph type="title"/>
          </p:nvPr>
        </p:nvSpPr>
        <p:spPr>
          <a:xfrm>
            <a:off x="2850204" y="1414738"/>
            <a:ext cx="4260715" cy="841800"/>
          </a:xfrm>
          <a:solidFill>
            <a:srgbClr val="92D050"/>
          </a:solidFill>
        </p:spPr>
        <p:txBody>
          <a:bodyPr/>
          <a:lstStyle/>
          <a:p>
            <a:r>
              <a:rPr lang="en-GB" dirty="0">
                <a:latin typeface="Raleway"/>
              </a:rPr>
              <a:t>What is Palm Oil ?</a:t>
            </a:r>
          </a:p>
        </p:txBody>
      </p:sp>
      <p:sp>
        <p:nvSpPr>
          <p:cNvPr id="3" name="Text Placeholder 2">
            <a:extLst>
              <a:ext uri="{FF2B5EF4-FFF2-40B4-BE49-F238E27FC236}">
                <a16:creationId xmlns:a16="http://schemas.microsoft.com/office/drawing/2014/main" id="{3684DA6B-A595-4B52-9F8F-BEB08F6E8918}"/>
              </a:ext>
            </a:extLst>
          </p:cNvPr>
          <p:cNvSpPr>
            <a:spLocks noGrp="1"/>
          </p:cNvSpPr>
          <p:nvPr>
            <p:ph type="body" idx="1"/>
          </p:nvPr>
        </p:nvSpPr>
        <p:spPr>
          <a:xfrm>
            <a:off x="273475" y="2462412"/>
            <a:ext cx="9963000" cy="5021400"/>
          </a:xfrm>
        </p:spPr>
        <p:txBody>
          <a:bodyPr/>
          <a:lstStyle/>
          <a:p>
            <a:pPr fontAlgn="base"/>
            <a:r>
              <a:rPr lang="en-GB" dirty="0">
                <a:latin typeface="Raleway"/>
              </a:rPr>
              <a:t>You might not cook with it, but you almost certainly eat or use palm oil.</a:t>
            </a:r>
          </a:p>
          <a:p>
            <a:pPr fontAlgn="base"/>
            <a:r>
              <a:rPr lang="en-GB" dirty="0">
                <a:latin typeface="Raleway"/>
              </a:rPr>
              <a:t>Palm oil grows in tropical rainforests, and the uncontrolled clearing of these forests for conventional palm oil plantations has led to widespread loss of these irreplaceable and biodiverse rich forests. </a:t>
            </a:r>
          </a:p>
          <a:p>
            <a:pPr fontAlgn="base"/>
            <a:r>
              <a:rPr lang="en-GB" b="1" dirty="0">
                <a:latin typeface="Raleway"/>
              </a:rPr>
              <a:t>Plantations have also been connected to the destruction of habitat of endangered species, including orangutans, tigers, elephants and rhinos.</a:t>
            </a:r>
          </a:p>
          <a:p>
            <a:endParaRPr lang="en-GB" dirty="0"/>
          </a:p>
        </p:txBody>
      </p:sp>
    </p:spTree>
    <p:extLst>
      <p:ext uri="{BB962C8B-B14F-4D97-AF65-F5344CB8AC3E}">
        <p14:creationId xmlns:p14="http://schemas.microsoft.com/office/powerpoint/2010/main" val="1233617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10047864"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A055A1C9-482D-44DD-879E-C9365F20BC32}"/>
              </a:ext>
            </a:extLst>
          </p:cNvPr>
          <p:cNvSpPr>
            <a:spLocks noGrp="1"/>
          </p:cNvSpPr>
          <p:nvPr>
            <p:ph type="title"/>
          </p:nvPr>
        </p:nvSpPr>
        <p:spPr>
          <a:xfrm>
            <a:off x="2613144" y="1622050"/>
            <a:ext cx="5080862" cy="841800"/>
          </a:xfrm>
          <a:solidFill>
            <a:srgbClr val="92D050"/>
          </a:solidFill>
        </p:spPr>
        <p:txBody>
          <a:bodyPr/>
          <a:lstStyle/>
          <a:p>
            <a:r>
              <a:rPr lang="en-GB" dirty="0"/>
              <a:t>WHAT IS THE ISSUE? </a:t>
            </a:r>
          </a:p>
        </p:txBody>
      </p:sp>
      <p:sp>
        <p:nvSpPr>
          <p:cNvPr id="3" name="Text Placeholder 2">
            <a:extLst>
              <a:ext uri="{FF2B5EF4-FFF2-40B4-BE49-F238E27FC236}">
                <a16:creationId xmlns:a16="http://schemas.microsoft.com/office/drawing/2014/main" id="{53D34B00-A975-4946-9E96-88F3EC824124}"/>
              </a:ext>
            </a:extLst>
          </p:cNvPr>
          <p:cNvSpPr>
            <a:spLocks noGrp="1"/>
          </p:cNvSpPr>
          <p:nvPr>
            <p:ph type="body" idx="1"/>
          </p:nvPr>
        </p:nvSpPr>
        <p:spPr>
          <a:xfrm>
            <a:off x="428825" y="2672721"/>
            <a:ext cx="9963000" cy="3393639"/>
          </a:xfrm>
        </p:spPr>
        <p:txBody>
          <a:bodyPr/>
          <a:lstStyle/>
          <a:p>
            <a:pPr fontAlgn="base"/>
            <a:r>
              <a:rPr lang="en-US" dirty="0">
                <a:latin typeface="Raleway"/>
              </a:rPr>
              <a:t>Incredibly, palm oil is found in over half of all supermarket products, including food, makeup and cleaning products. </a:t>
            </a:r>
          </a:p>
          <a:p>
            <a:pPr fontAlgn="base"/>
            <a:endParaRPr lang="en-US" dirty="0">
              <a:latin typeface="Raleway"/>
            </a:endParaRPr>
          </a:p>
          <a:p>
            <a:pPr fontAlgn="base"/>
            <a:r>
              <a:rPr lang="en-US" dirty="0">
                <a:latin typeface="Raleway"/>
              </a:rPr>
              <a:t>However, it is coming under increasing scrutiny as its production has serious and devastating repercussions including deforestation, climate change and deaths of animals. </a:t>
            </a:r>
          </a:p>
          <a:p>
            <a:pPr marL="0" indent="0" fontAlgn="base">
              <a:buNone/>
            </a:pPr>
            <a:r>
              <a:rPr lang="en-US" b="1" dirty="0">
                <a:latin typeface="Raleway"/>
              </a:rPr>
              <a:t>So what common products can palm oil be found in?</a:t>
            </a:r>
          </a:p>
          <a:p>
            <a:endParaRPr lang="en-GB" dirty="0"/>
          </a:p>
        </p:txBody>
      </p:sp>
    </p:spTree>
    <p:extLst>
      <p:ext uri="{BB962C8B-B14F-4D97-AF65-F5344CB8AC3E}">
        <p14:creationId xmlns:p14="http://schemas.microsoft.com/office/powerpoint/2010/main" val="3578668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i="0" u="none" strike="noStrike" cap="none" dirty="0">
                <a:solidFill>
                  <a:srgbClr val="48792F"/>
                </a:solidFill>
                <a:latin typeface="Prompt"/>
                <a:sym typeface="Prompt"/>
              </a:rPr>
              <a:t>Lesson 4 </a:t>
            </a:r>
            <a:endParaRPr sz="1200" b="0" i="0" u="none" strike="noStrike" cap="none" dirty="0">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676199" y="1433629"/>
            <a:ext cx="4024209" cy="1339518"/>
          </a:xfrm>
          <a:prstGeom prst="rect">
            <a:avLst/>
          </a:prstGeom>
          <a:noFill/>
          <a:ln>
            <a:noFill/>
          </a:ln>
        </p:spPr>
        <p:txBody>
          <a:bodyPr spcFirstLastPara="1" wrap="square" lIns="91425" tIns="91425" rIns="91425" bIns="91425" anchor="t" anchorCtr="0">
            <a:noAutofit/>
          </a:bodyPr>
          <a:lstStyle/>
          <a:p>
            <a:pPr marL="0" indent="0">
              <a:buNone/>
            </a:pPr>
            <a:r>
              <a:rPr lang="en-GB" sz="1100" b="1" dirty="0">
                <a:latin typeface="Raleway"/>
              </a:rPr>
              <a:t>You will  be able to:</a:t>
            </a:r>
          </a:p>
          <a:p>
            <a:pPr marL="342900" indent="-342900">
              <a:buFont typeface="Arial" panose="020B0604020202020204" pitchFamily="34" charset="0"/>
              <a:buChar char="•"/>
            </a:pPr>
            <a:r>
              <a:rPr lang="en-GB" sz="1100" dirty="0">
                <a:latin typeface="Raleway"/>
              </a:rPr>
              <a:t>describe how climate change is linked to the destruction of the habitats of orang-utans</a:t>
            </a:r>
          </a:p>
          <a:p>
            <a:pPr marL="342900" indent="-342900">
              <a:buFont typeface="Arial" panose="020B0604020202020204" pitchFamily="34" charset="0"/>
              <a:buChar char="•"/>
            </a:pPr>
            <a:r>
              <a:rPr lang="en-GB" sz="1100" dirty="0">
                <a:latin typeface="Raleway"/>
              </a:rPr>
              <a:t>explain how your consumer choices are linked to the  habitat destruction of the orang-utan</a:t>
            </a:r>
          </a:p>
          <a:p>
            <a:pPr marL="342900" indent="-342900">
              <a:buFont typeface="Arial" panose="020B0604020202020204" pitchFamily="34" charset="0"/>
              <a:buChar char="•"/>
            </a:pPr>
            <a:r>
              <a:rPr lang="en-GB" sz="1100" dirty="0">
                <a:latin typeface="Raleway"/>
              </a:rPr>
              <a:t>Develop ideas about how you could change your actions to reduce your impact on climate change</a:t>
            </a: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60300" y="1162150"/>
            <a:ext cx="3385632"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8792F"/>
                </a:solidFill>
                <a:latin typeface="Prompt"/>
                <a:ea typeface="Prompt"/>
                <a:cs typeface="Prompt"/>
                <a:sym typeface="Prompt"/>
              </a:rPr>
              <a:t>LEARNING OBJECTIVES OF THIS PHASE</a:t>
            </a:r>
            <a:endParaRPr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410254"/>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48792F"/>
                </a:solidFill>
                <a:latin typeface="Prompt"/>
                <a:ea typeface="Prompt"/>
                <a:cs typeface="Prompt"/>
                <a:sym typeface="Prompt"/>
              </a:rPr>
              <a:t>BIG IDEA</a:t>
            </a:r>
            <a:endParaRPr sz="1100" b="1" i="1"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dirty="0">
              <a:solidFill>
                <a:srgbClr val="48792F"/>
              </a:solidFill>
              <a:latin typeface="Prompt"/>
              <a:ea typeface="Prompt"/>
              <a:cs typeface="Prompt"/>
              <a:sym typeface="Prompt"/>
            </a:endParaRPr>
          </a:p>
        </p:txBody>
      </p:sp>
      <p:sp>
        <p:nvSpPr>
          <p:cNvPr id="74" name="Google Shape;74;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WHAT TEACHER DOES</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4 </a:t>
            </a:r>
            <a:endParaRPr sz="2400" i="0" u="none" strike="noStrike" cap="none" dirty="0">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236850" y="3352732"/>
            <a:ext cx="6412800" cy="6426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 Lets get thinking - logo image (</a:t>
            </a:r>
            <a:r>
              <a:rPr lang="en-GB" sz="1200" dirty="0">
                <a:latin typeface="Raleway"/>
              </a:rPr>
              <a:t>slide 10 ) – pupils have a paired discussion on what this means. What messages would an organisation be trying to communicate with this logo? Think- Pair- Share (5 minutes)</a:t>
            </a:r>
          </a:p>
        </p:txBody>
      </p:sp>
      <p:sp>
        <p:nvSpPr>
          <p:cNvPr id="79" name="Google Shape;79;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Class discussion (</a:t>
            </a:r>
            <a:r>
              <a:rPr lang="en-GB" sz="1200" dirty="0">
                <a:latin typeface="Raleway"/>
              </a:rPr>
              <a:t>slide 11) - Activity 2 What does responsible eating mean? (5 minutes)</a:t>
            </a:r>
          </a:p>
        </p:txBody>
      </p:sp>
      <p:sp>
        <p:nvSpPr>
          <p:cNvPr id="80" name="Google Shape;80;p14"/>
          <p:cNvSpPr/>
          <p:nvPr/>
        </p:nvSpPr>
        <p:spPr>
          <a:xfrm>
            <a:off x="462100" y="4530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516725" y="4580125"/>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chemeClr val="lt1"/>
                </a:solidFill>
                <a:latin typeface="Prompt"/>
                <a:ea typeface="Prompt"/>
                <a:cs typeface="Prompt"/>
                <a:sym typeface="Prompt"/>
              </a:rPr>
              <a:t>ACTIVITY 1 </a:t>
            </a:r>
            <a:endParaRPr i="1" dirty="0">
              <a:solidFill>
                <a:schemeClr val="lt1"/>
              </a:solidFill>
              <a:latin typeface="Prompt SemiBold"/>
              <a:ea typeface="Prompt SemiBold"/>
              <a:cs typeface="Prompt SemiBold"/>
              <a:sym typeface="Prompt SemiBold"/>
            </a:endParaRPr>
          </a:p>
        </p:txBody>
      </p:sp>
      <p:sp>
        <p:nvSpPr>
          <p:cNvPr id="82" name="Google Shape;82;p14"/>
          <p:cNvSpPr txBox="1"/>
          <p:nvPr/>
        </p:nvSpPr>
        <p:spPr>
          <a:xfrm>
            <a:off x="236850" y="6271200"/>
            <a:ext cx="695455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83" name="Google Shape;83;p14"/>
          <p:cNvSpPr/>
          <p:nvPr/>
        </p:nvSpPr>
        <p:spPr>
          <a:xfrm>
            <a:off x="428825" y="5651657"/>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txBox="1"/>
          <p:nvPr/>
        </p:nvSpPr>
        <p:spPr>
          <a:xfrm>
            <a:off x="462100" y="5651657"/>
            <a:ext cx="6356136"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800" b="1" dirty="0">
                <a:solidFill>
                  <a:schemeClr val="lt1"/>
                </a:solidFill>
                <a:latin typeface="Prompt"/>
                <a:ea typeface="Prompt"/>
                <a:cs typeface="Prompt"/>
                <a:sym typeface="Prompt"/>
              </a:rPr>
              <a:t>ACTIVITY 2 </a:t>
            </a:r>
          </a:p>
          <a:p>
            <a:pPr marL="0" indent="0">
              <a:buNone/>
            </a:pPr>
            <a:r>
              <a:rPr lang="en-GB" sz="1200" b="1" dirty="0">
                <a:latin typeface="Raleway"/>
              </a:rPr>
              <a:t>What is our best meal? In groups of 4 complete the following task: </a:t>
            </a:r>
          </a:p>
          <a:p>
            <a:pPr marL="0" indent="0">
              <a:buNone/>
            </a:pPr>
            <a:r>
              <a:rPr lang="en-GB" sz="1200" dirty="0">
                <a:latin typeface="Raleway"/>
              </a:rPr>
              <a:t>Pupils make a list of their favourite foods/What is their best treat?/What is their best chocolate bar? Crisp brand/ flavour/What is their groups best meal? </a:t>
            </a:r>
          </a:p>
          <a:p>
            <a:pPr marL="0" indent="0">
              <a:buNone/>
            </a:pPr>
            <a:r>
              <a:rPr lang="en-GB" sz="1200" dirty="0">
                <a:latin typeface="Raleway"/>
              </a:rPr>
              <a:t>Each group will be competing with other groups as we try to find out the classes favourite meal! Feedback and class vote. Teacher leads discussion: feedback - questions to consider:</a:t>
            </a:r>
          </a:p>
          <a:p>
            <a:pPr marL="0" indent="0">
              <a:buNone/>
            </a:pPr>
            <a:r>
              <a:rPr lang="en-GB" sz="1200" b="1" dirty="0">
                <a:latin typeface="Raleway"/>
              </a:rPr>
              <a:t>When we eat do we think about where our food has come from? Do we consider how it has got to use? (10 minutes) </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5" name="Google Shape;85;p14"/>
          <p:cNvSpPr txBox="1"/>
          <p:nvPr/>
        </p:nvSpPr>
        <p:spPr>
          <a:xfrm>
            <a:off x="364325" y="4100950"/>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TEACHER’S ACTIVITIES</a:t>
            </a:r>
            <a:endParaRPr sz="1400" b="0" i="0" u="none" strike="noStrike" cap="none">
              <a:solidFill>
                <a:srgbClr val="48792F"/>
              </a:solidFill>
              <a:latin typeface="Arial"/>
              <a:ea typeface="Arial"/>
              <a:cs typeface="Arial"/>
              <a:sym typeface="Arial"/>
            </a:endParaRPr>
          </a:p>
        </p:txBody>
      </p:sp>
      <p:sp>
        <p:nvSpPr>
          <p:cNvPr id="86" name="Google Shape;86;p14"/>
          <p:cNvSpPr txBox="1"/>
          <p:nvPr/>
        </p:nvSpPr>
        <p:spPr>
          <a:xfrm>
            <a:off x="7319875" y="3364500"/>
            <a:ext cx="2815200" cy="3192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4 </a:t>
            </a:r>
            <a:endParaRPr sz="2200" b="1" dirty="0">
              <a:solidFill>
                <a:srgbClr val="595959"/>
              </a:solidFill>
              <a:latin typeface="Prompt"/>
              <a:ea typeface="Prompt"/>
              <a:cs typeface="Prompt"/>
              <a:sym typeface="Prompt"/>
            </a:endParaRPr>
          </a:p>
        </p:txBody>
      </p:sp>
      <p:pic>
        <p:nvPicPr>
          <p:cNvPr id="92" name="Google Shape;92;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97020D65-A959-4DF0-9FC4-27E0CD0E6E07}"/>
              </a:ext>
            </a:extLst>
          </p:cNvPr>
          <p:cNvSpPr/>
          <p:nvPr/>
        </p:nvSpPr>
        <p:spPr>
          <a:xfrm>
            <a:off x="7741300" y="2419177"/>
            <a:ext cx="2700900" cy="2462213"/>
          </a:xfrm>
          <a:prstGeom prst="rect">
            <a:avLst/>
          </a:prstGeom>
        </p:spPr>
        <p:txBody>
          <a:bodyPr wrap="square">
            <a:spAutoFit/>
          </a:bodyPr>
          <a:lstStyle/>
          <a:p>
            <a:r>
              <a:rPr lang="en-GB" sz="1100" b="1" dirty="0">
                <a:latin typeface="Raleway"/>
              </a:rPr>
              <a:t>Big Ideas 3 </a:t>
            </a:r>
            <a:r>
              <a:rPr lang="en-GB" sz="1100" dirty="0">
                <a:latin typeface="Raleway"/>
              </a:rPr>
              <a:t>– Human Consumption relies on burning energy that contributes to greenhouse gases </a:t>
            </a:r>
          </a:p>
          <a:p>
            <a:r>
              <a:rPr lang="en-GB" sz="1100" b="1" dirty="0">
                <a:latin typeface="Raleway"/>
              </a:rPr>
              <a:t>Big Idea 5 </a:t>
            </a:r>
            <a:r>
              <a:rPr lang="en-GB" sz="1100" dirty="0">
                <a:latin typeface="Raleway"/>
              </a:rPr>
              <a:t>– Climate change is impacting on animal habitats </a:t>
            </a:r>
          </a:p>
          <a:p>
            <a:r>
              <a:rPr lang="en-GB" sz="1100" b="1" dirty="0">
                <a:latin typeface="Raleway"/>
              </a:rPr>
              <a:t>Big Idea 6 </a:t>
            </a:r>
            <a:r>
              <a:rPr lang="en-GB" sz="1100" dirty="0">
                <a:latin typeface="Raleway"/>
              </a:rPr>
              <a:t>– Humans need to discuss and start to consider the future , humans need to begin to come up with solutions to address the underlying causes of climate change </a:t>
            </a:r>
          </a:p>
          <a:p>
            <a:r>
              <a:rPr lang="en-GB" sz="1100" b="1" dirty="0">
                <a:latin typeface="Raleway"/>
              </a:rPr>
              <a:t>Big Idea 11 </a:t>
            </a:r>
            <a:r>
              <a:rPr lang="en-GB" sz="1100" dirty="0">
                <a:latin typeface="Raleway"/>
              </a:rPr>
              <a:t>–</a:t>
            </a:r>
            <a:r>
              <a:rPr lang="en-GB" sz="1100" b="1" dirty="0">
                <a:latin typeface="Raleway"/>
              </a:rPr>
              <a:t> </a:t>
            </a:r>
            <a:r>
              <a:rPr lang="en-GB" sz="1100" dirty="0">
                <a:latin typeface="Raleway"/>
              </a:rPr>
              <a:t>People begin to consider the impact of their carbon footprint  and understand that these are bigger in wealthy minority world countries.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22147"/>
            <a:ext cx="9970043"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87F9E2AB-2E5A-44FB-B28B-AB87390C3C4B}"/>
              </a:ext>
            </a:extLst>
          </p:cNvPr>
          <p:cNvPicPr>
            <a:picLocks noChangeAspect="1"/>
          </p:cNvPicPr>
          <p:nvPr/>
        </p:nvPicPr>
        <p:blipFill>
          <a:blip r:embed="rId5"/>
          <a:stretch>
            <a:fillRect/>
          </a:stretch>
        </p:blipFill>
        <p:spPr>
          <a:xfrm>
            <a:off x="5710136" y="1774843"/>
            <a:ext cx="4464952" cy="4773342"/>
          </a:xfrm>
          <a:prstGeom prst="rect">
            <a:avLst/>
          </a:prstGeom>
        </p:spPr>
      </p:pic>
      <p:pic>
        <p:nvPicPr>
          <p:cNvPr id="3" name="Picture 2">
            <a:extLst>
              <a:ext uri="{FF2B5EF4-FFF2-40B4-BE49-F238E27FC236}">
                <a16:creationId xmlns:a16="http://schemas.microsoft.com/office/drawing/2014/main" id="{25B97C11-3AA7-4D9F-AEBC-6F93F560C870}"/>
              </a:ext>
            </a:extLst>
          </p:cNvPr>
          <p:cNvPicPr>
            <a:picLocks noChangeAspect="1"/>
          </p:cNvPicPr>
          <p:nvPr/>
        </p:nvPicPr>
        <p:blipFill>
          <a:blip r:embed="rId6"/>
          <a:stretch>
            <a:fillRect/>
          </a:stretch>
        </p:blipFill>
        <p:spPr>
          <a:xfrm>
            <a:off x="-7049" y="3991548"/>
            <a:ext cx="4230991" cy="3481118"/>
          </a:xfrm>
          <a:prstGeom prst="rect">
            <a:avLst/>
          </a:prstGeom>
        </p:spPr>
      </p:pic>
      <p:sp>
        <p:nvSpPr>
          <p:cNvPr id="4" name="Rectangle 3">
            <a:extLst>
              <a:ext uri="{FF2B5EF4-FFF2-40B4-BE49-F238E27FC236}">
                <a16:creationId xmlns:a16="http://schemas.microsoft.com/office/drawing/2014/main" id="{6FAED263-DCD6-4E7C-BD82-8BCEA9CAB2CC}"/>
              </a:ext>
            </a:extLst>
          </p:cNvPr>
          <p:cNvSpPr/>
          <p:nvPr/>
        </p:nvSpPr>
        <p:spPr>
          <a:xfrm>
            <a:off x="267317" y="1238248"/>
            <a:ext cx="7505082" cy="400110"/>
          </a:xfrm>
          <a:prstGeom prst="rect">
            <a:avLst/>
          </a:prstGeom>
          <a:solidFill>
            <a:srgbClr val="92D050"/>
          </a:solidFill>
        </p:spPr>
        <p:txBody>
          <a:bodyPr wrap="square">
            <a:spAutoFit/>
          </a:bodyPr>
          <a:lstStyle/>
          <a:p>
            <a:pPr fontAlgn="base"/>
            <a:r>
              <a:rPr lang="en-US" sz="2000" dirty="0">
                <a:latin typeface="Raleway"/>
              </a:rPr>
              <a:t>What food, beauty and cleaning  products contain palm oil</a:t>
            </a:r>
            <a:r>
              <a:rPr lang="en-US" dirty="0">
                <a:latin typeface="ScoutLight"/>
              </a:rPr>
              <a:t>?</a:t>
            </a:r>
          </a:p>
        </p:txBody>
      </p:sp>
      <p:sp>
        <p:nvSpPr>
          <p:cNvPr id="5" name="Title 4">
            <a:extLst>
              <a:ext uri="{FF2B5EF4-FFF2-40B4-BE49-F238E27FC236}">
                <a16:creationId xmlns:a16="http://schemas.microsoft.com/office/drawing/2014/main" id="{DC923991-1A1C-4688-B19F-706078A8F122}"/>
              </a:ext>
            </a:extLst>
          </p:cNvPr>
          <p:cNvSpPr>
            <a:spLocks noGrp="1"/>
          </p:cNvSpPr>
          <p:nvPr>
            <p:ph type="title"/>
          </p:nvPr>
        </p:nvSpPr>
        <p:spPr>
          <a:xfrm>
            <a:off x="364325" y="1956652"/>
            <a:ext cx="4347600" cy="1647840"/>
          </a:xfrm>
          <a:solidFill>
            <a:schemeClr val="accent1">
              <a:lumMod val="20000"/>
              <a:lumOff val="80000"/>
            </a:schemeClr>
          </a:solidFill>
        </p:spPr>
        <p:txBody>
          <a:bodyPr/>
          <a:lstStyle/>
          <a:p>
            <a:r>
              <a:rPr lang="en-GB" dirty="0"/>
              <a:t>IT'S TIME TO PEEL BACK THE LABEL</a:t>
            </a:r>
            <a:br>
              <a:rPr lang="en-GB" dirty="0"/>
            </a:br>
            <a:endParaRPr lang="en-GB" dirty="0"/>
          </a:p>
        </p:txBody>
      </p:sp>
      <p:sp>
        <p:nvSpPr>
          <p:cNvPr id="7" name="Rectangle 6">
            <a:extLst>
              <a:ext uri="{FF2B5EF4-FFF2-40B4-BE49-F238E27FC236}">
                <a16:creationId xmlns:a16="http://schemas.microsoft.com/office/drawing/2014/main" id="{85311D5A-D64C-43F4-A809-B026E8ACAB99}"/>
              </a:ext>
            </a:extLst>
          </p:cNvPr>
          <p:cNvSpPr/>
          <p:nvPr/>
        </p:nvSpPr>
        <p:spPr>
          <a:xfrm>
            <a:off x="4223942" y="6611399"/>
            <a:ext cx="5343525" cy="523220"/>
          </a:xfrm>
          <a:prstGeom prst="rect">
            <a:avLst/>
          </a:prstGeom>
        </p:spPr>
        <p:txBody>
          <a:bodyPr>
            <a:spAutoFit/>
          </a:bodyPr>
          <a:lstStyle/>
          <a:p>
            <a:r>
              <a:rPr lang="en-GB" dirty="0">
                <a:hlinkClick r:id="rId7"/>
              </a:rPr>
              <a:t>https://www.worldwildlife.org/pages/which-everyday-products-contain-palm-oil</a:t>
            </a:r>
            <a:endParaRPr lang="en-GB" dirty="0"/>
          </a:p>
        </p:txBody>
      </p:sp>
    </p:spTree>
    <p:extLst>
      <p:ext uri="{BB962C8B-B14F-4D97-AF65-F5344CB8AC3E}">
        <p14:creationId xmlns:p14="http://schemas.microsoft.com/office/powerpoint/2010/main" val="31526292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918919" y="996494"/>
            <a:ext cx="2815200" cy="3631800"/>
          </a:xfrm>
          <a:prstGeom prst="rect">
            <a:avLst/>
          </a:prstGeom>
          <a:noFill/>
          <a:ln>
            <a:noFill/>
          </a:ln>
        </p:spPr>
        <p:txBody>
          <a:bodyPr spcFirstLastPara="1" wrap="square" lIns="91425" tIns="91425" rIns="91425" bIns="91425" anchor="t" anchorCtr="0">
            <a:noAutofit/>
          </a:bodyPr>
          <a:lstStyle/>
          <a:p>
            <a:pPr algn="ctr"/>
            <a:endParaRPr lang="en-GB" dirty="0">
              <a:solidFill>
                <a:schemeClr val="tx1"/>
              </a:solidFil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996493"/>
            <a:ext cx="9921404" cy="71373"/>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itle 2">
            <a:extLst>
              <a:ext uri="{FF2B5EF4-FFF2-40B4-BE49-F238E27FC236}">
                <a16:creationId xmlns:a16="http://schemas.microsoft.com/office/drawing/2014/main" id="{EC3321E1-92F1-4F14-9874-CFC09DA84C23}"/>
              </a:ext>
            </a:extLst>
          </p:cNvPr>
          <p:cNvSpPr>
            <a:spLocks noGrp="1"/>
          </p:cNvSpPr>
          <p:nvPr>
            <p:ph type="title"/>
          </p:nvPr>
        </p:nvSpPr>
        <p:spPr>
          <a:xfrm>
            <a:off x="2618195" y="1415659"/>
            <a:ext cx="4409212" cy="841800"/>
          </a:xfrm>
          <a:solidFill>
            <a:srgbClr val="92D050"/>
          </a:solidFill>
        </p:spPr>
        <p:txBody>
          <a:bodyPr/>
          <a:lstStyle/>
          <a:p>
            <a:r>
              <a:rPr lang="en-US" dirty="0">
                <a:latin typeface="Raleway ExtraBold"/>
              </a:rPr>
              <a:t>Did you know that: </a:t>
            </a:r>
            <a:br>
              <a:rPr lang="en-GB" dirty="0"/>
            </a:br>
            <a:endParaRPr lang="en-GB" dirty="0"/>
          </a:p>
        </p:txBody>
      </p:sp>
      <p:sp>
        <p:nvSpPr>
          <p:cNvPr id="4" name="Text Placeholder 3">
            <a:extLst>
              <a:ext uri="{FF2B5EF4-FFF2-40B4-BE49-F238E27FC236}">
                <a16:creationId xmlns:a16="http://schemas.microsoft.com/office/drawing/2014/main" id="{82C90242-9448-4EDC-A9E1-40F1CAF29746}"/>
              </a:ext>
            </a:extLst>
          </p:cNvPr>
          <p:cNvSpPr>
            <a:spLocks noGrp="1"/>
          </p:cNvSpPr>
          <p:nvPr>
            <p:ph type="body" idx="1"/>
          </p:nvPr>
        </p:nvSpPr>
        <p:spPr>
          <a:xfrm>
            <a:off x="155642" y="2200610"/>
            <a:ext cx="10194587" cy="5021400"/>
          </a:xfrm>
        </p:spPr>
        <p:txBody>
          <a:bodyPr/>
          <a:lstStyle/>
          <a:p>
            <a:r>
              <a:rPr lang="en-US" sz="2400" dirty="0">
                <a:latin typeface="Raleway ExtraBold"/>
              </a:rPr>
              <a:t>About 42 million children under the age of 5 were overweight or obese in 2013. </a:t>
            </a:r>
          </a:p>
          <a:p>
            <a:r>
              <a:rPr lang="en-US" sz="2400" dirty="0">
                <a:latin typeface="Raleway ExtraBold"/>
              </a:rPr>
              <a:t>At least 2.6 million people die each year as a result of being overweight or obese (as obesity is linked to a rise of chronic diseases such as cancer, cardiovascular disease and diabetes). </a:t>
            </a:r>
          </a:p>
          <a:p>
            <a:r>
              <a:rPr lang="en-US" sz="2400" dirty="0">
                <a:latin typeface="Raleway ExtraBold"/>
              </a:rPr>
              <a:t>Today, people worldwide eat an average of 20% more sugar and sweeteners than their parents or grandparents in 1960</a:t>
            </a:r>
            <a:endParaRPr lang="en-GB" dirty="0">
              <a:latin typeface="Raleway ExtraBold"/>
            </a:endParaRPr>
          </a:p>
        </p:txBody>
      </p:sp>
      <p:sp>
        <p:nvSpPr>
          <p:cNvPr id="5" name="Speech Bubble: Rectangle 4">
            <a:extLst>
              <a:ext uri="{FF2B5EF4-FFF2-40B4-BE49-F238E27FC236}">
                <a16:creationId xmlns:a16="http://schemas.microsoft.com/office/drawing/2014/main" id="{7411CCAD-8D4C-4943-AAB4-91F60B638211}"/>
              </a:ext>
            </a:extLst>
          </p:cNvPr>
          <p:cNvSpPr/>
          <p:nvPr/>
        </p:nvSpPr>
        <p:spPr>
          <a:xfrm>
            <a:off x="1235413" y="5859859"/>
            <a:ext cx="6789906" cy="1360543"/>
          </a:xfrm>
          <a:prstGeom prst="wedgeRectCallout">
            <a:avLst>
              <a:gd name="adj1" fmla="val -13956"/>
              <a:gd name="adj2" fmla="val -676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Raleway ExtraBold"/>
              </a:rPr>
              <a:t>Are the foods that you eat with palm oil in essential for your body to be healthy?</a:t>
            </a:r>
          </a:p>
          <a:p>
            <a:pPr algn="ctr"/>
            <a:r>
              <a:rPr lang="en-GB" sz="2400" dirty="0">
                <a:solidFill>
                  <a:schemeClr val="tx1"/>
                </a:solidFill>
                <a:latin typeface="Raleway ExtraBold"/>
              </a:rPr>
              <a:t>What about the products, are they essential? </a:t>
            </a:r>
          </a:p>
        </p:txBody>
      </p:sp>
    </p:spTree>
    <p:extLst>
      <p:ext uri="{BB962C8B-B14F-4D97-AF65-F5344CB8AC3E}">
        <p14:creationId xmlns:p14="http://schemas.microsoft.com/office/powerpoint/2010/main" val="761514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963000" cy="6215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55345" y="6003014"/>
            <a:ext cx="3474629" cy="714459"/>
          </a:xfrm>
          <a:prstGeom prst="rect">
            <a:avLst/>
          </a:prstGeom>
          <a:noFill/>
          <a:ln>
            <a:noFill/>
          </a:ln>
        </p:spPr>
        <p:txBody>
          <a:bodyPr spcFirstLastPara="1" wrap="square" lIns="91425" tIns="91425" rIns="91425" bIns="91425" anchor="t" anchorCtr="0">
            <a:noAutofit/>
          </a:bodyPr>
          <a:lstStyle/>
          <a:p>
            <a:r>
              <a:rPr lang="en-GB" sz="1100">
                <a:hlinkClick r:id="rId5"/>
              </a:rPr>
              <a:t>https://www.youtube.com/watch?v=TQQXstNh45g</a:t>
            </a:r>
            <a:endParaRPr lang="en-GB" sz="1100" dirty="0"/>
          </a:p>
        </p:txBody>
      </p:sp>
      <p:sp>
        <p:nvSpPr>
          <p:cNvPr id="2" name="Title 1">
            <a:extLst>
              <a:ext uri="{FF2B5EF4-FFF2-40B4-BE49-F238E27FC236}">
                <a16:creationId xmlns:a16="http://schemas.microsoft.com/office/drawing/2014/main" id="{3AC57048-A02D-4139-BA4F-20014B03C292}"/>
              </a:ext>
            </a:extLst>
          </p:cNvPr>
          <p:cNvSpPr>
            <a:spLocks noGrp="1"/>
          </p:cNvSpPr>
          <p:nvPr>
            <p:ph type="title"/>
          </p:nvPr>
        </p:nvSpPr>
        <p:spPr>
          <a:xfrm>
            <a:off x="1789889" y="1188124"/>
            <a:ext cx="7422205" cy="841800"/>
          </a:xfrm>
          <a:solidFill>
            <a:srgbClr val="92D050"/>
          </a:solidFill>
        </p:spPr>
        <p:txBody>
          <a:bodyPr/>
          <a:lstStyle/>
          <a:p>
            <a:r>
              <a:rPr lang="en-GB" dirty="0">
                <a:latin typeface="Raleway ExtraBold"/>
              </a:rPr>
              <a:t> </a:t>
            </a:r>
            <a:r>
              <a:rPr lang="en-GB" sz="3200" dirty="0">
                <a:latin typeface="Raleway ExtraBold"/>
              </a:rPr>
              <a:t>Rang-tan: the story of dirty palm oil</a:t>
            </a:r>
          </a:p>
        </p:txBody>
      </p:sp>
      <p:pic>
        <p:nvPicPr>
          <p:cNvPr id="4" name="Picture 3">
            <a:extLst>
              <a:ext uri="{FF2B5EF4-FFF2-40B4-BE49-F238E27FC236}">
                <a16:creationId xmlns:a16="http://schemas.microsoft.com/office/drawing/2014/main" id="{9B13ADD7-846A-456D-9F91-108CB623B3E4}"/>
              </a:ext>
            </a:extLst>
          </p:cNvPr>
          <p:cNvPicPr>
            <a:picLocks noChangeAspect="1"/>
          </p:cNvPicPr>
          <p:nvPr/>
        </p:nvPicPr>
        <p:blipFill>
          <a:blip r:embed="rId6"/>
          <a:stretch>
            <a:fillRect/>
          </a:stretch>
        </p:blipFill>
        <p:spPr>
          <a:xfrm>
            <a:off x="364325" y="2221411"/>
            <a:ext cx="4956478" cy="2786113"/>
          </a:xfrm>
          <a:prstGeom prst="rect">
            <a:avLst/>
          </a:prstGeom>
        </p:spPr>
      </p:pic>
      <p:sp>
        <p:nvSpPr>
          <p:cNvPr id="5" name="Rectangle 4">
            <a:extLst>
              <a:ext uri="{FF2B5EF4-FFF2-40B4-BE49-F238E27FC236}">
                <a16:creationId xmlns:a16="http://schemas.microsoft.com/office/drawing/2014/main" id="{458802CE-DAEE-4CE3-BA1B-0483DFD25111}"/>
              </a:ext>
            </a:extLst>
          </p:cNvPr>
          <p:cNvSpPr/>
          <p:nvPr/>
        </p:nvSpPr>
        <p:spPr>
          <a:xfrm>
            <a:off x="5711152" y="2412182"/>
            <a:ext cx="4616336" cy="34535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Raleway ExtraBold"/>
              </a:rPr>
              <a:t>Rang-tan’s forest home is being destroyed to clear the way for palm oil- an ingredient used to make products for brands like Unilever, Mondelez and Nestle. If we don’t act now more habitats will be ruined </a:t>
            </a:r>
          </a:p>
        </p:txBody>
      </p:sp>
    </p:spTree>
    <p:extLst>
      <p:ext uri="{BB962C8B-B14F-4D97-AF65-F5344CB8AC3E}">
        <p14:creationId xmlns:p14="http://schemas.microsoft.com/office/powerpoint/2010/main" val="688417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8C0A1BCE-9470-4700-988E-65CDD3220B08}"/>
              </a:ext>
            </a:extLst>
          </p:cNvPr>
          <p:cNvSpPr>
            <a:spLocks noGrp="1"/>
          </p:cNvSpPr>
          <p:nvPr>
            <p:ph type="title"/>
          </p:nvPr>
        </p:nvSpPr>
        <p:spPr>
          <a:xfrm>
            <a:off x="1663603" y="1467612"/>
            <a:ext cx="7908415" cy="841800"/>
          </a:xfrm>
          <a:solidFill>
            <a:srgbClr val="92D050"/>
          </a:solidFill>
        </p:spPr>
        <p:txBody>
          <a:bodyPr/>
          <a:lstStyle/>
          <a:p>
            <a:r>
              <a:rPr lang="en-GB" dirty="0">
                <a:latin typeface="Raleway ExtraBold"/>
              </a:rPr>
              <a:t>Change the way you think about food</a:t>
            </a:r>
          </a:p>
        </p:txBody>
      </p:sp>
      <p:sp>
        <p:nvSpPr>
          <p:cNvPr id="3" name="Text Placeholder 2">
            <a:extLst>
              <a:ext uri="{FF2B5EF4-FFF2-40B4-BE49-F238E27FC236}">
                <a16:creationId xmlns:a16="http://schemas.microsoft.com/office/drawing/2014/main" id="{9C49AE39-FB72-40A5-A322-46787C2C7AB5}"/>
              </a:ext>
            </a:extLst>
          </p:cNvPr>
          <p:cNvSpPr>
            <a:spLocks noGrp="1"/>
          </p:cNvSpPr>
          <p:nvPr>
            <p:ph type="body" idx="1"/>
          </p:nvPr>
        </p:nvSpPr>
        <p:spPr>
          <a:xfrm>
            <a:off x="364325" y="2215350"/>
            <a:ext cx="9963000" cy="5021400"/>
          </a:xfrm>
        </p:spPr>
        <p:txBody>
          <a:bodyPr/>
          <a:lstStyle/>
          <a:p>
            <a:r>
              <a:rPr lang="en-US" sz="3600" dirty="0">
                <a:latin typeface="Raleway ExtraBold"/>
              </a:rPr>
              <a:t>The good news is you don't have to give up products containing palm oil! It can be produced in a responsible manner that respects the environment and the communities where it is commonly grown. </a:t>
            </a:r>
          </a:p>
          <a:p>
            <a:endParaRPr lang="en-GB" dirty="0"/>
          </a:p>
        </p:txBody>
      </p:sp>
      <p:pic>
        <p:nvPicPr>
          <p:cNvPr id="4" name="Picture 3">
            <a:extLst>
              <a:ext uri="{FF2B5EF4-FFF2-40B4-BE49-F238E27FC236}">
                <a16:creationId xmlns:a16="http://schemas.microsoft.com/office/drawing/2014/main" id="{703973F5-7BE3-4EB4-A814-3172AED5600E}"/>
              </a:ext>
            </a:extLst>
          </p:cNvPr>
          <p:cNvPicPr>
            <a:picLocks noChangeAspect="1"/>
          </p:cNvPicPr>
          <p:nvPr/>
        </p:nvPicPr>
        <p:blipFill>
          <a:blip r:embed="rId5"/>
          <a:stretch>
            <a:fillRect/>
          </a:stretch>
        </p:blipFill>
        <p:spPr>
          <a:xfrm>
            <a:off x="8376324" y="5419255"/>
            <a:ext cx="2230134" cy="2089738"/>
          </a:xfrm>
          <a:prstGeom prst="rect">
            <a:avLst/>
          </a:prstGeom>
        </p:spPr>
      </p:pic>
    </p:spTree>
    <p:extLst>
      <p:ext uri="{BB962C8B-B14F-4D97-AF65-F5344CB8AC3E}">
        <p14:creationId xmlns:p14="http://schemas.microsoft.com/office/powerpoint/2010/main" val="3171434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8C0A1BCE-9470-4700-988E-65CDD3220B08}"/>
              </a:ext>
            </a:extLst>
          </p:cNvPr>
          <p:cNvSpPr>
            <a:spLocks noGrp="1"/>
          </p:cNvSpPr>
          <p:nvPr>
            <p:ph type="title"/>
          </p:nvPr>
        </p:nvSpPr>
        <p:spPr>
          <a:xfrm>
            <a:off x="1663603" y="1467612"/>
            <a:ext cx="7908415" cy="841800"/>
          </a:xfrm>
          <a:solidFill>
            <a:srgbClr val="92D050"/>
          </a:solidFill>
        </p:spPr>
        <p:txBody>
          <a:bodyPr/>
          <a:lstStyle/>
          <a:p>
            <a:r>
              <a:rPr lang="en-GB" dirty="0">
                <a:latin typeface="Raleway ExtraBold"/>
              </a:rPr>
              <a:t>Change the way you think about food</a:t>
            </a:r>
          </a:p>
        </p:txBody>
      </p:sp>
      <p:pic>
        <p:nvPicPr>
          <p:cNvPr id="7" name="Picture 6">
            <a:extLst>
              <a:ext uri="{FF2B5EF4-FFF2-40B4-BE49-F238E27FC236}">
                <a16:creationId xmlns:a16="http://schemas.microsoft.com/office/drawing/2014/main" id="{7D81E0F4-7C9D-4E99-9C07-F28281310B18}"/>
              </a:ext>
            </a:extLst>
          </p:cNvPr>
          <p:cNvPicPr>
            <a:picLocks noChangeAspect="1"/>
          </p:cNvPicPr>
          <p:nvPr/>
        </p:nvPicPr>
        <p:blipFill>
          <a:blip r:embed="rId5"/>
          <a:stretch>
            <a:fillRect/>
          </a:stretch>
        </p:blipFill>
        <p:spPr>
          <a:xfrm>
            <a:off x="7519580" y="4299914"/>
            <a:ext cx="3103133" cy="3103133"/>
          </a:xfrm>
          <a:prstGeom prst="rect">
            <a:avLst/>
          </a:prstGeom>
        </p:spPr>
      </p:pic>
      <p:sp>
        <p:nvSpPr>
          <p:cNvPr id="8" name="Rectangle 7">
            <a:extLst>
              <a:ext uri="{FF2B5EF4-FFF2-40B4-BE49-F238E27FC236}">
                <a16:creationId xmlns:a16="http://schemas.microsoft.com/office/drawing/2014/main" id="{07B84281-EE10-44EA-BF78-301A8B174E89}"/>
              </a:ext>
            </a:extLst>
          </p:cNvPr>
          <p:cNvSpPr/>
          <p:nvPr/>
        </p:nvSpPr>
        <p:spPr>
          <a:xfrm>
            <a:off x="1069167" y="4001425"/>
            <a:ext cx="5101076" cy="307777"/>
          </a:xfrm>
          <a:prstGeom prst="rect">
            <a:avLst/>
          </a:prstGeom>
        </p:spPr>
        <p:txBody>
          <a:bodyPr wrap="none">
            <a:spAutoFit/>
          </a:bodyPr>
          <a:lstStyle/>
          <a:p>
            <a:pPr marL="0" indent="0">
              <a:buNone/>
            </a:pPr>
            <a:r>
              <a:rPr lang="en-GB" dirty="0">
                <a:hlinkClick r:id="rId6"/>
              </a:rPr>
              <a:t>https://www.worldwildlife.org/industries/sustainable-agriculture</a:t>
            </a:r>
            <a:endParaRPr lang="en-GB" dirty="0"/>
          </a:p>
        </p:txBody>
      </p:sp>
    </p:spTree>
    <p:extLst>
      <p:ext uri="{BB962C8B-B14F-4D97-AF65-F5344CB8AC3E}">
        <p14:creationId xmlns:p14="http://schemas.microsoft.com/office/powerpoint/2010/main" val="14560892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00532"/>
            <a:ext cx="9898500" cy="67335"/>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8C0A1BCE-9470-4700-988E-65CDD3220B08}"/>
              </a:ext>
            </a:extLst>
          </p:cNvPr>
          <p:cNvSpPr>
            <a:spLocks noGrp="1"/>
          </p:cNvSpPr>
          <p:nvPr>
            <p:ph type="title"/>
          </p:nvPr>
        </p:nvSpPr>
        <p:spPr>
          <a:xfrm>
            <a:off x="2237536" y="1260583"/>
            <a:ext cx="5992066" cy="841800"/>
          </a:xfrm>
          <a:solidFill>
            <a:srgbClr val="92D050"/>
          </a:solidFill>
        </p:spPr>
        <p:txBody>
          <a:bodyPr/>
          <a:lstStyle/>
          <a:p>
            <a:r>
              <a:rPr lang="en-GB" dirty="0">
                <a:latin typeface="Raleway ExtraBold"/>
              </a:rPr>
              <a:t>Activity Four Taking Action </a:t>
            </a:r>
          </a:p>
        </p:txBody>
      </p:sp>
      <p:sp>
        <p:nvSpPr>
          <p:cNvPr id="3" name="Text Placeholder 2">
            <a:extLst>
              <a:ext uri="{FF2B5EF4-FFF2-40B4-BE49-F238E27FC236}">
                <a16:creationId xmlns:a16="http://schemas.microsoft.com/office/drawing/2014/main" id="{9C49AE39-FB72-40A5-A322-46787C2C7AB5}"/>
              </a:ext>
            </a:extLst>
          </p:cNvPr>
          <p:cNvSpPr>
            <a:spLocks noGrp="1"/>
          </p:cNvSpPr>
          <p:nvPr>
            <p:ph type="body" idx="1"/>
          </p:nvPr>
        </p:nvSpPr>
        <p:spPr>
          <a:xfrm>
            <a:off x="364325" y="2215350"/>
            <a:ext cx="9963000" cy="5021400"/>
          </a:xfrm>
        </p:spPr>
        <p:txBody>
          <a:bodyPr/>
          <a:lstStyle/>
          <a:p>
            <a:pPr marL="0" indent="0">
              <a:buNone/>
            </a:pPr>
            <a:r>
              <a:rPr lang="en-GB" b="1" dirty="0">
                <a:latin typeface="Raleway ExtraBold"/>
              </a:rPr>
              <a:t>In pairs devise an action plan for changing how you eat.</a:t>
            </a:r>
          </a:p>
          <a:p>
            <a:r>
              <a:rPr lang="en-GB" dirty="0">
                <a:latin typeface="Raleway ExtraBold"/>
              </a:rPr>
              <a:t>What food will you have to leave out?</a:t>
            </a:r>
          </a:p>
          <a:p>
            <a:r>
              <a:rPr lang="en-GB" dirty="0">
                <a:latin typeface="Raleway ExtraBold"/>
              </a:rPr>
              <a:t>What could you replace this with?</a:t>
            </a:r>
          </a:p>
          <a:p>
            <a:r>
              <a:rPr lang="en-GB" dirty="0">
                <a:latin typeface="Raleway ExtraBold"/>
              </a:rPr>
              <a:t>What favourite foods will you have to eat less of?</a:t>
            </a:r>
          </a:p>
          <a:p>
            <a:pPr marL="0" indent="0">
              <a:buNone/>
            </a:pPr>
            <a:endParaRPr lang="en-GB" dirty="0">
              <a:latin typeface="Raleway ExtraBold"/>
            </a:endParaRPr>
          </a:p>
          <a:p>
            <a:pPr marL="0" indent="0">
              <a:buNone/>
            </a:pPr>
            <a:r>
              <a:rPr lang="en-GB" b="1" dirty="0">
                <a:latin typeface="Raleway ExtraBold"/>
              </a:rPr>
              <a:t>Discussion points:</a:t>
            </a:r>
          </a:p>
          <a:p>
            <a:pPr marL="0" indent="0">
              <a:buNone/>
            </a:pPr>
            <a:r>
              <a:rPr lang="en-GB" b="1" dirty="0">
                <a:latin typeface="Raleway ExtraBold"/>
              </a:rPr>
              <a:t>How will this make you feel?</a:t>
            </a:r>
          </a:p>
          <a:p>
            <a:pPr marL="0" indent="0">
              <a:buNone/>
            </a:pPr>
            <a:r>
              <a:rPr lang="en-GB" b="1" dirty="0">
                <a:latin typeface="Raleway ExtraBold"/>
              </a:rPr>
              <a:t>Will there be any personal benefits to  you if you make these changes? </a:t>
            </a:r>
          </a:p>
          <a:p>
            <a:pPr marL="0" indent="0">
              <a:buNone/>
            </a:pPr>
            <a:r>
              <a:rPr lang="en-GB" b="1" dirty="0">
                <a:latin typeface="Raleway ExtraBold"/>
              </a:rPr>
              <a:t>How will this help reduce climate change? </a:t>
            </a:r>
          </a:p>
          <a:p>
            <a:endParaRPr lang="en-GB" dirty="0"/>
          </a:p>
        </p:txBody>
      </p:sp>
      <p:pic>
        <p:nvPicPr>
          <p:cNvPr id="5" name="Picture 4">
            <a:extLst>
              <a:ext uri="{FF2B5EF4-FFF2-40B4-BE49-F238E27FC236}">
                <a16:creationId xmlns:a16="http://schemas.microsoft.com/office/drawing/2014/main" id="{DAC5AB68-4F1D-41A1-B3F9-5EF66C7F850C}"/>
              </a:ext>
            </a:extLst>
          </p:cNvPr>
          <p:cNvPicPr>
            <a:picLocks noChangeAspect="1"/>
          </p:cNvPicPr>
          <p:nvPr/>
        </p:nvPicPr>
        <p:blipFill>
          <a:blip r:embed="rId5"/>
          <a:stretch>
            <a:fillRect/>
          </a:stretch>
        </p:blipFill>
        <p:spPr>
          <a:xfrm>
            <a:off x="7319875" y="5666784"/>
            <a:ext cx="2988100" cy="1597803"/>
          </a:xfrm>
          <a:prstGeom prst="rect">
            <a:avLst/>
          </a:prstGeom>
        </p:spPr>
      </p:pic>
    </p:spTree>
    <p:extLst>
      <p:ext uri="{BB962C8B-B14F-4D97-AF65-F5344CB8AC3E}">
        <p14:creationId xmlns:p14="http://schemas.microsoft.com/office/powerpoint/2010/main" val="1065429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911677"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1182650" y="1197630"/>
            <a:ext cx="8326512" cy="642600"/>
          </a:xfrm>
          <a:prstGeom prst="rect">
            <a:avLst/>
          </a:prstGeom>
          <a:noFill/>
          <a:ln>
            <a:noFill/>
          </a:ln>
        </p:spPr>
        <p:txBody>
          <a:bodyPr spcFirstLastPara="1" wrap="square" lIns="91425" tIns="91425" rIns="91425" bIns="91425" anchor="t" anchorCtr="0">
            <a:noAutofit/>
          </a:bodyPr>
          <a:lstStyle/>
          <a:p>
            <a:pPr lvl="0"/>
            <a:r>
              <a:rPr lang="en-GB" sz="1800" b="1" dirty="0">
                <a:latin typeface="Raleway ExtraBold"/>
              </a:rPr>
              <a:t>Write in ideas and key words for things you will do differently in the future</a:t>
            </a:r>
            <a:endParaRPr sz="1800" b="1" dirty="0">
              <a:latin typeface="Raleway ExtraBold"/>
              <a:ea typeface="Raleway"/>
              <a:cs typeface="Raleway"/>
              <a:sym typeface="Raleway"/>
            </a:endParaRPr>
          </a:p>
        </p:txBody>
      </p:sp>
      <p:pic>
        <p:nvPicPr>
          <p:cNvPr id="2" name="Picture 1">
            <a:extLst>
              <a:ext uri="{FF2B5EF4-FFF2-40B4-BE49-F238E27FC236}">
                <a16:creationId xmlns:a16="http://schemas.microsoft.com/office/drawing/2014/main" id="{1B457D76-0AF1-44B2-BB45-29766D14F784}"/>
              </a:ext>
            </a:extLst>
          </p:cNvPr>
          <p:cNvPicPr>
            <a:picLocks noChangeAspect="1"/>
          </p:cNvPicPr>
          <p:nvPr/>
        </p:nvPicPr>
        <p:blipFill>
          <a:blip r:embed="rId5"/>
          <a:stretch>
            <a:fillRect/>
          </a:stretch>
        </p:blipFill>
        <p:spPr>
          <a:xfrm>
            <a:off x="180696" y="1945999"/>
            <a:ext cx="10330419" cy="5207260"/>
          </a:xfrm>
          <a:prstGeom prst="rect">
            <a:avLst/>
          </a:prstGeom>
        </p:spPr>
      </p:pic>
      <p:sp>
        <p:nvSpPr>
          <p:cNvPr id="10" name="Rectangle 9">
            <a:extLst>
              <a:ext uri="{FF2B5EF4-FFF2-40B4-BE49-F238E27FC236}">
                <a16:creationId xmlns:a16="http://schemas.microsoft.com/office/drawing/2014/main" id="{AA08937B-EC21-46FE-9FA5-23F660195A23}"/>
              </a:ext>
            </a:extLst>
          </p:cNvPr>
          <p:cNvSpPr/>
          <p:nvPr/>
        </p:nvSpPr>
        <p:spPr>
          <a:xfrm>
            <a:off x="3529742" y="382621"/>
            <a:ext cx="3024336" cy="338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Resource 4.3</a:t>
            </a:r>
          </a:p>
        </p:txBody>
      </p:sp>
    </p:spTree>
    <p:extLst>
      <p:ext uri="{BB962C8B-B14F-4D97-AF65-F5344CB8AC3E}">
        <p14:creationId xmlns:p14="http://schemas.microsoft.com/office/powerpoint/2010/main" val="25969790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4D06D246-B71A-4205-9361-A3B7885C4C16}"/>
              </a:ext>
            </a:extLst>
          </p:cNvPr>
          <p:cNvSpPr>
            <a:spLocks noGrp="1"/>
          </p:cNvSpPr>
          <p:nvPr>
            <p:ph type="title"/>
          </p:nvPr>
        </p:nvSpPr>
        <p:spPr>
          <a:xfrm>
            <a:off x="273468" y="1229605"/>
            <a:ext cx="9963000" cy="1085791"/>
          </a:xfrm>
          <a:solidFill>
            <a:srgbClr val="92D050"/>
          </a:solidFill>
        </p:spPr>
        <p:txBody>
          <a:bodyPr/>
          <a:lstStyle/>
          <a:p>
            <a:r>
              <a:rPr lang="en-GB" sz="4000" b="1" dirty="0">
                <a:latin typeface="Raleway ExtraBold"/>
              </a:rPr>
              <a:t>Reflection</a:t>
            </a:r>
            <a:br>
              <a:rPr lang="en-GB" sz="4000" dirty="0">
                <a:latin typeface="Raleway ExtraBold"/>
              </a:rPr>
            </a:br>
            <a:r>
              <a:rPr lang="en-GB" sz="4000" dirty="0">
                <a:latin typeface="Raleway ExtraBold"/>
              </a:rPr>
              <a:t>Change the way you think about Food </a:t>
            </a:r>
          </a:p>
        </p:txBody>
      </p:sp>
      <p:pic>
        <p:nvPicPr>
          <p:cNvPr id="3" name="Picture 2">
            <a:extLst>
              <a:ext uri="{FF2B5EF4-FFF2-40B4-BE49-F238E27FC236}">
                <a16:creationId xmlns:a16="http://schemas.microsoft.com/office/drawing/2014/main" id="{AD1810E3-4404-48D9-8C1F-729AA80320D2}"/>
              </a:ext>
            </a:extLst>
          </p:cNvPr>
          <p:cNvPicPr>
            <a:picLocks noChangeAspect="1"/>
          </p:cNvPicPr>
          <p:nvPr/>
        </p:nvPicPr>
        <p:blipFill>
          <a:blip r:embed="rId5"/>
          <a:stretch>
            <a:fillRect/>
          </a:stretch>
        </p:blipFill>
        <p:spPr>
          <a:xfrm>
            <a:off x="7773387" y="5358415"/>
            <a:ext cx="2744198" cy="2066618"/>
          </a:xfrm>
          <a:prstGeom prst="rect">
            <a:avLst/>
          </a:prstGeom>
        </p:spPr>
      </p:pic>
      <p:pic>
        <p:nvPicPr>
          <p:cNvPr id="4" name="Picture 3">
            <a:extLst>
              <a:ext uri="{FF2B5EF4-FFF2-40B4-BE49-F238E27FC236}">
                <a16:creationId xmlns:a16="http://schemas.microsoft.com/office/drawing/2014/main" id="{209ECEED-75F1-4509-B408-21E163B96F2A}"/>
              </a:ext>
            </a:extLst>
          </p:cNvPr>
          <p:cNvPicPr>
            <a:picLocks noChangeAspect="1"/>
          </p:cNvPicPr>
          <p:nvPr/>
        </p:nvPicPr>
        <p:blipFill>
          <a:blip r:embed="rId6"/>
          <a:stretch>
            <a:fillRect/>
          </a:stretch>
        </p:blipFill>
        <p:spPr>
          <a:xfrm>
            <a:off x="3468295" y="3954132"/>
            <a:ext cx="4048095" cy="3042168"/>
          </a:xfrm>
          <a:prstGeom prst="rect">
            <a:avLst/>
          </a:prstGeom>
        </p:spPr>
      </p:pic>
      <p:sp>
        <p:nvSpPr>
          <p:cNvPr id="5" name="Rectangle 4">
            <a:extLst>
              <a:ext uri="{FF2B5EF4-FFF2-40B4-BE49-F238E27FC236}">
                <a16:creationId xmlns:a16="http://schemas.microsoft.com/office/drawing/2014/main" id="{FA2DE133-3988-40DE-A358-6FDE2856A87C}"/>
              </a:ext>
            </a:extLst>
          </p:cNvPr>
          <p:cNvSpPr/>
          <p:nvPr/>
        </p:nvSpPr>
        <p:spPr>
          <a:xfrm>
            <a:off x="2242095" y="2619794"/>
            <a:ext cx="6500497" cy="1077218"/>
          </a:xfrm>
          <a:prstGeom prst="rect">
            <a:avLst/>
          </a:prstGeom>
          <a:solidFill>
            <a:schemeClr val="accent1">
              <a:lumMod val="20000"/>
              <a:lumOff val="80000"/>
            </a:schemeClr>
          </a:solidFill>
        </p:spPr>
        <p:txBody>
          <a:bodyPr wrap="none">
            <a:spAutoFit/>
          </a:bodyPr>
          <a:lstStyle/>
          <a:p>
            <a:pPr algn="ctr"/>
            <a:r>
              <a:rPr lang="en-GB" sz="3200" b="1" dirty="0">
                <a:latin typeface="Raleway ExtraBold"/>
              </a:rPr>
              <a:t>What is the most important idea </a:t>
            </a:r>
          </a:p>
          <a:p>
            <a:pPr algn="ctr"/>
            <a:r>
              <a:rPr lang="en-GB" sz="3200" b="1" dirty="0">
                <a:latin typeface="Raleway ExtraBold"/>
              </a:rPr>
              <a:t>that you have learnt today? </a:t>
            </a:r>
          </a:p>
        </p:txBody>
      </p:sp>
    </p:spTree>
    <p:extLst>
      <p:ext uri="{BB962C8B-B14F-4D97-AF65-F5344CB8AC3E}">
        <p14:creationId xmlns:p14="http://schemas.microsoft.com/office/powerpoint/2010/main" val="3256024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p:nvPr/>
        </p:nvSpPr>
        <p:spPr>
          <a:xfrm>
            <a:off x="462100" y="1135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99" name="Google Shape;99;p15"/>
          <p:cNvSpPr txBox="1"/>
          <p:nvPr/>
        </p:nvSpPr>
        <p:spPr>
          <a:xfrm>
            <a:off x="573400" y="1571800"/>
            <a:ext cx="6202500" cy="27642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 What is the link (slide 10) - images of palm oil/orangutans - </a:t>
            </a:r>
            <a:r>
              <a:rPr lang="en-GB" sz="1200" dirty="0">
                <a:latin typeface="Raleway"/>
              </a:rPr>
              <a:t>pupils share knowledge of palm oil. (5 minutes)</a:t>
            </a:r>
          </a:p>
          <a:p>
            <a:pPr marL="0" indent="0">
              <a:buNone/>
            </a:pPr>
            <a:endParaRPr lang="en-GB" sz="1200" b="1" dirty="0">
              <a:latin typeface="Raleway"/>
            </a:endParaRPr>
          </a:p>
          <a:p>
            <a:pPr marL="0" indent="0">
              <a:buNone/>
            </a:pPr>
            <a:r>
              <a:rPr lang="en-GB" sz="1200" b="1" dirty="0">
                <a:latin typeface="Raleway"/>
              </a:rPr>
              <a:t>Get pupils to examine what they usually eat by doing a survey. (slide 17 /survey sheets)</a:t>
            </a:r>
          </a:p>
          <a:p>
            <a:pPr marL="0" indent="0">
              <a:buNone/>
            </a:pPr>
            <a:r>
              <a:rPr lang="en-GB" sz="1200" b="1" dirty="0">
                <a:latin typeface="Raleway"/>
              </a:rPr>
              <a:t>(</a:t>
            </a:r>
            <a:r>
              <a:rPr lang="en-GB" sz="1200" dirty="0">
                <a:latin typeface="Raleway"/>
              </a:rPr>
              <a:t>this will get them to engage in both considering what palm oil is in and then why they are eating these foods - how much nutritional value have they got?) (10 minutes)</a:t>
            </a:r>
          </a:p>
          <a:p>
            <a:pPr marL="0" indent="0">
              <a:buNone/>
            </a:pPr>
            <a:endParaRPr lang="en-GB" sz="1200" dirty="0">
              <a:latin typeface="Raleway"/>
            </a:endParaRPr>
          </a:p>
          <a:p>
            <a:pPr marL="0" indent="0">
              <a:buNone/>
            </a:pPr>
            <a:r>
              <a:rPr lang="en-GB" sz="1200" b="1" dirty="0">
                <a:latin typeface="Raleway"/>
              </a:rPr>
              <a:t>Teacher shares information on palm oil use interactive website[ slide 21 / </a:t>
            </a:r>
            <a:r>
              <a:rPr lang="en-GB" sz="1200" dirty="0">
                <a:latin typeface="Raleway"/>
              </a:rPr>
              <a:t>Watch clip of Rainforest destruction (10 minutes)</a:t>
            </a:r>
          </a:p>
        </p:txBody>
      </p:sp>
      <p:sp>
        <p:nvSpPr>
          <p:cNvPr id="100" name="Google Shape;100;p15"/>
          <p:cNvSpPr txBox="1"/>
          <p:nvPr/>
        </p:nvSpPr>
        <p:spPr>
          <a:xfrm>
            <a:off x="573389" y="118512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3 </a:t>
            </a:r>
            <a:endParaRPr sz="1800" b="1" dirty="0">
              <a:solidFill>
                <a:schemeClr val="lt1"/>
              </a:solidFill>
              <a:latin typeface="Prompt"/>
              <a:ea typeface="Prompt"/>
              <a:cs typeface="Prompt"/>
              <a:sym typeface="Prompt"/>
            </a:endParaRPr>
          </a:p>
        </p:txBody>
      </p:sp>
      <p:sp>
        <p:nvSpPr>
          <p:cNvPr id="101" name="Google Shape;101;p15"/>
          <p:cNvSpPr txBox="1"/>
          <p:nvPr/>
        </p:nvSpPr>
        <p:spPr>
          <a:xfrm>
            <a:off x="547362" y="4848400"/>
            <a:ext cx="6942936" cy="24090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 In pairs devise an action plan for changing how you eat. (10 minutes)</a:t>
            </a:r>
          </a:p>
          <a:p>
            <a:pPr marL="171450" indent="-171450">
              <a:buFont typeface="Arial" panose="020B0604020202020204" pitchFamily="34" charset="0"/>
              <a:buChar char="•"/>
            </a:pPr>
            <a:r>
              <a:rPr lang="en-GB" sz="1200" dirty="0">
                <a:latin typeface="Raleway"/>
              </a:rPr>
              <a:t>What food will you have to leave out?</a:t>
            </a:r>
          </a:p>
          <a:p>
            <a:pPr marL="171450" indent="-171450">
              <a:buFont typeface="Arial" panose="020B0604020202020204" pitchFamily="34" charset="0"/>
              <a:buChar char="•"/>
            </a:pPr>
            <a:r>
              <a:rPr lang="en-GB" sz="1200" dirty="0">
                <a:latin typeface="Raleway"/>
              </a:rPr>
              <a:t>What could you replace this with?</a:t>
            </a:r>
          </a:p>
          <a:p>
            <a:pPr marL="171450" indent="-171450">
              <a:buFont typeface="Arial" panose="020B0604020202020204" pitchFamily="34" charset="0"/>
              <a:buChar char="•"/>
            </a:pPr>
            <a:r>
              <a:rPr lang="en-GB" sz="1200" dirty="0">
                <a:latin typeface="Raleway"/>
              </a:rPr>
              <a:t>What favourite foods will you have to eat less of.</a:t>
            </a:r>
          </a:p>
          <a:p>
            <a:pPr marL="171450" indent="-171450">
              <a:buFont typeface="Arial" panose="020B0604020202020204" pitchFamily="34" charset="0"/>
              <a:buChar char="•"/>
            </a:pPr>
            <a:endParaRPr lang="en-GB" sz="1200" dirty="0">
              <a:latin typeface="Raleway"/>
            </a:endParaRPr>
          </a:p>
          <a:p>
            <a:pPr marL="0" indent="0">
              <a:buNone/>
            </a:pPr>
            <a:r>
              <a:rPr lang="en-GB" sz="1200" b="1" dirty="0">
                <a:latin typeface="Raleway"/>
              </a:rPr>
              <a:t>Discussion points:</a:t>
            </a:r>
          </a:p>
          <a:p>
            <a:pPr marL="0" indent="0">
              <a:buNone/>
            </a:pPr>
            <a:r>
              <a:rPr lang="en-GB" sz="1200" b="1" dirty="0">
                <a:latin typeface="Raleway"/>
              </a:rPr>
              <a:t>How will this make you feel?</a:t>
            </a:r>
          </a:p>
          <a:p>
            <a:pPr marL="0" indent="0">
              <a:buNone/>
            </a:pPr>
            <a:r>
              <a:rPr lang="en-GB" sz="1200" b="1" dirty="0">
                <a:latin typeface="Raleway"/>
              </a:rPr>
              <a:t>Will there be any personal benefits to  you if you make these changes? </a:t>
            </a:r>
          </a:p>
          <a:p>
            <a:pPr marL="0" indent="0">
              <a:buNone/>
            </a:pPr>
            <a:r>
              <a:rPr lang="en-GB" sz="1200" b="1" dirty="0">
                <a:latin typeface="Raleway"/>
              </a:rPr>
              <a:t>How will this help reduce climate change? </a:t>
            </a:r>
          </a:p>
          <a:p>
            <a:pPr marL="0" indent="0">
              <a:buNone/>
            </a:pPr>
            <a:endParaRPr lang="en-GB" sz="1200" b="1" dirty="0">
              <a:latin typeface="Raleway"/>
            </a:endParaRPr>
          </a:p>
          <a:p>
            <a:pPr marL="0" indent="0">
              <a:buNone/>
            </a:pPr>
            <a:r>
              <a:rPr lang="en-GB" sz="1200" b="1" dirty="0">
                <a:latin typeface="Raleway"/>
              </a:rPr>
              <a:t>Reflection- </a:t>
            </a:r>
            <a:r>
              <a:rPr lang="en-GB" sz="1200" dirty="0">
                <a:latin typeface="Raleway"/>
              </a:rPr>
              <a:t>Name one important thing that you have learnt today? </a:t>
            </a:r>
          </a:p>
        </p:txBody>
      </p:sp>
      <p:sp>
        <p:nvSpPr>
          <p:cNvPr id="102" name="Google Shape;102;p15"/>
          <p:cNvSpPr/>
          <p:nvPr/>
        </p:nvSpPr>
        <p:spPr>
          <a:xfrm>
            <a:off x="462100" y="44116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txBox="1"/>
          <p:nvPr/>
        </p:nvSpPr>
        <p:spPr>
          <a:xfrm>
            <a:off x="690121" y="4345727"/>
            <a:ext cx="4998300" cy="49159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4 </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dirty="0">
              <a:solidFill>
                <a:schemeClr val="lt1"/>
              </a:solidFill>
              <a:latin typeface="Prompt"/>
              <a:ea typeface="Prompt"/>
              <a:cs typeface="Prompt"/>
              <a:sym typeface="Prompt"/>
            </a:endParaRPr>
          </a:p>
        </p:txBody>
      </p:sp>
      <p:sp>
        <p:nvSpPr>
          <p:cNvPr id="104" name="Google Shape;104;p15"/>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5" name="Google Shape;105;p15"/>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06" name="Google Shape;106;p15"/>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7" name="Google Shape;107;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08" name="Google Shape;108;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6" name="Google Shape;116;p16"/>
          <p:cNvSpPr txBox="1"/>
          <p:nvPr/>
        </p:nvSpPr>
        <p:spPr>
          <a:xfrm>
            <a:off x="364325" y="3090500"/>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COMMENTS &amp; NOTES ON REALIZATION</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8" name="Google Shape;118;p16"/>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1" name="Google Shape;121;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2" name="Google Shape;122;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23" name="Google Shape;123;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6" name="Google Shape;126;p16"/>
          <p:cNvSpPr txBox="1"/>
          <p:nvPr/>
        </p:nvSpPr>
        <p:spPr>
          <a:xfrm>
            <a:off x="364325" y="1162150"/>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WHAT STUDENTS DO</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indent="0">
              <a:buNone/>
            </a:pPr>
            <a:r>
              <a:rPr lang="en-GB" sz="1200" b="1" dirty="0">
                <a:latin typeface="Raleway"/>
              </a:rPr>
              <a:t>Links to PSHE Core theme 3 Living in the Wider World H16/H17 – pupils are reflecting on the food they eat with palm oil, this may open up discussions about what is a healthy food to eat  and what decisions influence their food choices. </a:t>
            </a:r>
          </a:p>
          <a:p>
            <a:pPr marL="0" indent="0">
              <a:buNone/>
            </a:pPr>
            <a:endParaRPr lang="en-GB" sz="1200" b="1" dirty="0">
              <a:latin typeface="Raleway"/>
            </a:endParaRPr>
          </a:p>
          <a:p>
            <a:pPr marL="0" indent="0">
              <a:buNone/>
            </a:pPr>
            <a:r>
              <a:rPr lang="en-GB" sz="1200" b="1" dirty="0">
                <a:latin typeface="Raleway"/>
              </a:rPr>
              <a:t>Links to Citizenship Curriculum  Pupils are encouraged to debate </a:t>
            </a:r>
            <a:r>
              <a:rPr lang="en-GB" sz="1200" dirty="0">
                <a:latin typeface="Raleway"/>
              </a:rPr>
              <a:t>think critically and debate political questions around the impact on  habitats of orangutans  of climate change , Teaching should develop pupils’ understanding of  our responsibilities as citizens. Pupils should use and apply their knowledge and understanding while developing skills to research and interrogate evidence, debate and evaluate viewpoints, present reasoned arguments and take informed action. They should consider what role citizens should have in preventing habitat damage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10057592"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033730B4-9809-4657-BC9E-364BBE0C8ACE}"/>
              </a:ext>
            </a:extLst>
          </p:cNvPr>
          <p:cNvSpPr/>
          <p:nvPr/>
        </p:nvSpPr>
        <p:spPr>
          <a:xfrm>
            <a:off x="467100" y="2764176"/>
            <a:ext cx="9844219" cy="3416320"/>
          </a:xfrm>
          <a:prstGeom prst="rect">
            <a:avLst/>
          </a:prstGeom>
          <a:solidFill>
            <a:schemeClr val="accent6">
              <a:lumMod val="20000"/>
              <a:lumOff val="80000"/>
            </a:schemeClr>
          </a:solidFill>
        </p:spPr>
        <p:txBody>
          <a:bodyPr wrap="square">
            <a:spAutoFit/>
          </a:bodyPr>
          <a:lstStyle/>
          <a:p>
            <a:r>
              <a:rPr lang="en-GB" sz="2400" b="1" dirty="0">
                <a:latin typeface="Raleway"/>
              </a:rPr>
              <a:t>Big Ideas 3 </a:t>
            </a:r>
            <a:r>
              <a:rPr lang="en-GB" sz="2400" dirty="0">
                <a:latin typeface="Raleway"/>
              </a:rPr>
              <a:t>– Human Consumption relies on burning energy that contributes to greenhouse gases </a:t>
            </a:r>
          </a:p>
          <a:p>
            <a:r>
              <a:rPr lang="en-GB" sz="2400" b="1" dirty="0">
                <a:latin typeface="Raleway"/>
              </a:rPr>
              <a:t>Big Idea 5 </a:t>
            </a:r>
            <a:r>
              <a:rPr lang="en-GB" sz="2400" dirty="0">
                <a:latin typeface="Raleway"/>
              </a:rPr>
              <a:t>– Climate change is impacting on animal habitats </a:t>
            </a:r>
          </a:p>
          <a:p>
            <a:r>
              <a:rPr lang="en-GB" sz="2400" b="1" dirty="0">
                <a:latin typeface="Raleway"/>
              </a:rPr>
              <a:t>Big Idea 6 </a:t>
            </a:r>
            <a:r>
              <a:rPr lang="en-GB" sz="2400" dirty="0">
                <a:latin typeface="Raleway"/>
              </a:rPr>
              <a:t>– Humans need to discuss and start to consider the future , humans need to begin to come up with solutions to address the underlying causes of climate change </a:t>
            </a:r>
          </a:p>
          <a:p>
            <a:r>
              <a:rPr lang="en-GB" sz="2400" b="1" dirty="0">
                <a:latin typeface="Raleway"/>
              </a:rPr>
              <a:t>Big Idea 11 </a:t>
            </a:r>
            <a:r>
              <a:rPr lang="en-GB" sz="2400" dirty="0">
                <a:latin typeface="Raleway"/>
              </a:rPr>
              <a:t>–</a:t>
            </a:r>
            <a:r>
              <a:rPr lang="en-GB" sz="2400" b="1" dirty="0">
                <a:latin typeface="Raleway"/>
              </a:rPr>
              <a:t> </a:t>
            </a:r>
            <a:r>
              <a:rPr lang="en-GB" sz="2400" dirty="0">
                <a:latin typeface="Raleway"/>
              </a:rPr>
              <a:t>People begin to consider the impact of their carbon footprint  and understand that these are bigger in wealthy minority world countries. </a:t>
            </a:r>
          </a:p>
        </p:txBody>
      </p:sp>
      <p:sp>
        <p:nvSpPr>
          <p:cNvPr id="3" name="Title 2">
            <a:extLst>
              <a:ext uri="{FF2B5EF4-FFF2-40B4-BE49-F238E27FC236}">
                <a16:creationId xmlns:a16="http://schemas.microsoft.com/office/drawing/2014/main" id="{97C155CC-80E1-410C-A7A5-0A2D65D87130}"/>
              </a:ext>
            </a:extLst>
          </p:cNvPr>
          <p:cNvSpPr>
            <a:spLocks noGrp="1"/>
          </p:cNvSpPr>
          <p:nvPr>
            <p:ph type="title"/>
          </p:nvPr>
        </p:nvSpPr>
        <p:spPr>
          <a:xfrm>
            <a:off x="1624518" y="1367594"/>
            <a:ext cx="7538937" cy="841800"/>
          </a:xfrm>
          <a:solidFill>
            <a:srgbClr val="92D050"/>
          </a:solidFill>
        </p:spPr>
        <p:txBody>
          <a:bodyPr/>
          <a:lstStyle/>
          <a:p>
            <a:r>
              <a:rPr lang="en-GB" dirty="0">
                <a:latin typeface=" "/>
              </a:rPr>
              <a:t>       Big Ideas/Key Facts to cover </a:t>
            </a:r>
          </a:p>
        </p:txBody>
      </p:sp>
    </p:spTree>
    <p:extLst>
      <p:ext uri="{BB962C8B-B14F-4D97-AF65-F5344CB8AC3E}">
        <p14:creationId xmlns:p14="http://schemas.microsoft.com/office/powerpoint/2010/main" val="1461740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flipV="1">
            <a:off x="428824" y="1067866"/>
            <a:ext cx="9901949"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D8779D94-C4EB-4FFE-AD94-CE1D9C236211}"/>
              </a:ext>
            </a:extLst>
          </p:cNvPr>
          <p:cNvPicPr>
            <a:picLocks noChangeAspect="1"/>
          </p:cNvPicPr>
          <p:nvPr/>
        </p:nvPicPr>
        <p:blipFill>
          <a:blip r:embed="rId4"/>
          <a:stretch>
            <a:fillRect/>
          </a:stretch>
        </p:blipFill>
        <p:spPr>
          <a:xfrm>
            <a:off x="364325" y="1150884"/>
            <a:ext cx="10073453" cy="6181880"/>
          </a:xfrm>
          <a:prstGeom prst="rect">
            <a:avLst/>
          </a:prstGeom>
        </p:spPr>
      </p:pic>
      <p:sp>
        <p:nvSpPr>
          <p:cNvPr id="10" name="Oval Callout 4">
            <a:extLst>
              <a:ext uri="{FF2B5EF4-FFF2-40B4-BE49-F238E27FC236}">
                <a16:creationId xmlns:a16="http://schemas.microsoft.com/office/drawing/2014/main" id="{B9DAB0E3-5988-4806-9949-17A5E1A52A62}"/>
              </a:ext>
            </a:extLst>
          </p:cNvPr>
          <p:cNvSpPr/>
          <p:nvPr/>
        </p:nvSpPr>
        <p:spPr>
          <a:xfrm>
            <a:off x="4048044" y="324837"/>
            <a:ext cx="4422389" cy="2538243"/>
          </a:xfrm>
          <a:prstGeom prst="wedgeEllipseCallout">
            <a:avLst>
              <a:gd name="adj1" fmla="val -19453"/>
              <a:gd name="adj2" fmla="val 115839"/>
            </a:avLst>
          </a:prstGeom>
          <a:solidFill>
            <a:schemeClr val="bg1"/>
          </a:solidFill>
          <a:ln w="63500" cmpd="sng">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Raleway"/>
              </a:rPr>
              <a:t>Do the choices I make around food have an impact on the climate? Does this matter?</a:t>
            </a:r>
          </a:p>
        </p:txBody>
      </p:sp>
    </p:spTree>
    <p:extLst>
      <p:ext uri="{BB962C8B-B14F-4D97-AF65-F5344CB8AC3E}">
        <p14:creationId xmlns:p14="http://schemas.microsoft.com/office/powerpoint/2010/main" val="60987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807643"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2C4A7B6C-0988-47B3-BBF4-9314C7AD5BDC}"/>
              </a:ext>
            </a:extLst>
          </p:cNvPr>
          <p:cNvSpPr>
            <a:spLocks noGrp="1"/>
          </p:cNvSpPr>
          <p:nvPr>
            <p:ph type="title"/>
          </p:nvPr>
        </p:nvSpPr>
        <p:spPr>
          <a:xfrm>
            <a:off x="1453185" y="1564698"/>
            <a:ext cx="7603580" cy="841800"/>
          </a:xfrm>
          <a:solidFill>
            <a:srgbClr val="92D050"/>
          </a:solidFill>
        </p:spPr>
        <p:txBody>
          <a:bodyPr/>
          <a:lstStyle/>
          <a:p>
            <a:r>
              <a:rPr lang="en-GB" sz="4400" dirty="0">
                <a:latin typeface="Raleway"/>
              </a:rPr>
              <a:t>Lesson 4 Climate change</a:t>
            </a:r>
          </a:p>
        </p:txBody>
      </p:sp>
      <p:sp>
        <p:nvSpPr>
          <p:cNvPr id="3" name="Text Placeholder 2">
            <a:extLst>
              <a:ext uri="{FF2B5EF4-FFF2-40B4-BE49-F238E27FC236}">
                <a16:creationId xmlns:a16="http://schemas.microsoft.com/office/drawing/2014/main" id="{2D4C9662-A360-46FF-A34C-8B1F572E1ED4}"/>
              </a:ext>
            </a:extLst>
          </p:cNvPr>
          <p:cNvSpPr>
            <a:spLocks noGrp="1"/>
          </p:cNvSpPr>
          <p:nvPr>
            <p:ph type="body" idx="1"/>
          </p:nvPr>
        </p:nvSpPr>
        <p:spPr>
          <a:xfrm>
            <a:off x="273475" y="2615655"/>
            <a:ext cx="9963000" cy="5021400"/>
          </a:xfrm>
        </p:spPr>
        <p:txBody>
          <a:bodyPr/>
          <a:lstStyle/>
          <a:p>
            <a:r>
              <a:rPr lang="en-GB" sz="2800" dirty="0">
                <a:latin typeface="Raleway"/>
              </a:rPr>
              <a:t>How do my eating habits and consumer choices impact on habitats around the world? </a:t>
            </a:r>
          </a:p>
          <a:p>
            <a:r>
              <a:rPr lang="en-US" sz="2800" dirty="0">
                <a:latin typeface="Raleway"/>
              </a:rPr>
              <a:t>Because our choices can shape the world for the better</a:t>
            </a:r>
            <a:endParaRPr lang="en-GB" sz="2800" dirty="0">
              <a:latin typeface="Raleway"/>
            </a:endParaRPr>
          </a:p>
          <a:p>
            <a:endParaRPr lang="en-GB" dirty="0"/>
          </a:p>
        </p:txBody>
      </p:sp>
    </p:spTree>
    <p:extLst>
      <p:ext uri="{BB962C8B-B14F-4D97-AF65-F5344CB8AC3E}">
        <p14:creationId xmlns:p14="http://schemas.microsoft.com/office/powerpoint/2010/main" val="2939407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8822"/>
            <a:ext cx="9807643" cy="59045"/>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70294" y="2715635"/>
            <a:ext cx="9951223" cy="3631800"/>
          </a:xfrm>
          <a:prstGeom prst="rect">
            <a:avLst/>
          </a:prstGeom>
          <a:noFill/>
          <a:ln>
            <a:noFill/>
          </a:ln>
        </p:spPr>
        <p:txBody>
          <a:bodyPr spcFirstLastPara="1" wrap="square" lIns="91425" tIns="91425" rIns="91425" bIns="91425" anchor="t" anchorCtr="0">
            <a:noAutofit/>
          </a:bodyPr>
          <a:lstStyle/>
          <a:p>
            <a:pPr marL="0" indent="0">
              <a:buNone/>
            </a:pPr>
            <a:r>
              <a:rPr lang="en-GB" sz="2400" b="1" dirty="0">
                <a:latin typeface="Raleway"/>
              </a:rPr>
              <a:t>You will  be able to:</a:t>
            </a:r>
          </a:p>
          <a:p>
            <a:pPr marL="342900" indent="-342900">
              <a:buFont typeface="Arial" panose="020B0604020202020204" pitchFamily="34" charset="0"/>
              <a:buChar char="•"/>
            </a:pPr>
            <a:r>
              <a:rPr lang="en-GB" sz="2400" dirty="0">
                <a:latin typeface="Raleway"/>
              </a:rPr>
              <a:t>describe how climate change is linked to the destruction of the habitats of orang-utans</a:t>
            </a:r>
          </a:p>
          <a:p>
            <a:pPr marL="342900" indent="-342900">
              <a:buFont typeface="Arial" panose="020B0604020202020204" pitchFamily="34" charset="0"/>
              <a:buChar char="•"/>
            </a:pPr>
            <a:r>
              <a:rPr lang="en-GB" sz="2400" dirty="0">
                <a:latin typeface="Raleway"/>
              </a:rPr>
              <a:t>explain how your consumer choices are linked to the  habitat destruction of the orang-utan</a:t>
            </a:r>
          </a:p>
          <a:p>
            <a:pPr marL="342900" indent="-342900">
              <a:buFont typeface="Arial" panose="020B0604020202020204" pitchFamily="34" charset="0"/>
              <a:buChar char="•"/>
            </a:pPr>
            <a:r>
              <a:rPr lang="en-GB" sz="2400" dirty="0">
                <a:latin typeface="Raleway"/>
              </a:rPr>
              <a:t>Develop ideas about how you could change your actions to reduce your impact on climate change</a:t>
            </a:r>
          </a:p>
        </p:txBody>
      </p:sp>
      <p:sp>
        <p:nvSpPr>
          <p:cNvPr id="2" name="Rectangle 1">
            <a:extLst>
              <a:ext uri="{FF2B5EF4-FFF2-40B4-BE49-F238E27FC236}">
                <a16:creationId xmlns:a16="http://schemas.microsoft.com/office/drawing/2014/main" id="{E9BDBDA6-898D-48E3-81C5-C0055AE821C9}"/>
              </a:ext>
            </a:extLst>
          </p:cNvPr>
          <p:cNvSpPr/>
          <p:nvPr/>
        </p:nvSpPr>
        <p:spPr>
          <a:xfrm>
            <a:off x="3014024" y="1378860"/>
            <a:ext cx="4955203" cy="769441"/>
          </a:xfrm>
          <a:prstGeom prst="rect">
            <a:avLst/>
          </a:prstGeom>
          <a:solidFill>
            <a:srgbClr val="92D050"/>
          </a:solidFill>
        </p:spPr>
        <p:txBody>
          <a:bodyPr wrap="none">
            <a:spAutoFit/>
          </a:bodyPr>
          <a:lstStyle/>
          <a:p>
            <a:r>
              <a:rPr lang="en-GB" sz="4400" dirty="0">
                <a:latin typeface="Raleway"/>
              </a:rPr>
              <a:t>Lesson Objectives </a:t>
            </a:r>
          </a:p>
        </p:txBody>
      </p:sp>
    </p:spTree>
    <p:extLst>
      <p:ext uri="{BB962C8B-B14F-4D97-AF65-F5344CB8AC3E}">
        <p14:creationId xmlns:p14="http://schemas.microsoft.com/office/powerpoint/2010/main" val="59975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898643"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E50FDFDD-5345-45B9-A1C7-008BDF7E079A}"/>
              </a:ext>
            </a:extLst>
          </p:cNvPr>
          <p:cNvPicPr>
            <a:picLocks noChangeAspect="1"/>
          </p:cNvPicPr>
          <p:nvPr/>
        </p:nvPicPr>
        <p:blipFill>
          <a:blip r:embed="rId5"/>
          <a:stretch>
            <a:fillRect/>
          </a:stretch>
        </p:blipFill>
        <p:spPr>
          <a:xfrm>
            <a:off x="491912" y="2157927"/>
            <a:ext cx="9707988" cy="3371772"/>
          </a:xfrm>
          <a:prstGeom prst="rect">
            <a:avLst/>
          </a:prstGeom>
        </p:spPr>
      </p:pic>
      <p:sp>
        <p:nvSpPr>
          <p:cNvPr id="3" name="Title 2">
            <a:extLst>
              <a:ext uri="{FF2B5EF4-FFF2-40B4-BE49-F238E27FC236}">
                <a16:creationId xmlns:a16="http://schemas.microsoft.com/office/drawing/2014/main" id="{63CF75BE-AC0B-4EBC-8ECA-E37FBBC01360}"/>
              </a:ext>
            </a:extLst>
          </p:cNvPr>
          <p:cNvSpPr>
            <a:spLocks noGrp="1"/>
          </p:cNvSpPr>
          <p:nvPr>
            <p:ph type="title"/>
          </p:nvPr>
        </p:nvSpPr>
        <p:spPr>
          <a:xfrm>
            <a:off x="150662" y="1210365"/>
            <a:ext cx="5132682" cy="841800"/>
          </a:xfrm>
          <a:solidFill>
            <a:srgbClr val="92D050"/>
          </a:solidFill>
        </p:spPr>
        <p:txBody>
          <a:bodyPr/>
          <a:lstStyle/>
          <a:p>
            <a:r>
              <a:rPr lang="en-GB" dirty="0">
                <a:solidFill>
                  <a:schemeClr val="bg1"/>
                </a:solidFill>
                <a:latin typeface="Raleway"/>
              </a:rPr>
              <a:t>What is this logo about? </a:t>
            </a:r>
          </a:p>
        </p:txBody>
      </p:sp>
      <p:sp>
        <p:nvSpPr>
          <p:cNvPr id="4" name="Text Placeholder 3">
            <a:extLst>
              <a:ext uri="{FF2B5EF4-FFF2-40B4-BE49-F238E27FC236}">
                <a16:creationId xmlns:a16="http://schemas.microsoft.com/office/drawing/2014/main" id="{5BFBA778-A50A-4151-BDF2-9A5B548EB241}"/>
              </a:ext>
            </a:extLst>
          </p:cNvPr>
          <p:cNvSpPr>
            <a:spLocks noGrp="1"/>
          </p:cNvSpPr>
          <p:nvPr>
            <p:ph type="body" idx="1"/>
          </p:nvPr>
        </p:nvSpPr>
        <p:spPr>
          <a:xfrm>
            <a:off x="150662" y="5871916"/>
            <a:ext cx="7271542" cy="1495683"/>
          </a:xfrm>
          <a:solidFill>
            <a:schemeClr val="accent6">
              <a:lumMod val="20000"/>
              <a:lumOff val="80000"/>
            </a:schemeClr>
          </a:solidFill>
        </p:spPr>
        <p:txBody>
          <a:bodyPr/>
          <a:lstStyle/>
          <a:p>
            <a:pPr marL="82550" indent="0">
              <a:buNone/>
            </a:pPr>
            <a:r>
              <a:rPr lang="en-GB" b="1" dirty="0">
                <a:latin typeface="Raleway"/>
              </a:rPr>
              <a:t>Lets get thinking - </a:t>
            </a:r>
            <a:r>
              <a:rPr lang="en-GB" dirty="0">
                <a:latin typeface="Raleway"/>
              </a:rPr>
              <a:t>Think - Discuss in pairs – share </a:t>
            </a:r>
          </a:p>
          <a:p>
            <a:r>
              <a:rPr lang="en-GB" dirty="0">
                <a:latin typeface="Raleway"/>
              </a:rPr>
              <a:t>What messages would an organisation be trying to communicate with this logo? </a:t>
            </a:r>
          </a:p>
          <a:p>
            <a:endParaRPr lang="en-GB" dirty="0"/>
          </a:p>
          <a:p>
            <a:endParaRPr lang="en-GB" dirty="0"/>
          </a:p>
          <a:p>
            <a:endParaRPr lang="en-GB" dirty="0"/>
          </a:p>
        </p:txBody>
      </p:sp>
      <p:pic>
        <p:nvPicPr>
          <p:cNvPr id="12" name="Picture 11">
            <a:extLst>
              <a:ext uri="{FF2B5EF4-FFF2-40B4-BE49-F238E27FC236}">
                <a16:creationId xmlns:a16="http://schemas.microsoft.com/office/drawing/2014/main" id="{D3F2EF65-A23D-4F47-B458-2DD162E6DE9C}"/>
              </a:ext>
            </a:extLst>
          </p:cNvPr>
          <p:cNvPicPr>
            <a:picLocks noChangeAspect="1"/>
          </p:cNvPicPr>
          <p:nvPr/>
        </p:nvPicPr>
        <p:blipFill>
          <a:blip r:embed="rId6"/>
          <a:stretch>
            <a:fillRect/>
          </a:stretch>
        </p:blipFill>
        <p:spPr>
          <a:xfrm>
            <a:off x="7287169" y="5600128"/>
            <a:ext cx="3209994" cy="1834282"/>
          </a:xfrm>
          <a:prstGeom prst="rect">
            <a:avLst/>
          </a:prstGeom>
        </p:spPr>
      </p:pic>
    </p:spTree>
    <p:extLst>
      <p:ext uri="{BB962C8B-B14F-4D97-AF65-F5344CB8AC3E}">
        <p14:creationId xmlns:p14="http://schemas.microsoft.com/office/powerpoint/2010/main" val="377802693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739</TotalTime>
  <Words>1989</Words>
  <Application>Microsoft Office PowerPoint</Application>
  <PresentationFormat>Custom</PresentationFormat>
  <Paragraphs>238</Paragraphs>
  <Slides>27</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ScoutLight</vt:lpstr>
      <vt:lpstr>Raleway ExtraBold</vt:lpstr>
      <vt:lpstr>Prompt SemiBold</vt:lpstr>
      <vt:lpstr> </vt:lpstr>
      <vt:lpstr>Prompt</vt:lpstr>
      <vt:lpstr>Raleway</vt:lpstr>
      <vt:lpstr>Simple Light</vt:lpstr>
      <vt:lpstr>PowerPoint Presentation</vt:lpstr>
      <vt:lpstr>PowerPoint Presentation</vt:lpstr>
      <vt:lpstr>PowerPoint Presentation</vt:lpstr>
      <vt:lpstr>PowerPoint Presentation</vt:lpstr>
      <vt:lpstr>       Big Ideas/Key Facts to cover </vt:lpstr>
      <vt:lpstr>PowerPoint Presentation</vt:lpstr>
      <vt:lpstr>Lesson 4 Climate change</vt:lpstr>
      <vt:lpstr>PowerPoint Presentation</vt:lpstr>
      <vt:lpstr>What is this logo about? </vt:lpstr>
      <vt:lpstr>Activity 2  What does responsible eating mean? </vt:lpstr>
      <vt:lpstr>Activity Three What is our best meal?</vt:lpstr>
      <vt:lpstr>How are these foods connected to these pictures?</vt:lpstr>
      <vt:lpstr>PowerPoint Presentation</vt:lpstr>
      <vt:lpstr>PowerPoint Presentation</vt:lpstr>
      <vt:lpstr>PowerPoint Presentation</vt:lpstr>
      <vt:lpstr>Activity Three Take the survey   Discuss your findings with your group  </vt:lpstr>
      <vt:lpstr>Why are we interested?        </vt:lpstr>
      <vt:lpstr>What is Palm Oil ?</vt:lpstr>
      <vt:lpstr>WHAT IS THE ISSUE? </vt:lpstr>
      <vt:lpstr>IT'S TIME TO PEEL BACK THE LABEL </vt:lpstr>
      <vt:lpstr>Did you know that:  </vt:lpstr>
      <vt:lpstr> Rang-tan: the story of dirty palm oil</vt:lpstr>
      <vt:lpstr>Change the way you think about food</vt:lpstr>
      <vt:lpstr>Change the way you think about food</vt:lpstr>
      <vt:lpstr>Activity Four Taking Action </vt:lpstr>
      <vt:lpstr>PowerPoint Presentation</vt:lpstr>
      <vt:lpstr>Reflection Change the way you think about Food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14</cp:revision>
  <dcterms:modified xsi:type="dcterms:W3CDTF">2020-04-15T11:11:38Z</dcterms:modified>
</cp:coreProperties>
</file>