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302" r:id="rId22"/>
    <p:sldId id="303" r:id="rId23"/>
    <p:sldId id="311" r:id="rId24"/>
    <p:sldId id="304" r:id="rId25"/>
    <p:sldId id="305" r:id="rId26"/>
    <p:sldId id="306" r:id="rId27"/>
    <p:sldId id="307" r:id="rId28"/>
    <p:sldId id="308" r:id="rId29"/>
    <p:sldId id="309" r:id="rId30"/>
    <p:sldId id="310" r:id="rId31"/>
    <p:sldId id="312" r:id="rId32"/>
    <p:sldId id="313" r:id="rId33"/>
    <p:sldId id="314" r:id="rId34"/>
  </p:sldIdLst>
  <p:sldSz cx="10691813" cy="7559675"/>
  <p:notesSz cx="7559675" cy="10691813"/>
  <p:embeddedFontLst>
    <p:embeddedFont>
      <p:font typeface="Calibri" panose="020F0502020204030204" pitchFamily="34" charset="0"/>
      <p:regular r:id="rId36"/>
      <p:bold r:id="rId37"/>
      <p:italic r:id="rId38"/>
      <p:boldItalic r:id="rId39"/>
    </p:embeddedFont>
    <p:embeddedFont>
      <p:font typeface="Comic Sans MS" panose="030F0702030302020204" pitchFamily="66"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8" d="100"/>
          <a:sy n="98" d="100"/>
        </p:scale>
        <p:origin x="1500" y="90"/>
      </p:cViewPr>
      <p:guideLst>
        <p:guide orient="horz" pos="2381"/>
        <p:guide pos="3367"/>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7732571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youtube.com/watch?v=lRKzA3QULrE"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344188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Screenshot from Google Earth.</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463662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Photos: United Nations</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332848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Photo: http://edgeeffects.net/wp-content/uploads/2018/07/environmental_justice_kathy_jetnil_kijiner_featured-580x304.jpg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5199638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616041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801876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894862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https://tribalmystic.me/</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9247490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8541049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https://asiapacificreport.nz/wp-content/uploads/2017/11/maxresdefault-9.jpg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22623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001170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World Bank Published 22</a:t>
            </a:r>
            <a:r>
              <a:rPr lang="en-GB" baseline="30000" dirty="0"/>
              <a:t>nd</a:t>
            </a:r>
            <a:r>
              <a:rPr lang="en-GB" dirty="0"/>
              <a:t> August 2016 2 minutes</a:t>
            </a:r>
            <a:endParaRPr dirty="0"/>
          </a:p>
        </p:txBody>
      </p:sp>
    </p:spTree>
    <p:extLst>
      <p:ext uri="{BB962C8B-B14F-4D97-AF65-F5344CB8AC3E}">
        <p14:creationId xmlns:p14="http://schemas.microsoft.com/office/powerpoint/2010/main" val="20466635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5268202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726799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5288061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t>Documentary chronicles climate change through three children growing up in the Marshall Islands</a:t>
            </a:r>
          </a:p>
          <a:p>
            <a:r>
              <a:rPr lang="en-GB" dirty="0"/>
              <a:t>Living on Earth </a:t>
            </a:r>
          </a:p>
          <a:p>
            <a:r>
              <a:rPr lang="en-GB" dirty="0"/>
              <a:t>June 23, 2018 · 5:15 AM EDT </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6166018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6960881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471743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3478449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dirty="0"/>
              <a:t>© Women’s March Global</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4275045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1: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5" name="Google Shape;9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9842513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437135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100" dirty="0">
                <a:hlinkClick r:id="rId3"/>
              </a:rPr>
              <a:t>https://www.youtube.com/watch?v=lRKzA3QULrE</a:t>
            </a:r>
            <a:endParaRPr dirty="0"/>
          </a:p>
        </p:txBody>
      </p:sp>
    </p:spTree>
    <p:extLst>
      <p:ext uri="{BB962C8B-B14F-4D97-AF65-F5344CB8AC3E}">
        <p14:creationId xmlns:p14="http://schemas.microsoft.com/office/powerpoint/2010/main" val="18080668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743639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48018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76712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a:t>
            </a:r>
            <a:r>
              <a:rPr lang="en-GB" baseline="0" dirty="0"/>
              <a:t> </a:t>
            </a:r>
            <a:r>
              <a:rPr lang="en-GB" dirty="0"/>
              <a:t>UNDP</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465044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UNDP</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400085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a:t>
            </a:r>
            <a:r>
              <a:rPr lang="en-GB" baseline="0" dirty="0"/>
              <a:t> by Pete </a:t>
            </a:r>
            <a:r>
              <a:rPr lang="en-GB" baseline="0" dirty="0" err="1"/>
              <a:t>Linforth</a:t>
            </a:r>
            <a:r>
              <a:rPr lang="en-GB" baseline="0" dirty="0"/>
              <a:t> from </a:t>
            </a:r>
            <a:r>
              <a:rPr lang="en-GB" baseline="0" dirty="0" err="1"/>
              <a:t>Pixabay</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038341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64468" y="3161354"/>
            <a:ext cx="9963000" cy="1237200"/>
          </a:xfrm>
          <a:prstGeom prst="rect">
            <a:avLst/>
          </a:prstGeom>
          <a:noFill/>
          <a:ln>
            <a:noFill/>
          </a:ln>
        </p:spPr>
        <p:txBody>
          <a:bodyPr spcFirstLastPara="1" wrap="square" lIns="116050" tIns="116050" rIns="116050" bIns="116050" anchor="ctr" anchorCtr="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a:endParaRPr/>
          </a:p>
        </p:txBody>
      </p:sp>
      <p:sp>
        <p:nvSpPr>
          <p:cNvPr id="15" name="Google Shape;15;p3"/>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19" name="Google Shape;19;p4"/>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hyperlink" Target="https://www.kathyjetnilkijiner.com/united-nations-climate-summit-opening-ceremony-my-poem-to-my-daughter/" TargetMode="External"/><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hyperlink" Target="https://www.youtube.com/watch?v=RuK6WU-iKTo"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hyperlink" Target="https://www.youtube.com/watch?v=RuK6WU-iKTo" TargetMode="Externa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hyperlink" Target="https://globaldimension.org.uk/wllgoal/climate-action/" TargetMode="External"/><Relationship Id="rId4" Type="http://schemas.openxmlformats.org/officeDocument/2006/relationships/image" Target="../media/image2.jpg"/></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hyperlink" Target="https://www.youtube.com/watch?v=lRKzA3QULrE" TargetMode="External"/><Relationship Id="rId5" Type="http://schemas.openxmlformats.org/officeDocument/2006/relationships/hyperlink" Target="https://www.youtube.com/channel/UCMkybZyI_B-xgkLQo_eCQ_w" TargetMode="External"/><Relationship Id="rId4" Type="http://schemas.openxmlformats.org/officeDocument/2006/relationships/image" Target="../media/image2.jp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6" name="Google Shape;56;p13"/>
          <p:cNvSpPr/>
          <p:nvPr/>
        </p:nvSpPr>
        <p:spPr>
          <a:xfrm rot="10800000" flipH="1">
            <a:off x="428825" y="7112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7" name="Google Shape;57;p13"/>
          <p:cNvSpPr txBox="1"/>
          <p:nvPr/>
        </p:nvSpPr>
        <p:spPr>
          <a:xfrm>
            <a:off x="3681375" y="2437296"/>
            <a:ext cx="2652300" cy="2394686"/>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i="1" dirty="0">
                <a:solidFill>
                  <a:schemeClr val="dk2"/>
                </a:solidFill>
                <a:latin typeface="Raleway"/>
                <a:ea typeface="Raleway"/>
                <a:cs typeface="Raleway"/>
                <a:sym typeface="Raleway"/>
              </a:rPr>
              <a:t>MENTAL MAP</a:t>
            </a:r>
          </a:p>
          <a:p>
            <a:r>
              <a:rPr lang="en-GB" sz="2000" dirty="0">
                <a:latin typeface="Raleway"/>
              </a:rPr>
              <a:t>How is climate change impacting on people around the world? </a:t>
            </a:r>
          </a:p>
          <a:p>
            <a:r>
              <a:rPr lang="en-GB" sz="2000" dirty="0">
                <a:latin typeface="Raleway"/>
              </a:rPr>
              <a:t>How do we ensure that no one is left behind? </a:t>
            </a:r>
            <a:endParaRPr lang="en-GB" sz="2000" dirty="0">
              <a:latin typeface="Raleway"/>
              <a:ea typeface="Raleway"/>
              <a:cs typeface="Raleway"/>
              <a:sym typeface="Raleway"/>
            </a:endParaRPr>
          </a:p>
          <a:p>
            <a:pPr marL="0" lvl="0" indent="0" algn="l" rtl="0">
              <a:spcBef>
                <a:spcPts val="0"/>
              </a:spcBef>
              <a:spcAft>
                <a:spcPts val="0"/>
              </a:spcAft>
              <a:buNone/>
            </a:pPr>
            <a:endParaRPr sz="3000" i="1" dirty="0">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970848"/>
            <a:ext cx="996300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364325" y="2296442"/>
            <a:ext cx="9860225" cy="4797937"/>
          </a:xfrm>
          <a:prstGeom prst="rect">
            <a:avLst/>
          </a:prstGeom>
          <a:noFill/>
          <a:ln>
            <a:noFill/>
          </a:ln>
        </p:spPr>
        <p:txBody>
          <a:bodyPr spcFirstLastPara="1" wrap="square" lIns="91425" tIns="91425" rIns="91425" bIns="91425" anchor="t" anchorCtr="0">
            <a:noAutofit/>
          </a:bodyPr>
          <a:lstStyle/>
          <a:p>
            <a:r>
              <a:rPr lang="en-GB" sz="2400" b="1" dirty="0">
                <a:latin typeface="Raleway"/>
              </a:rPr>
              <a:t>Learners will have:</a:t>
            </a:r>
          </a:p>
          <a:p>
            <a:pPr marL="285750" indent="-285750">
              <a:buFont typeface="Arial" panose="020B0604020202020204" pitchFamily="34" charset="0"/>
              <a:buChar char="•"/>
            </a:pPr>
            <a:r>
              <a:rPr lang="en-GB" sz="2400" i="1" dirty="0">
                <a:solidFill>
                  <a:srgbClr val="FF0000"/>
                </a:solidFill>
                <a:latin typeface="Raleway"/>
              </a:rPr>
              <a:t>Analysed a poem </a:t>
            </a:r>
            <a:r>
              <a:rPr lang="en-GB" sz="2400" i="1" dirty="0">
                <a:latin typeface="Raleway"/>
              </a:rPr>
              <a:t>for positive and negative statements about climate change and how it may  impact on the future inhabitants of the Marshall Islands. </a:t>
            </a:r>
            <a:endParaRPr lang="en-GB" sz="2400" b="1" dirty="0">
              <a:latin typeface="Raleway"/>
            </a:endParaRPr>
          </a:p>
          <a:p>
            <a:pPr marL="285750" indent="-285750">
              <a:buFont typeface="Arial" panose="020B0604020202020204" pitchFamily="34" charset="0"/>
              <a:buChar char="•"/>
            </a:pPr>
            <a:r>
              <a:rPr lang="en-GB" sz="2400" i="1" dirty="0">
                <a:solidFill>
                  <a:schemeClr val="accent4"/>
                </a:solidFill>
                <a:latin typeface="Raleway"/>
              </a:rPr>
              <a:t>Developed opinions </a:t>
            </a:r>
            <a:r>
              <a:rPr lang="en-GB" sz="2400" i="1" dirty="0">
                <a:latin typeface="Raleway"/>
              </a:rPr>
              <a:t>about the impact  climate change is having on communities around the world (using the Marshall Islands as a case study).</a:t>
            </a:r>
          </a:p>
          <a:p>
            <a:pPr marL="285750" indent="-285750">
              <a:buFont typeface="Arial" panose="020B0604020202020204" pitchFamily="34" charset="0"/>
              <a:buChar char="•"/>
            </a:pPr>
            <a:r>
              <a:rPr lang="en-GB" sz="2400" i="1" dirty="0">
                <a:solidFill>
                  <a:schemeClr val="accent4"/>
                </a:solidFill>
                <a:latin typeface="Raleway"/>
              </a:rPr>
              <a:t>Explained different viewpoints </a:t>
            </a:r>
            <a:r>
              <a:rPr lang="en-GB" sz="2400" i="1" dirty="0">
                <a:latin typeface="Raleway"/>
              </a:rPr>
              <a:t>on how we should respond to climate change and started to develop ideas about how we should take action to respond to the threats of climate change. </a:t>
            </a:r>
          </a:p>
          <a:p>
            <a:pPr marL="285750" indent="-285750">
              <a:buFont typeface="Arial" panose="020B0604020202020204" pitchFamily="34" charset="0"/>
              <a:buChar char="•"/>
            </a:pPr>
            <a:r>
              <a:rPr lang="en-GB" sz="2400" i="1" dirty="0">
                <a:solidFill>
                  <a:schemeClr val="accent4"/>
                </a:solidFill>
                <a:latin typeface="Raleway"/>
              </a:rPr>
              <a:t>Shown understanding </a:t>
            </a:r>
            <a:r>
              <a:rPr lang="en-GB" sz="2400" i="1" dirty="0">
                <a:latin typeface="Raleway"/>
              </a:rPr>
              <a:t>about the choices that people around the world are having to make where impacted by climate change.</a:t>
            </a:r>
          </a:p>
        </p:txBody>
      </p:sp>
      <p:sp>
        <p:nvSpPr>
          <p:cNvPr id="2" name="Title 1">
            <a:extLst>
              <a:ext uri="{FF2B5EF4-FFF2-40B4-BE49-F238E27FC236}">
                <a16:creationId xmlns:a16="http://schemas.microsoft.com/office/drawing/2014/main" id="{1EDD5FBE-86FC-4ABD-9B42-9A4B9234B70C}"/>
              </a:ext>
            </a:extLst>
          </p:cNvPr>
          <p:cNvSpPr>
            <a:spLocks noGrp="1"/>
          </p:cNvSpPr>
          <p:nvPr>
            <p:ph type="title"/>
          </p:nvPr>
        </p:nvSpPr>
        <p:spPr>
          <a:xfrm>
            <a:off x="3327953" y="1162922"/>
            <a:ext cx="4347600" cy="841800"/>
          </a:xfrm>
          <a:solidFill>
            <a:srgbClr val="669900"/>
          </a:solidFill>
        </p:spPr>
        <p:txBody>
          <a:bodyPr/>
          <a:lstStyle/>
          <a:p>
            <a:r>
              <a:rPr lang="en-GB" dirty="0">
                <a:latin typeface="Raleway"/>
              </a:rPr>
              <a:t>Lesson Outcomes </a:t>
            </a:r>
          </a:p>
        </p:txBody>
      </p:sp>
    </p:spTree>
    <p:extLst>
      <p:ext uri="{BB962C8B-B14F-4D97-AF65-F5344CB8AC3E}">
        <p14:creationId xmlns:p14="http://schemas.microsoft.com/office/powerpoint/2010/main" val="1745244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955947"/>
            <a:ext cx="9769942" cy="6062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r>
              <a:rPr lang="en-GB" sz="1100" b="1"/>
              <a:t>Let’s get thinking: </a:t>
            </a:r>
            <a:r>
              <a:rPr lang="en-GB" sz="1100"/>
              <a:t>How are we linked to these Islands? </a:t>
            </a:r>
            <a:endParaRPr lang="en-GB" sz="1100" dirty="0"/>
          </a:p>
        </p:txBody>
      </p:sp>
      <p:pic>
        <p:nvPicPr>
          <p:cNvPr id="2" name="Picture 1">
            <a:extLst>
              <a:ext uri="{FF2B5EF4-FFF2-40B4-BE49-F238E27FC236}">
                <a16:creationId xmlns:a16="http://schemas.microsoft.com/office/drawing/2014/main" id="{B11B6321-8A94-4310-B8D1-2B45603EA65C}"/>
              </a:ext>
            </a:extLst>
          </p:cNvPr>
          <p:cNvPicPr>
            <a:picLocks noChangeAspect="1"/>
          </p:cNvPicPr>
          <p:nvPr/>
        </p:nvPicPr>
        <p:blipFill>
          <a:blip r:embed="rId5"/>
          <a:stretch>
            <a:fillRect/>
          </a:stretch>
        </p:blipFill>
        <p:spPr>
          <a:xfrm>
            <a:off x="364324" y="1848875"/>
            <a:ext cx="4383233" cy="5602679"/>
          </a:xfrm>
          <a:prstGeom prst="rect">
            <a:avLst/>
          </a:prstGeom>
        </p:spPr>
      </p:pic>
      <p:sp>
        <p:nvSpPr>
          <p:cNvPr id="3" name="Rectangle 2">
            <a:extLst>
              <a:ext uri="{FF2B5EF4-FFF2-40B4-BE49-F238E27FC236}">
                <a16:creationId xmlns:a16="http://schemas.microsoft.com/office/drawing/2014/main" id="{162943BB-1C81-4AA7-A956-8D8815A09844}"/>
              </a:ext>
            </a:extLst>
          </p:cNvPr>
          <p:cNvSpPr/>
          <p:nvPr/>
        </p:nvSpPr>
        <p:spPr>
          <a:xfrm>
            <a:off x="477236" y="1165984"/>
            <a:ext cx="6930102" cy="584775"/>
          </a:xfrm>
          <a:prstGeom prst="rect">
            <a:avLst/>
          </a:prstGeom>
          <a:solidFill>
            <a:srgbClr val="669900"/>
          </a:solidFill>
        </p:spPr>
        <p:txBody>
          <a:bodyPr wrap="none">
            <a:spAutoFit/>
          </a:bodyPr>
          <a:lstStyle/>
          <a:p>
            <a:r>
              <a:rPr lang="en-GB" sz="3200" dirty="0">
                <a:solidFill>
                  <a:schemeClr val="tx1"/>
                </a:solidFill>
                <a:latin typeface="Raleway"/>
              </a:rPr>
              <a:t>You are making this island disappear</a:t>
            </a:r>
          </a:p>
        </p:txBody>
      </p:sp>
      <p:pic>
        <p:nvPicPr>
          <p:cNvPr id="4" name="Picture 3">
            <a:extLst>
              <a:ext uri="{FF2B5EF4-FFF2-40B4-BE49-F238E27FC236}">
                <a16:creationId xmlns:a16="http://schemas.microsoft.com/office/drawing/2014/main" id="{9D1E0D32-8924-4E6D-B943-F93C95F3F26A}"/>
              </a:ext>
            </a:extLst>
          </p:cNvPr>
          <p:cNvPicPr>
            <a:picLocks noChangeAspect="1"/>
          </p:cNvPicPr>
          <p:nvPr/>
        </p:nvPicPr>
        <p:blipFill>
          <a:blip r:embed="rId6"/>
          <a:stretch>
            <a:fillRect/>
          </a:stretch>
        </p:blipFill>
        <p:spPr>
          <a:xfrm>
            <a:off x="5944255" y="3921467"/>
            <a:ext cx="2651990" cy="2517866"/>
          </a:xfrm>
          <a:prstGeom prst="rect">
            <a:avLst/>
          </a:prstGeom>
        </p:spPr>
      </p:pic>
      <p:sp>
        <p:nvSpPr>
          <p:cNvPr id="5" name="Rectangle 4">
            <a:extLst>
              <a:ext uri="{FF2B5EF4-FFF2-40B4-BE49-F238E27FC236}">
                <a16:creationId xmlns:a16="http://schemas.microsoft.com/office/drawing/2014/main" id="{3262F681-809B-4A34-8C8D-4684DC00FBAB}"/>
              </a:ext>
            </a:extLst>
          </p:cNvPr>
          <p:cNvSpPr/>
          <p:nvPr/>
        </p:nvSpPr>
        <p:spPr>
          <a:xfrm>
            <a:off x="4983964" y="2240051"/>
            <a:ext cx="5343525" cy="1754326"/>
          </a:xfrm>
          <a:prstGeom prst="rect">
            <a:avLst/>
          </a:prstGeom>
          <a:solidFill>
            <a:schemeClr val="accent6">
              <a:lumMod val="40000"/>
              <a:lumOff val="60000"/>
            </a:schemeClr>
          </a:solidFill>
        </p:spPr>
        <p:txBody>
          <a:bodyPr>
            <a:spAutoFit/>
          </a:bodyPr>
          <a:lstStyle/>
          <a:p>
            <a:pPr lvl="0">
              <a:buClrTx/>
            </a:pPr>
            <a:r>
              <a:rPr lang="en-GB" sz="3600" b="1" kern="1200" dirty="0">
                <a:solidFill>
                  <a:prstClr val="black"/>
                </a:solidFill>
                <a:latin typeface="Raleway"/>
                <a:ea typeface="+mn-ea"/>
                <a:cs typeface="+mn-cs"/>
              </a:rPr>
              <a:t>Let’s get thinking: </a:t>
            </a:r>
            <a:r>
              <a:rPr lang="en-GB" sz="3600" kern="1200" dirty="0">
                <a:solidFill>
                  <a:prstClr val="black"/>
                </a:solidFill>
                <a:latin typeface="Raleway"/>
                <a:ea typeface="+mn-ea"/>
                <a:cs typeface="+mn-cs"/>
              </a:rPr>
              <a:t>How are we linked to these Islands? </a:t>
            </a:r>
          </a:p>
        </p:txBody>
      </p:sp>
    </p:spTree>
    <p:extLst>
      <p:ext uri="{BB962C8B-B14F-4D97-AF65-F5344CB8AC3E}">
        <p14:creationId xmlns:p14="http://schemas.microsoft.com/office/powerpoint/2010/main" val="1687936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04950"/>
            <a:ext cx="9960315"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9049A9C4-4E8C-4620-8F40-79F8FFEFBE5C}"/>
              </a:ext>
            </a:extLst>
          </p:cNvPr>
          <p:cNvSpPr/>
          <p:nvPr/>
        </p:nvSpPr>
        <p:spPr>
          <a:xfrm>
            <a:off x="842089" y="1540918"/>
            <a:ext cx="8620226" cy="4462760"/>
          </a:xfrm>
          <a:prstGeom prst="rect">
            <a:avLst/>
          </a:prstGeom>
          <a:solidFill>
            <a:schemeClr val="accent6">
              <a:lumMod val="20000"/>
              <a:lumOff val="80000"/>
            </a:schemeClr>
          </a:solidFill>
        </p:spPr>
        <p:txBody>
          <a:bodyPr wrap="square">
            <a:spAutoFit/>
          </a:bodyPr>
          <a:lstStyle/>
          <a:p>
            <a:pPr algn="ctr"/>
            <a:r>
              <a:rPr lang="en-GB" sz="3600" b="1" i="1" dirty="0">
                <a:latin typeface="Raleway"/>
              </a:rPr>
              <a:t>Task 1</a:t>
            </a:r>
          </a:p>
          <a:p>
            <a:pPr algn="ctr"/>
            <a:r>
              <a:rPr lang="en-GB" sz="2400" i="1" dirty="0">
                <a:latin typeface="Raleway"/>
              </a:rPr>
              <a:t> </a:t>
            </a:r>
          </a:p>
          <a:p>
            <a:pPr algn="ctr"/>
            <a:r>
              <a:rPr lang="en-GB" sz="3200" i="1" dirty="0">
                <a:latin typeface="Raleway"/>
              </a:rPr>
              <a:t>You have a mystery to solve </a:t>
            </a:r>
          </a:p>
          <a:p>
            <a:pPr algn="ctr"/>
            <a:r>
              <a:rPr lang="en-GB" sz="3200" i="1" dirty="0">
                <a:latin typeface="Raleway"/>
              </a:rPr>
              <a:t>Explain why Kathy </a:t>
            </a:r>
            <a:r>
              <a:rPr lang="en-GB" sz="3200" i="1" dirty="0" err="1">
                <a:latin typeface="Raleway"/>
              </a:rPr>
              <a:t>Jetnil-Kijiner</a:t>
            </a:r>
            <a:r>
              <a:rPr lang="en-GB" sz="3200" i="1" dirty="0">
                <a:latin typeface="Raleway"/>
              </a:rPr>
              <a:t>, from the Marshall Islands, addressed the Opening Ceremony of the UN Secretary-General's Summit.</a:t>
            </a:r>
          </a:p>
          <a:p>
            <a:pPr algn="ctr"/>
            <a:endParaRPr lang="en-GB" sz="3200" i="1" dirty="0">
              <a:latin typeface="Raleway"/>
            </a:endParaRPr>
          </a:p>
          <a:p>
            <a:pPr algn="ctr"/>
            <a:r>
              <a:rPr lang="en-GB" sz="3200" i="1" dirty="0">
                <a:latin typeface="Raleway"/>
              </a:rPr>
              <a:t>What did she feel so strongly about?</a:t>
            </a:r>
          </a:p>
        </p:txBody>
      </p:sp>
      <p:pic>
        <p:nvPicPr>
          <p:cNvPr id="3" name="Picture 2">
            <a:extLst>
              <a:ext uri="{FF2B5EF4-FFF2-40B4-BE49-F238E27FC236}">
                <a16:creationId xmlns:a16="http://schemas.microsoft.com/office/drawing/2014/main" id="{EED0BE35-3E1B-4B0E-A21F-A5B2F65AA0E4}"/>
              </a:ext>
            </a:extLst>
          </p:cNvPr>
          <p:cNvPicPr>
            <a:picLocks noChangeAspect="1"/>
          </p:cNvPicPr>
          <p:nvPr/>
        </p:nvPicPr>
        <p:blipFill>
          <a:blip r:embed="rId5"/>
          <a:stretch>
            <a:fillRect/>
          </a:stretch>
        </p:blipFill>
        <p:spPr>
          <a:xfrm>
            <a:off x="454680" y="1328354"/>
            <a:ext cx="1371719" cy="1292464"/>
          </a:xfrm>
          <a:prstGeom prst="rect">
            <a:avLst/>
          </a:prstGeom>
        </p:spPr>
      </p:pic>
      <p:pic>
        <p:nvPicPr>
          <p:cNvPr id="4" name="Picture 3">
            <a:extLst>
              <a:ext uri="{FF2B5EF4-FFF2-40B4-BE49-F238E27FC236}">
                <a16:creationId xmlns:a16="http://schemas.microsoft.com/office/drawing/2014/main" id="{913020FE-8968-4EF4-AD75-4074C57F361B}"/>
              </a:ext>
            </a:extLst>
          </p:cNvPr>
          <p:cNvPicPr>
            <a:picLocks noChangeAspect="1"/>
          </p:cNvPicPr>
          <p:nvPr/>
        </p:nvPicPr>
        <p:blipFill>
          <a:blip r:embed="rId6"/>
          <a:stretch>
            <a:fillRect/>
          </a:stretch>
        </p:blipFill>
        <p:spPr>
          <a:xfrm>
            <a:off x="8401413" y="1289639"/>
            <a:ext cx="1835055" cy="1396105"/>
          </a:xfrm>
          <a:prstGeom prst="rect">
            <a:avLst/>
          </a:prstGeom>
        </p:spPr>
      </p:pic>
    </p:spTree>
    <p:extLst>
      <p:ext uri="{BB962C8B-B14F-4D97-AF65-F5344CB8AC3E}">
        <p14:creationId xmlns:p14="http://schemas.microsoft.com/office/powerpoint/2010/main" val="1500628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48792F"/>
                </a:solidFill>
                <a:latin typeface="Prompt"/>
                <a:ea typeface="Prompt"/>
                <a:cs typeface="Prompt"/>
                <a:sym typeface="Prompt"/>
              </a:rPr>
              <a:t>// CLIMATE CHANGE //</a:t>
            </a:r>
            <a:endParaRPr sz="1400" b="0" i="0" u="none" strike="noStrike" cap="none" dirty="0">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48792F"/>
                </a:solidFill>
                <a:latin typeface="Prompt"/>
                <a:ea typeface="Prompt"/>
                <a:cs typeface="Prompt"/>
                <a:sym typeface="Prompt"/>
              </a:rPr>
              <a:t>Teaching Learning Unit</a:t>
            </a:r>
            <a:endParaRPr sz="1400" b="0" i="0" u="none" strike="noStrike" cap="none" dirty="0">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9833818"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3717293" y="2578211"/>
            <a:ext cx="6778852" cy="4837181"/>
          </a:xfrm>
          <a:prstGeom prst="rect">
            <a:avLst/>
          </a:prstGeom>
          <a:noFill/>
          <a:ln>
            <a:noFill/>
          </a:ln>
        </p:spPr>
        <p:txBody>
          <a:bodyPr spcFirstLastPara="1" wrap="square" lIns="91425" tIns="91425" rIns="91425" bIns="91425" anchor="t" anchorCtr="0">
            <a:noAutofit/>
          </a:bodyPr>
          <a:lstStyle/>
          <a:p>
            <a:pPr marL="457200" indent="-457200">
              <a:buFont typeface="+mj-lt"/>
              <a:buAutoNum type="arabicPeriod"/>
            </a:pPr>
            <a:r>
              <a:rPr lang="en-GB" sz="2400" dirty="0">
                <a:latin typeface="Raleway"/>
              </a:rPr>
              <a:t>Your task is to answer the question in the title - </a:t>
            </a:r>
            <a:r>
              <a:rPr lang="en-GB" sz="2400" b="1" dirty="0">
                <a:solidFill>
                  <a:srgbClr val="00B050"/>
                </a:solidFill>
                <a:latin typeface="Raleway"/>
              </a:rPr>
              <a:t>Why did Kathy speak out at the United Nations? </a:t>
            </a:r>
          </a:p>
          <a:p>
            <a:pPr marL="457200" indent="-457200">
              <a:buFont typeface="+mj-lt"/>
              <a:buAutoNum type="arabicPeriod"/>
            </a:pPr>
            <a:r>
              <a:rPr lang="en-GB" sz="2400" dirty="0">
                <a:latin typeface="Raleway"/>
              </a:rPr>
              <a:t>The cards in front of you contain a set of clues, some of which may be more useful than others. </a:t>
            </a:r>
          </a:p>
          <a:p>
            <a:pPr marL="457200" indent="-457200">
              <a:buFont typeface="+mj-lt"/>
              <a:buAutoNum type="arabicPeriod"/>
            </a:pPr>
            <a:r>
              <a:rPr lang="en-GB" sz="2400" dirty="0">
                <a:latin typeface="Raleway"/>
              </a:rPr>
              <a:t>You need to work out the answer to the question and pick out the top 3 reasons for her speaking out, be able to explain your groups opinion. </a:t>
            </a:r>
          </a:p>
          <a:p>
            <a:pPr marL="457200" indent="-457200">
              <a:buFont typeface="+mj-lt"/>
              <a:buAutoNum type="arabicPeriod"/>
            </a:pPr>
            <a:r>
              <a:rPr lang="en-GB" sz="2400" dirty="0">
                <a:latin typeface="Raleway"/>
              </a:rPr>
              <a:t>You may leave some cards out, you are going to feed back your ideas to the rest of the class. </a:t>
            </a:r>
          </a:p>
        </p:txBody>
      </p:sp>
      <p:sp>
        <p:nvSpPr>
          <p:cNvPr id="2" name="Title 1">
            <a:extLst>
              <a:ext uri="{FF2B5EF4-FFF2-40B4-BE49-F238E27FC236}">
                <a16:creationId xmlns:a16="http://schemas.microsoft.com/office/drawing/2014/main" id="{6431BF16-1749-40EE-B2D2-E27579A9F036}"/>
              </a:ext>
            </a:extLst>
          </p:cNvPr>
          <p:cNvSpPr>
            <a:spLocks noGrp="1"/>
          </p:cNvSpPr>
          <p:nvPr>
            <p:ph type="title"/>
          </p:nvPr>
        </p:nvSpPr>
        <p:spPr>
          <a:xfrm>
            <a:off x="3728406" y="1335859"/>
            <a:ext cx="6778852" cy="955781"/>
          </a:xfrm>
          <a:solidFill>
            <a:schemeClr val="accent6">
              <a:lumMod val="20000"/>
              <a:lumOff val="80000"/>
            </a:schemeClr>
          </a:solidFill>
        </p:spPr>
        <p:txBody>
          <a:bodyPr/>
          <a:lstStyle/>
          <a:p>
            <a:r>
              <a:rPr lang="en-GB" sz="2800" b="1" dirty="0">
                <a:solidFill>
                  <a:schemeClr val="tx1"/>
                </a:solidFill>
                <a:latin typeface="Raleway"/>
              </a:rPr>
              <a:t>Task 2 Part 1 Why did Kathy </a:t>
            </a:r>
            <a:r>
              <a:rPr lang="en-GB" sz="2800" b="1" dirty="0" err="1">
                <a:solidFill>
                  <a:schemeClr val="tx1"/>
                </a:solidFill>
                <a:latin typeface="Raleway"/>
              </a:rPr>
              <a:t>Jetnil-Kijiner</a:t>
            </a:r>
            <a:r>
              <a:rPr lang="en-GB" sz="2800" b="1" dirty="0">
                <a:solidFill>
                  <a:schemeClr val="tx1"/>
                </a:solidFill>
                <a:latin typeface="Raleway"/>
              </a:rPr>
              <a:t> go to the United Nations </a:t>
            </a:r>
          </a:p>
        </p:txBody>
      </p:sp>
      <p:pic>
        <p:nvPicPr>
          <p:cNvPr id="3" name="Picture 2">
            <a:extLst>
              <a:ext uri="{FF2B5EF4-FFF2-40B4-BE49-F238E27FC236}">
                <a16:creationId xmlns:a16="http://schemas.microsoft.com/office/drawing/2014/main" id="{8D5EB44E-427B-4383-93D4-A441CA6F8E25}"/>
              </a:ext>
            </a:extLst>
          </p:cNvPr>
          <p:cNvPicPr>
            <a:picLocks noChangeAspect="1"/>
          </p:cNvPicPr>
          <p:nvPr/>
        </p:nvPicPr>
        <p:blipFill>
          <a:blip r:embed="rId5"/>
          <a:stretch>
            <a:fillRect/>
          </a:stretch>
        </p:blipFill>
        <p:spPr>
          <a:xfrm>
            <a:off x="606978" y="1264634"/>
            <a:ext cx="2967004" cy="4679306"/>
          </a:xfrm>
          <a:prstGeom prst="rect">
            <a:avLst/>
          </a:prstGeom>
        </p:spPr>
      </p:pic>
      <p:sp>
        <p:nvSpPr>
          <p:cNvPr id="4" name="Rectangle 3">
            <a:extLst>
              <a:ext uri="{FF2B5EF4-FFF2-40B4-BE49-F238E27FC236}">
                <a16:creationId xmlns:a16="http://schemas.microsoft.com/office/drawing/2014/main" id="{62F04158-EF04-4755-817A-E74F23A0DD25}"/>
              </a:ext>
            </a:extLst>
          </p:cNvPr>
          <p:cNvSpPr/>
          <p:nvPr/>
        </p:nvSpPr>
        <p:spPr>
          <a:xfrm>
            <a:off x="2336377" y="336671"/>
            <a:ext cx="6287298" cy="400110"/>
          </a:xfrm>
          <a:prstGeom prst="rect">
            <a:avLst/>
          </a:prstGeom>
          <a:solidFill>
            <a:srgbClr val="669900"/>
          </a:solidFill>
        </p:spPr>
        <p:txBody>
          <a:bodyPr wrap="none">
            <a:spAutoFit/>
          </a:bodyPr>
          <a:lstStyle/>
          <a:p>
            <a:pPr algn="ctr"/>
            <a:r>
              <a:rPr lang="en-GB" sz="2000" b="1" u="sng" dirty="0">
                <a:solidFill>
                  <a:schemeClr val="tx1"/>
                </a:solidFill>
                <a:latin typeface="Raleway"/>
              </a:rPr>
              <a:t>It is going to be down to you to solve the mystery. </a:t>
            </a:r>
          </a:p>
        </p:txBody>
      </p:sp>
    </p:spTree>
    <p:extLst>
      <p:ext uri="{BB962C8B-B14F-4D97-AF65-F5344CB8AC3E}">
        <p14:creationId xmlns:p14="http://schemas.microsoft.com/office/powerpoint/2010/main" val="203957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455338" y="226862"/>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144777" y="1338419"/>
            <a:ext cx="2815200" cy="3631800"/>
          </a:xfrm>
          <a:prstGeom prst="rect">
            <a:avLst/>
          </a:prstGeom>
          <a:noFill/>
          <a:ln>
            <a:noFill/>
          </a:ln>
        </p:spPr>
        <p:txBody>
          <a:bodyPr spcFirstLastPara="1" wrap="square" lIns="91425" tIns="91425" rIns="91425" bIns="91425" anchor="t" anchorCtr="0">
            <a:noAutofit/>
          </a:bodyPr>
          <a:lstStyle/>
          <a:p>
            <a:pPr algn="ctr"/>
            <a:r>
              <a:rPr lang="en-GB" sz="3200" i="1" dirty="0">
                <a:solidFill>
                  <a:schemeClr val="tx1"/>
                </a:solidFill>
                <a:latin typeface="Raleway"/>
              </a:rPr>
              <a:t>Pick out the 3 most important  statements that explain why Kathy was prepared to speak out at the United Nations.</a:t>
            </a: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916992"/>
            <a:ext cx="9898663" cy="150875"/>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graphicFrame>
        <p:nvGraphicFramePr>
          <p:cNvPr id="9" name="Table 8">
            <a:extLst>
              <a:ext uri="{FF2B5EF4-FFF2-40B4-BE49-F238E27FC236}">
                <a16:creationId xmlns:a16="http://schemas.microsoft.com/office/drawing/2014/main" id="{8CF6D8C8-7169-4261-B176-956014456D0C}"/>
              </a:ext>
            </a:extLst>
          </p:cNvPr>
          <p:cNvGraphicFramePr>
            <a:graphicFrameLocks noGrp="1"/>
          </p:cNvGraphicFramePr>
          <p:nvPr>
            <p:extLst>
              <p:ext uri="{D42A27DB-BD31-4B8C-83A1-F6EECF244321}">
                <p14:modId xmlns:p14="http://schemas.microsoft.com/office/powerpoint/2010/main" val="4215217877"/>
              </p:ext>
            </p:extLst>
          </p:nvPr>
        </p:nvGraphicFramePr>
        <p:xfrm>
          <a:off x="301472" y="1272481"/>
          <a:ext cx="6578427" cy="5975493"/>
        </p:xfrm>
        <a:graphic>
          <a:graphicData uri="http://schemas.openxmlformats.org/drawingml/2006/table">
            <a:tbl>
              <a:tblPr firstRow="1" bandRow="1"/>
              <a:tblGrid>
                <a:gridCol w="6578427">
                  <a:extLst>
                    <a:ext uri="{9D8B030D-6E8A-4147-A177-3AD203B41FA5}">
                      <a16:colId xmlns:a16="http://schemas.microsoft.com/office/drawing/2014/main" val="20000"/>
                    </a:ext>
                  </a:extLst>
                </a:gridCol>
              </a:tblGrid>
              <a:tr h="352252">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Calibri"/>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Calibri"/>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Calibri"/>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Calibri"/>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Calibri"/>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Calibri"/>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Calibri"/>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Calibri"/>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Calibri"/>
                          <a:sym typeface="Arial"/>
                        </a:defRPr>
                      </a:lvl9pPr>
                    </a:lstStyle>
                    <a:p>
                      <a:r>
                        <a:rPr lang="en-GB" dirty="0">
                          <a:solidFill>
                            <a:srgbClr val="C00000"/>
                          </a:solidFill>
                          <a:latin typeface="Raleway"/>
                        </a:rPr>
                        <a:t>Kathy lives on</a:t>
                      </a:r>
                      <a:r>
                        <a:rPr lang="en-GB" baseline="0" dirty="0">
                          <a:solidFill>
                            <a:srgbClr val="C00000"/>
                          </a:solidFill>
                          <a:latin typeface="Raleway"/>
                        </a:rPr>
                        <a:t> The Marshall Islands</a:t>
                      </a:r>
                      <a:endParaRPr lang="en-GB" dirty="0">
                        <a:solidFill>
                          <a:srgbClr val="C00000"/>
                        </a:solidFill>
                        <a:latin typeface="Raleway"/>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lumMod val="75000"/>
                      </a:srgbClr>
                    </a:solidFill>
                  </a:tcPr>
                </a:tc>
                <a:extLst>
                  <a:ext uri="{0D108BD9-81ED-4DB2-BD59-A6C34878D82A}">
                    <a16:rowId xmlns:a16="http://schemas.microsoft.com/office/drawing/2014/main" val="10000"/>
                  </a:ext>
                </a:extLst>
              </a:tr>
              <a:tr h="3370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9pPr>
                    </a:lstStyle>
                    <a:p>
                      <a:r>
                        <a:rPr lang="en-GB" sz="1600" dirty="0">
                          <a:latin typeface="Raleway"/>
                        </a:rPr>
                        <a:t>Kathy is a poet and spoken word artist</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val="10001"/>
                  </a:ext>
                </a:extLst>
              </a:tr>
              <a:tr h="3370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9pPr>
                    </a:lstStyle>
                    <a:p>
                      <a:r>
                        <a:rPr lang="en-GB" sz="1600" dirty="0">
                          <a:latin typeface="Raleway"/>
                        </a:rPr>
                        <a:t>Global warming is believed to cause extreme weather. </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val="10002"/>
                  </a:ext>
                </a:extLst>
              </a:tr>
              <a:tr h="1027402">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9pPr>
                    </a:lstStyle>
                    <a:p>
                      <a:r>
                        <a:rPr lang="en-GB" sz="1600" dirty="0">
                          <a:latin typeface="Raleway"/>
                        </a:rPr>
                        <a:t>Kathy is keen to empower Marshellese</a:t>
                      </a:r>
                      <a:r>
                        <a:rPr lang="en-GB" sz="1600" baseline="0" dirty="0">
                          <a:latin typeface="Raleway"/>
                        </a:rPr>
                        <a:t> young people to seek solutions to climate change and other environmental impacts</a:t>
                      </a:r>
                    </a:p>
                    <a:p>
                      <a:r>
                        <a:rPr lang="en-GB" sz="1600" baseline="0" dirty="0">
                          <a:latin typeface="Raleway"/>
                        </a:rPr>
                        <a:t>that threaten their home island. </a:t>
                      </a:r>
                      <a:endParaRPr lang="en-GB" sz="1600" dirty="0">
                        <a:latin typeface="Raleway"/>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val="10003"/>
                  </a:ext>
                </a:extLst>
              </a:tr>
              <a:tr h="582140">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9pPr>
                    </a:lstStyle>
                    <a:p>
                      <a:r>
                        <a:rPr lang="en-GB" sz="1600" dirty="0">
                          <a:latin typeface="Raleway"/>
                        </a:rPr>
                        <a:t>Kathy was</a:t>
                      </a:r>
                      <a:r>
                        <a:rPr lang="en-GB" sz="1600" baseline="0" dirty="0">
                          <a:latin typeface="Raleway"/>
                        </a:rPr>
                        <a:t> </a:t>
                      </a:r>
                      <a:r>
                        <a:rPr lang="en-GB" sz="1600" dirty="0">
                          <a:latin typeface="Raleway"/>
                        </a:rPr>
                        <a:t> selected  in 2015 as one of 13 climate warriors</a:t>
                      </a:r>
                      <a:r>
                        <a:rPr lang="en-GB" sz="1600" baseline="0" dirty="0">
                          <a:latin typeface="Raleway"/>
                        </a:rPr>
                        <a:t> by Vogue Magazine. </a:t>
                      </a:r>
                      <a:endParaRPr lang="en-GB" sz="1600" dirty="0">
                        <a:latin typeface="Raleway"/>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val="10004"/>
                  </a:ext>
                </a:extLst>
              </a:tr>
              <a:tr h="582140">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9pPr>
                    </a:lstStyle>
                    <a:p>
                      <a:r>
                        <a:rPr lang="en-GB" sz="1600" kern="1200" dirty="0">
                          <a:solidFill>
                            <a:schemeClr val="dk1"/>
                          </a:solidFill>
                          <a:effectLst/>
                          <a:latin typeface="Raleway"/>
                          <a:ea typeface="+mn-ea"/>
                          <a:cs typeface="+mn-cs"/>
                        </a:rPr>
                        <a:t>The  low lying Marshall</a:t>
                      </a:r>
                      <a:r>
                        <a:rPr lang="en-GB" sz="1600" kern="1200" baseline="0" dirty="0">
                          <a:solidFill>
                            <a:schemeClr val="dk1"/>
                          </a:solidFill>
                          <a:effectLst/>
                          <a:latin typeface="Raleway"/>
                          <a:ea typeface="+mn-ea"/>
                          <a:cs typeface="+mn-cs"/>
                        </a:rPr>
                        <a:t> </a:t>
                      </a:r>
                      <a:r>
                        <a:rPr lang="en-GB" sz="1600" kern="1200" dirty="0">
                          <a:solidFill>
                            <a:schemeClr val="dk1"/>
                          </a:solidFill>
                          <a:effectLst/>
                          <a:latin typeface="Raleway"/>
                          <a:ea typeface="+mn-ea"/>
                          <a:cs typeface="+mn-cs"/>
                        </a:rPr>
                        <a:t>Islands are in the</a:t>
                      </a:r>
                      <a:r>
                        <a:rPr lang="en-GB" sz="1600" kern="1200" baseline="0" dirty="0">
                          <a:solidFill>
                            <a:schemeClr val="dk1"/>
                          </a:solidFill>
                          <a:effectLst/>
                          <a:latin typeface="Raleway"/>
                          <a:ea typeface="+mn-ea"/>
                          <a:cs typeface="+mn-cs"/>
                        </a:rPr>
                        <a:t> Pacific and are only feet above sea level.</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val="10005"/>
                  </a:ext>
                </a:extLst>
              </a:tr>
              <a:tr h="3370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9pPr>
                    </a:lstStyle>
                    <a:p>
                      <a:r>
                        <a:rPr lang="en-GB" sz="1600" dirty="0">
                          <a:latin typeface="Raleway"/>
                        </a:rPr>
                        <a:t>Kathy is a mother of a young child. </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val="10006"/>
                  </a:ext>
                </a:extLst>
              </a:tr>
              <a:tr h="582140">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9pPr>
                    </a:lstStyle>
                    <a:p>
                      <a:r>
                        <a:rPr lang="en-GB" sz="1600" dirty="0">
                          <a:latin typeface="Raleway"/>
                        </a:rPr>
                        <a:t>Increased flooding and droughts on the Marshall Islands are already demonstrating the reality of climate change.</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val="10007"/>
                  </a:ext>
                </a:extLst>
              </a:tr>
              <a:tr h="3370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9pPr>
                    </a:lstStyle>
                    <a:p>
                      <a:r>
                        <a:rPr lang="en-GB" sz="1600" dirty="0">
                          <a:latin typeface="Raleway"/>
                        </a:rPr>
                        <a:t>Kathy does not want to be a climate refugee.</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val="10008"/>
                  </a:ext>
                </a:extLst>
              </a:tr>
              <a:tr h="827251">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9pPr>
                    </a:lstStyle>
                    <a:p>
                      <a:r>
                        <a:rPr lang="en-GB" sz="1600" dirty="0">
                          <a:latin typeface="Raleway"/>
                        </a:rPr>
                        <a:t>Friends tell Kathy “Life is getting hard, and believe that all of these (changes) come from the same thing, from climate change.”</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val="10009"/>
                  </a:ext>
                </a:extLst>
              </a:tr>
              <a:tr h="3370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9pPr>
                    </a:lstStyle>
                    <a:p>
                      <a:r>
                        <a:rPr lang="en-GB" sz="1600" dirty="0">
                          <a:latin typeface="Raleway"/>
                        </a:rPr>
                        <a:t>Kathy believes there are solutions to climate change.</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val="10010"/>
                  </a:ext>
                </a:extLst>
              </a:tr>
              <a:tr h="337028">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a:sym typeface="Arial"/>
                        </a:defRPr>
                      </a:lvl9pPr>
                    </a:lstStyle>
                    <a:p>
                      <a:r>
                        <a:rPr lang="en-GB" sz="1600" dirty="0">
                          <a:latin typeface="Raleway"/>
                        </a:rPr>
                        <a:t>Cars produce carbon dioxide from the burning of petrol.</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val="10011"/>
                  </a:ext>
                </a:extLst>
              </a:tr>
            </a:tbl>
          </a:graphicData>
        </a:graphic>
      </p:graphicFrame>
      <p:sp>
        <p:nvSpPr>
          <p:cNvPr id="10" name="Rectangle 9">
            <a:extLst>
              <a:ext uri="{FF2B5EF4-FFF2-40B4-BE49-F238E27FC236}">
                <a16:creationId xmlns:a16="http://schemas.microsoft.com/office/drawing/2014/main" id="{DC3045EB-8610-4C71-80E8-EF22F372D4A5}"/>
              </a:ext>
            </a:extLst>
          </p:cNvPr>
          <p:cNvSpPr/>
          <p:nvPr/>
        </p:nvSpPr>
        <p:spPr>
          <a:xfrm>
            <a:off x="4343067" y="338663"/>
            <a:ext cx="1864613" cy="307777"/>
          </a:xfrm>
          <a:prstGeom prst="rect">
            <a:avLst/>
          </a:prstGeom>
          <a:solidFill>
            <a:schemeClr val="bg1">
              <a:lumMod val="85000"/>
            </a:schemeClr>
          </a:solidFill>
        </p:spPr>
        <p:txBody>
          <a:bodyPr wrap="none">
            <a:spAutoFit/>
          </a:bodyPr>
          <a:lstStyle/>
          <a:p>
            <a:r>
              <a:rPr lang="en-GB" sz="1400" b="1" dirty="0">
                <a:latin typeface="Raleway"/>
                <a:ea typeface="Times New Roman" panose="02020603050405020304" pitchFamily="18" charset="0"/>
                <a:cs typeface="Arial" panose="020B0604020202020204" pitchFamily="34" charset="0"/>
              </a:rPr>
              <a:t>Resource Sheet 3.1 </a:t>
            </a:r>
            <a:endParaRPr lang="en-GB" sz="1400" dirty="0">
              <a:latin typeface="Raleway"/>
            </a:endParaRPr>
          </a:p>
        </p:txBody>
      </p:sp>
    </p:spTree>
    <p:extLst>
      <p:ext uri="{BB962C8B-B14F-4D97-AF65-F5344CB8AC3E}">
        <p14:creationId xmlns:p14="http://schemas.microsoft.com/office/powerpoint/2010/main" val="866347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2210875" y="1252284"/>
            <a:ext cx="6412800" cy="1889940"/>
          </a:xfrm>
          <a:prstGeom prst="rect">
            <a:avLst/>
          </a:prstGeom>
          <a:solidFill>
            <a:schemeClr val="accent6">
              <a:lumMod val="20000"/>
              <a:lumOff val="80000"/>
            </a:schemeClr>
          </a:solidFill>
          <a:ln>
            <a:noFill/>
          </a:ln>
        </p:spPr>
        <p:txBody>
          <a:bodyPr spcFirstLastPara="1" wrap="square" lIns="91425" tIns="91425" rIns="91425" bIns="91425" anchor="t" anchorCtr="0">
            <a:noAutofit/>
          </a:bodyPr>
          <a:lstStyle/>
          <a:p>
            <a:pPr algn="ctr"/>
            <a:r>
              <a:rPr lang="en-GB" sz="3600" b="1" i="1" dirty="0">
                <a:latin typeface="Raleway"/>
              </a:rPr>
              <a:t>Task 2 – Let’s dig deeper</a:t>
            </a:r>
            <a:r>
              <a:rPr lang="en-GB" sz="1600" b="1" i="1" dirty="0">
                <a:latin typeface="Raleway"/>
              </a:rPr>
              <a:t> </a:t>
            </a:r>
          </a:p>
          <a:p>
            <a:pPr algn="ctr"/>
            <a:r>
              <a:rPr lang="en-GB" sz="3200" i="1" dirty="0">
                <a:latin typeface="Raleway"/>
              </a:rPr>
              <a:t>What did Kathy say in her speech and poem?</a:t>
            </a: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933550"/>
            <a:ext cx="9706250" cy="1343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DEB24C93-CD15-40C1-8DC2-918DA7E1FE21}"/>
              </a:ext>
            </a:extLst>
          </p:cNvPr>
          <p:cNvPicPr>
            <a:picLocks noChangeAspect="1"/>
          </p:cNvPicPr>
          <p:nvPr/>
        </p:nvPicPr>
        <p:blipFill>
          <a:blip r:embed="rId5"/>
          <a:stretch>
            <a:fillRect/>
          </a:stretch>
        </p:blipFill>
        <p:spPr>
          <a:xfrm>
            <a:off x="2078668" y="2899251"/>
            <a:ext cx="6677213" cy="4369474"/>
          </a:xfrm>
          <a:prstGeom prst="rect">
            <a:avLst/>
          </a:prstGeom>
        </p:spPr>
      </p:pic>
    </p:spTree>
    <p:extLst>
      <p:ext uri="{BB962C8B-B14F-4D97-AF65-F5344CB8AC3E}">
        <p14:creationId xmlns:p14="http://schemas.microsoft.com/office/powerpoint/2010/main" val="26382718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271744" y="3321469"/>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955390"/>
            <a:ext cx="9994459" cy="11247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88585" y="7079149"/>
            <a:ext cx="7787535" cy="643570"/>
          </a:xfrm>
          <a:prstGeom prst="rect">
            <a:avLst/>
          </a:prstGeom>
          <a:noFill/>
          <a:ln>
            <a:noFill/>
          </a:ln>
        </p:spPr>
        <p:txBody>
          <a:bodyPr spcFirstLastPara="1" wrap="square" lIns="91425" tIns="91425" rIns="91425" bIns="91425" anchor="t" anchorCtr="0">
            <a:noAutofit/>
          </a:bodyPr>
          <a:lstStyle/>
          <a:p>
            <a:r>
              <a:rPr lang="en-GB" sz="1100">
                <a:hlinkClick r:id="rId5"/>
              </a:rPr>
              <a:t>https://www.kathyjetnilkijiner.com/united-nations-climate-summit-opening-ceremony-my-poem-to-my-daughter/</a:t>
            </a:r>
            <a:endParaRPr lang="en-GB" sz="1100" dirty="0"/>
          </a:p>
        </p:txBody>
      </p:sp>
      <p:pic>
        <p:nvPicPr>
          <p:cNvPr id="2" name="Picture 1">
            <a:extLst>
              <a:ext uri="{FF2B5EF4-FFF2-40B4-BE49-F238E27FC236}">
                <a16:creationId xmlns:a16="http://schemas.microsoft.com/office/drawing/2014/main" id="{8B6D79DB-C092-4BCC-81FB-8DFD6D207C05}"/>
              </a:ext>
            </a:extLst>
          </p:cNvPr>
          <p:cNvPicPr>
            <a:picLocks noChangeAspect="1"/>
          </p:cNvPicPr>
          <p:nvPr/>
        </p:nvPicPr>
        <p:blipFill>
          <a:blip r:embed="rId6"/>
          <a:stretch>
            <a:fillRect/>
          </a:stretch>
        </p:blipFill>
        <p:spPr>
          <a:xfrm>
            <a:off x="415332" y="1321814"/>
            <a:ext cx="5858764" cy="4426080"/>
          </a:xfrm>
          <a:prstGeom prst="rect">
            <a:avLst/>
          </a:prstGeom>
        </p:spPr>
      </p:pic>
      <p:pic>
        <p:nvPicPr>
          <p:cNvPr id="3" name="Picture 2">
            <a:extLst>
              <a:ext uri="{FF2B5EF4-FFF2-40B4-BE49-F238E27FC236}">
                <a16:creationId xmlns:a16="http://schemas.microsoft.com/office/drawing/2014/main" id="{2AE0B2C9-19CE-4809-A1EC-1FF20CDA45B5}"/>
              </a:ext>
            </a:extLst>
          </p:cNvPr>
          <p:cNvPicPr>
            <a:picLocks noChangeAspect="1"/>
          </p:cNvPicPr>
          <p:nvPr/>
        </p:nvPicPr>
        <p:blipFill>
          <a:blip r:embed="rId7"/>
          <a:stretch>
            <a:fillRect/>
          </a:stretch>
        </p:blipFill>
        <p:spPr>
          <a:xfrm>
            <a:off x="2002886" y="3454015"/>
            <a:ext cx="4932518" cy="3632687"/>
          </a:xfrm>
          <a:prstGeom prst="rect">
            <a:avLst/>
          </a:prstGeom>
        </p:spPr>
      </p:pic>
      <p:sp>
        <p:nvSpPr>
          <p:cNvPr id="4" name="Rectangle 3">
            <a:extLst>
              <a:ext uri="{FF2B5EF4-FFF2-40B4-BE49-F238E27FC236}">
                <a16:creationId xmlns:a16="http://schemas.microsoft.com/office/drawing/2014/main" id="{5A63178D-D7A6-4515-94B4-A0A7C161BDC0}"/>
              </a:ext>
            </a:extLst>
          </p:cNvPr>
          <p:cNvSpPr/>
          <p:nvPr/>
        </p:nvSpPr>
        <p:spPr>
          <a:xfrm>
            <a:off x="2820044" y="378553"/>
            <a:ext cx="5064207" cy="307777"/>
          </a:xfrm>
          <a:prstGeom prst="rect">
            <a:avLst/>
          </a:prstGeom>
          <a:solidFill>
            <a:schemeClr val="accent6">
              <a:lumMod val="20000"/>
              <a:lumOff val="80000"/>
            </a:schemeClr>
          </a:solidFill>
        </p:spPr>
        <p:txBody>
          <a:bodyPr wrap="none">
            <a:spAutoFit/>
          </a:bodyPr>
          <a:lstStyle/>
          <a:p>
            <a:r>
              <a:rPr lang="en-GB" dirty="0">
                <a:latin typeface="Raleway"/>
              </a:rPr>
              <a:t>Why is it important to be prepared to speak out for change? </a:t>
            </a:r>
          </a:p>
        </p:txBody>
      </p:sp>
      <p:sp>
        <p:nvSpPr>
          <p:cNvPr id="5" name="Rectangle 4">
            <a:extLst>
              <a:ext uri="{FF2B5EF4-FFF2-40B4-BE49-F238E27FC236}">
                <a16:creationId xmlns:a16="http://schemas.microsoft.com/office/drawing/2014/main" id="{2F9D3865-7805-49FE-8E62-330EDC461858}"/>
              </a:ext>
            </a:extLst>
          </p:cNvPr>
          <p:cNvSpPr/>
          <p:nvPr/>
        </p:nvSpPr>
        <p:spPr>
          <a:xfrm>
            <a:off x="7927172" y="1433818"/>
            <a:ext cx="2637065" cy="2585323"/>
          </a:xfrm>
          <a:prstGeom prst="rect">
            <a:avLst/>
          </a:prstGeom>
          <a:solidFill>
            <a:schemeClr val="accent6">
              <a:lumMod val="20000"/>
              <a:lumOff val="80000"/>
            </a:schemeClr>
          </a:solidFill>
        </p:spPr>
        <p:txBody>
          <a:bodyPr wrap="square">
            <a:spAutoFit/>
          </a:bodyPr>
          <a:lstStyle/>
          <a:p>
            <a:r>
              <a:rPr lang="en-GB" sz="1800" dirty="0">
                <a:latin typeface="Raleway"/>
              </a:rPr>
              <a:t>Statement and poem by Kathy </a:t>
            </a:r>
            <a:r>
              <a:rPr lang="en-GB" sz="1800" dirty="0" err="1">
                <a:latin typeface="Raleway"/>
              </a:rPr>
              <a:t>Jetnil-Kijiner</a:t>
            </a:r>
            <a:r>
              <a:rPr lang="en-GB" sz="1800" dirty="0">
                <a:latin typeface="Raleway"/>
              </a:rPr>
              <a:t>, </a:t>
            </a:r>
          </a:p>
          <a:p>
            <a:r>
              <a:rPr lang="en-GB" sz="1800" dirty="0">
                <a:latin typeface="Raleway"/>
              </a:rPr>
              <a:t>Opening Ceremony at the Climate Summit at the  United Nations .  2014 Kathy was a Civil Society Representative from the Marshall Islands</a:t>
            </a:r>
          </a:p>
        </p:txBody>
      </p:sp>
      <p:pic>
        <p:nvPicPr>
          <p:cNvPr id="6" name="Picture 5">
            <a:extLst>
              <a:ext uri="{FF2B5EF4-FFF2-40B4-BE49-F238E27FC236}">
                <a16:creationId xmlns:a16="http://schemas.microsoft.com/office/drawing/2014/main" id="{09E94921-BCBC-45DA-9746-C62C178B0375}"/>
              </a:ext>
            </a:extLst>
          </p:cNvPr>
          <p:cNvPicPr>
            <a:picLocks noChangeAspect="1"/>
          </p:cNvPicPr>
          <p:nvPr/>
        </p:nvPicPr>
        <p:blipFill>
          <a:blip r:embed="rId8"/>
          <a:stretch>
            <a:fillRect/>
          </a:stretch>
        </p:blipFill>
        <p:spPr>
          <a:xfrm>
            <a:off x="8076121" y="5475993"/>
            <a:ext cx="2347163" cy="1761897"/>
          </a:xfrm>
          <a:prstGeom prst="rect">
            <a:avLst/>
          </a:prstGeom>
        </p:spPr>
      </p:pic>
    </p:spTree>
    <p:extLst>
      <p:ext uri="{BB962C8B-B14F-4D97-AF65-F5344CB8AC3E}">
        <p14:creationId xmlns:p14="http://schemas.microsoft.com/office/powerpoint/2010/main" val="3561028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2138712" y="2504958"/>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6412786" y="5684966"/>
            <a:ext cx="4252396" cy="1729173"/>
          </a:xfrm>
          <a:prstGeom prst="rect">
            <a:avLst/>
          </a:prstGeom>
          <a:solidFill>
            <a:srgbClr val="669900"/>
          </a:solidFill>
          <a:ln>
            <a:noFill/>
          </a:ln>
        </p:spPr>
        <p:txBody>
          <a:bodyPr spcFirstLastPara="1" wrap="square" lIns="91425" tIns="91425" rIns="91425" bIns="91425" anchor="t" anchorCtr="0">
            <a:noAutofit/>
          </a:bodyPr>
          <a:lstStyle/>
          <a:p>
            <a:pPr algn="ctr"/>
            <a:r>
              <a:rPr lang="en-GB" sz="2000" b="1" dirty="0">
                <a:solidFill>
                  <a:schemeClr val="tx1"/>
                </a:solidFill>
                <a:latin typeface="Raleway"/>
              </a:rPr>
              <a:t>Find 3 positive statements  or descriptions </a:t>
            </a:r>
          </a:p>
          <a:p>
            <a:pPr algn="ctr"/>
            <a:endParaRPr lang="en-GB" sz="2000" b="1" dirty="0">
              <a:solidFill>
                <a:schemeClr val="tx1"/>
              </a:solidFill>
              <a:latin typeface="Raleway"/>
            </a:endParaRPr>
          </a:p>
          <a:p>
            <a:pPr algn="ctr"/>
            <a:r>
              <a:rPr lang="en-GB" sz="2000" b="1" dirty="0">
                <a:solidFill>
                  <a:schemeClr val="tx1"/>
                </a:solidFill>
                <a:latin typeface="Raleway"/>
              </a:rPr>
              <a:t>    Find  3 negative statements and descriptions</a:t>
            </a:r>
          </a:p>
        </p:txBody>
      </p:sp>
      <p:sp>
        <p:nvSpPr>
          <p:cNvPr id="2" name="Rectangle 1">
            <a:extLst>
              <a:ext uri="{FF2B5EF4-FFF2-40B4-BE49-F238E27FC236}">
                <a16:creationId xmlns:a16="http://schemas.microsoft.com/office/drawing/2014/main" id="{E42FF637-3DCC-4A03-B5ED-B8EC6D5E0CD1}"/>
              </a:ext>
            </a:extLst>
          </p:cNvPr>
          <p:cNvSpPr/>
          <p:nvPr/>
        </p:nvSpPr>
        <p:spPr>
          <a:xfrm>
            <a:off x="2799809" y="350640"/>
            <a:ext cx="5343525" cy="523220"/>
          </a:xfrm>
          <a:prstGeom prst="rect">
            <a:avLst/>
          </a:prstGeom>
          <a:solidFill>
            <a:schemeClr val="accent6">
              <a:lumMod val="20000"/>
              <a:lumOff val="80000"/>
            </a:schemeClr>
          </a:solidFill>
        </p:spPr>
        <p:txBody>
          <a:bodyPr>
            <a:spAutoFit/>
          </a:bodyPr>
          <a:lstStyle/>
          <a:p>
            <a:r>
              <a:rPr lang="en-GB" b="1" dirty="0"/>
              <a:t>Activity Two: </a:t>
            </a:r>
            <a:r>
              <a:rPr lang="en-GB" dirty="0">
                <a:latin typeface="Comic Sans MS" panose="030F0702030302020204" pitchFamily="66" charset="0"/>
              </a:rPr>
              <a:t>In pairs read and analyse her poem</a:t>
            </a:r>
            <a:r>
              <a:rPr lang="en-GB" b="1" dirty="0">
                <a:latin typeface="Comic Sans MS" panose="030F0702030302020204" pitchFamily="66" charset="0"/>
              </a:rPr>
              <a:t>     </a:t>
            </a:r>
          </a:p>
          <a:p>
            <a:r>
              <a:rPr lang="en-GB" b="1" dirty="0">
                <a:latin typeface="Comic Sans MS" panose="030F0702030302020204" pitchFamily="66" charset="0"/>
              </a:rPr>
              <a:t>Dear </a:t>
            </a:r>
            <a:r>
              <a:rPr lang="en-GB" b="1" dirty="0" err="1">
                <a:latin typeface="Comic Sans MS" panose="030F0702030302020204" pitchFamily="66" charset="0"/>
              </a:rPr>
              <a:t>Matafele</a:t>
            </a:r>
            <a:r>
              <a:rPr lang="en-GB" b="1" dirty="0">
                <a:latin typeface="Comic Sans MS" panose="030F0702030302020204" pitchFamily="66" charset="0"/>
              </a:rPr>
              <a:t> </a:t>
            </a:r>
            <a:r>
              <a:rPr lang="en-GB" b="1" dirty="0" err="1">
                <a:latin typeface="Comic Sans MS" panose="030F0702030302020204" pitchFamily="66" charset="0"/>
              </a:rPr>
              <a:t>Peinam</a:t>
            </a:r>
            <a:endParaRPr lang="en-GB" dirty="0"/>
          </a:p>
        </p:txBody>
      </p:sp>
      <p:sp>
        <p:nvSpPr>
          <p:cNvPr id="10" name="Rectangle 9">
            <a:extLst>
              <a:ext uri="{FF2B5EF4-FFF2-40B4-BE49-F238E27FC236}">
                <a16:creationId xmlns:a16="http://schemas.microsoft.com/office/drawing/2014/main" id="{D6F2818F-363C-4858-84A8-0BC14D895501}"/>
              </a:ext>
            </a:extLst>
          </p:cNvPr>
          <p:cNvSpPr/>
          <p:nvPr/>
        </p:nvSpPr>
        <p:spPr>
          <a:xfrm>
            <a:off x="428825" y="1150492"/>
            <a:ext cx="7056784" cy="2893100"/>
          </a:xfrm>
          <a:prstGeom prst="rect">
            <a:avLst/>
          </a:prstGeom>
          <a:noFill/>
        </p:spPr>
        <p:txBody>
          <a:bodyPr wrap="square">
            <a:spAutoFit/>
          </a:bodyPr>
          <a:lstStyle/>
          <a:p>
            <a:r>
              <a:rPr lang="en-GB" dirty="0">
                <a:latin typeface="Raleway"/>
              </a:rPr>
              <a:t>You are a seven month old sunrise of gummy smiles</a:t>
            </a:r>
          </a:p>
          <a:p>
            <a:r>
              <a:rPr lang="en-GB" dirty="0">
                <a:latin typeface="Raleway"/>
              </a:rPr>
              <a:t>you are bald as an egg and bald as the Buddha</a:t>
            </a:r>
          </a:p>
          <a:p>
            <a:r>
              <a:rPr lang="en-GB" dirty="0">
                <a:latin typeface="Raleway"/>
              </a:rPr>
              <a:t>you are thighs that are thunder and shrieks that are lightning</a:t>
            </a:r>
          </a:p>
          <a:p>
            <a:r>
              <a:rPr lang="en-GB" dirty="0">
                <a:latin typeface="Raleway"/>
              </a:rPr>
              <a:t>so excited for bananas, hugs and our morning walks past the lagoon</a:t>
            </a:r>
          </a:p>
          <a:p>
            <a:r>
              <a:rPr lang="en-GB" dirty="0">
                <a:latin typeface="Raleway"/>
              </a:rPr>
              <a:t>Dear Matafele Peinam, </a:t>
            </a:r>
          </a:p>
          <a:p>
            <a:r>
              <a:rPr lang="en-GB" dirty="0">
                <a:latin typeface="Raleway"/>
              </a:rPr>
              <a:t>I want to tell you about that lagoon that lucid, sleepy lagoon lounging against the sunrise</a:t>
            </a:r>
          </a:p>
          <a:p>
            <a:r>
              <a:rPr lang="en-GB" dirty="0">
                <a:latin typeface="Raleway"/>
              </a:rPr>
              <a:t>men say that one day that lagoon will devour you </a:t>
            </a:r>
          </a:p>
          <a:p>
            <a:r>
              <a:rPr lang="en-GB" dirty="0">
                <a:latin typeface="Raleway"/>
              </a:rPr>
              <a:t>they say it will gnaw at the shoreline</a:t>
            </a:r>
          </a:p>
          <a:p>
            <a:r>
              <a:rPr lang="en-GB" dirty="0">
                <a:latin typeface="Raleway"/>
              </a:rPr>
              <a:t>chew at the roots of your breadfruit trees</a:t>
            </a:r>
          </a:p>
          <a:p>
            <a:r>
              <a:rPr lang="en-GB" dirty="0">
                <a:latin typeface="Raleway"/>
              </a:rPr>
              <a:t>gulp down rows of your seawalls and crunch your island’s shattered bones</a:t>
            </a:r>
          </a:p>
          <a:p>
            <a:r>
              <a:rPr lang="en-GB" dirty="0">
                <a:latin typeface="Raleway"/>
              </a:rPr>
              <a:t>they say you, your daughter and your granddaughter, too</a:t>
            </a:r>
          </a:p>
          <a:p>
            <a:r>
              <a:rPr lang="en-GB" dirty="0">
                <a:latin typeface="Raleway"/>
              </a:rPr>
              <a:t>will wander rootless with only a passport to call home</a:t>
            </a:r>
          </a:p>
        </p:txBody>
      </p:sp>
      <p:sp>
        <p:nvSpPr>
          <p:cNvPr id="11" name="Rectangle 10">
            <a:extLst>
              <a:ext uri="{FF2B5EF4-FFF2-40B4-BE49-F238E27FC236}">
                <a16:creationId xmlns:a16="http://schemas.microsoft.com/office/drawing/2014/main" id="{71D16298-901A-4FCD-9547-CB81D228AE33}"/>
              </a:ext>
            </a:extLst>
          </p:cNvPr>
          <p:cNvSpPr/>
          <p:nvPr/>
        </p:nvSpPr>
        <p:spPr>
          <a:xfrm>
            <a:off x="455345" y="4043592"/>
            <a:ext cx="5742384" cy="3108543"/>
          </a:xfrm>
          <a:prstGeom prst="rect">
            <a:avLst/>
          </a:prstGeom>
          <a:noFill/>
        </p:spPr>
        <p:txBody>
          <a:bodyPr wrap="square">
            <a:spAutoFit/>
          </a:bodyPr>
          <a:lstStyle/>
          <a:p>
            <a:r>
              <a:rPr lang="en-GB" b="1" dirty="0">
                <a:latin typeface="Raleway"/>
              </a:rPr>
              <a:t>Dear Matafele Peinam,</a:t>
            </a:r>
            <a:r>
              <a:rPr lang="en-GB" dirty="0">
                <a:latin typeface="Raleway"/>
              </a:rPr>
              <a:t> </a:t>
            </a:r>
          </a:p>
          <a:p>
            <a:r>
              <a:rPr lang="en-GB" dirty="0">
                <a:latin typeface="Raleway"/>
              </a:rPr>
              <a:t>don’t cry, mommy promises you</a:t>
            </a:r>
          </a:p>
          <a:p>
            <a:r>
              <a:rPr lang="en-GB" dirty="0">
                <a:latin typeface="Raleway"/>
              </a:rPr>
              <a:t>no one will come and devour you</a:t>
            </a:r>
          </a:p>
          <a:p>
            <a:r>
              <a:rPr lang="en-GB" dirty="0">
                <a:latin typeface="Raleway"/>
              </a:rPr>
              <a:t>no greedy whale of a company sharking through political seas</a:t>
            </a:r>
          </a:p>
          <a:p>
            <a:r>
              <a:rPr lang="en-GB" dirty="0">
                <a:latin typeface="Raleway"/>
              </a:rPr>
              <a:t>no backwater bullying of businesses with broken morals</a:t>
            </a:r>
          </a:p>
          <a:p>
            <a:r>
              <a:rPr lang="en-GB" dirty="0">
                <a:latin typeface="Raleway"/>
              </a:rPr>
              <a:t>no blindfolded bureaucracies gonna push this mother ocean over  the edge</a:t>
            </a:r>
          </a:p>
          <a:p>
            <a:r>
              <a:rPr lang="en-GB" dirty="0">
                <a:latin typeface="Raleway"/>
              </a:rPr>
              <a:t> no one’s drowning, baby</a:t>
            </a:r>
          </a:p>
          <a:p>
            <a:r>
              <a:rPr lang="en-GB" dirty="0">
                <a:latin typeface="Raleway"/>
              </a:rPr>
              <a:t>no one’s moving</a:t>
            </a:r>
          </a:p>
          <a:p>
            <a:r>
              <a:rPr lang="en-GB" dirty="0">
                <a:latin typeface="Raleway"/>
              </a:rPr>
              <a:t>no one’s losing their homeland</a:t>
            </a:r>
          </a:p>
          <a:p>
            <a:r>
              <a:rPr lang="en-GB" dirty="0">
                <a:latin typeface="Raleway"/>
              </a:rPr>
              <a:t>no one’s gonna become a climate change refugee</a:t>
            </a:r>
          </a:p>
          <a:p>
            <a:r>
              <a:rPr lang="en-GB" dirty="0">
                <a:latin typeface="Raleway"/>
              </a:rPr>
              <a:t> or should i say  no one else </a:t>
            </a:r>
          </a:p>
          <a:p>
            <a:r>
              <a:rPr lang="en-GB" dirty="0">
                <a:latin typeface="Raleway"/>
              </a:rPr>
              <a:t>to the Carteret islanders of Papua new guinea</a:t>
            </a:r>
          </a:p>
          <a:p>
            <a:r>
              <a:rPr lang="en-GB" dirty="0">
                <a:latin typeface="Raleway"/>
              </a:rPr>
              <a:t>and to the taro islanders of the Solomon islands</a:t>
            </a:r>
          </a:p>
        </p:txBody>
      </p:sp>
      <p:pic>
        <p:nvPicPr>
          <p:cNvPr id="3" name="Picture 2">
            <a:extLst>
              <a:ext uri="{FF2B5EF4-FFF2-40B4-BE49-F238E27FC236}">
                <a16:creationId xmlns:a16="http://schemas.microsoft.com/office/drawing/2014/main" id="{8CC5FE07-B46A-474C-A6BD-88F43F5FFE96}"/>
              </a:ext>
            </a:extLst>
          </p:cNvPr>
          <p:cNvPicPr>
            <a:picLocks noChangeAspect="1"/>
          </p:cNvPicPr>
          <p:nvPr/>
        </p:nvPicPr>
        <p:blipFill>
          <a:blip r:embed="rId5"/>
          <a:stretch>
            <a:fillRect/>
          </a:stretch>
        </p:blipFill>
        <p:spPr>
          <a:xfrm>
            <a:off x="7095595" y="1454161"/>
            <a:ext cx="3429494" cy="1933542"/>
          </a:xfrm>
          <a:prstGeom prst="rect">
            <a:avLst/>
          </a:prstGeom>
        </p:spPr>
      </p:pic>
      <p:sp>
        <p:nvSpPr>
          <p:cNvPr id="4" name="Rectangle 3">
            <a:extLst>
              <a:ext uri="{FF2B5EF4-FFF2-40B4-BE49-F238E27FC236}">
                <a16:creationId xmlns:a16="http://schemas.microsoft.com/office/drawing/2014/main" id="{6D53F0AA-4C2E-4FF4-83EF-C2957EA73224}"/>
              </a:ext>
            </a:extLst>
          </p:cNvPr>
          <p:cNvSpPr/>
          <p:nvPr/>
        </p:nvSpPr>
        <p:spPr>
          <a:xfrm>
            <a:off x="8105413" y="1010122"/>
            <a:ext cx="2093141" cy="307777"/>
          </a:xfrm>
          <a:prstGeom prst="rect">
            <a:avLst/>
          </a:prstGeom>
          <a:solidFill>
            <a:schemeClr val="accent6">
              <a:lumMod val="20000"/>
              <a:lumOff val="80000"/>
            </a:schemeClr>
          </a:solidFill>
        </p:spPr>
        <p:txBody>
          <a:bodyPr wrap="square">
            <a:spAutoFit/>
          </a:bodyPr>
          <a:lstStyle/>
          <a:p>
            <a:r>
              <a:rPr lang="en-GB" b="1" dirty="0">
                <a:latin typeface="Comic Sans MS" panose="030F0702030302020204" pitchFamily="66" charset="0"/>
                <a:ea typeface="Times New Roman" panose="02020603050405020304" pitchFamily="18" charset="0"/>
                <a:cs typeface="Arial" panose="020B0604020202020204" pitchFamily="34" charset="0"/>
              </a:rPr>
              <a:t>Resource Sheet 3.2 </a:t>
            </a:r>
            <a:endParaRPr lang="en-GB" dirty="0"/>
          </a:p>
        </p:txBody>
      </p:sp>
    </p:spTree>
    <p:extLst>
      <p:ext uri="{BB962C8B-B14F-4D97-AF65-F5344CB8AC3E}">
        <p14:creationId xmlns:p14="http://schemas.microsoft.com/office/powerpoint/2010/main" val="20209168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BFE55B56-4972-4C8B-B12A-2F6AECD767B5}"/>
              </a:ext>
            </a:extLst>
          </p:cNvPr>
          <p:cNvSpPr/>
          <p:nvPr/>
        </p:nvSpPr>
        <p:spPr>
          <a:xfrm>
            <a:off x="455345" y="1247840"/>
            <a:ext cx="7345666" cy="5909310"/>
          </a:xfrm>
          <a:prstGeom prst="rect">
            <a:avLst/>
          </a:prstGeom>
        </p:spPr>
        <p:txBody>
          <a:bodyPr wrap="square">
            <a:spAutoFit/>
          </a:bodyPr>
          <a:lstStyle/>
          <a:p>
            <a:r>
              <a:rPr lang="en-GB" dirty="0">
                <a:latin typeface="Raleway"/>
              </a:rPr>
              <a:t>I take this moment to apologize to you</a:t>
            </a:r>
          </a:p>
          <a:p>
            <a:r>
              <a:rPr lang="en-GB" dirty="0">
                <a:latin typeface="Raleway"/>
              </a:rPr>
              <a:t>we are drawing the line here  because baby we are going to fight</a:t>
            </a:r>
          </a:p>
          <a:p>
            <a:r>
              <a:rPr lang="en-GB" dirty="0">
                <a:latin typeface="Raleway"/>
              </a:rPr>
              <a:t>your mommy daddy</a:t>
            </a:r>
          </a:p>
          <a:p>
            <a:r>
              <a:rPr lang="en-GB" dirty="0">
                <a:latin typeface="Raleway"/>
              </a:rPr>
              <a:t>bubu </a:t>
            </a:r>
            <a:r>
              <a:rPr lang="en-GB" dirty="0" err="1">
                <a:latin typeface="Raleway"/>
              </a:rPr>
              <a:t>jimma</a:t>
            </a:r>
            <a:r>
              <a:rPr lang="en-GB" dirty="0">
                <a:latin typeface="Raleway"/>
              </a:rPr>
              <a:t> your country and president too  ,we will all fight</a:t>
            </a:r>
          </a:p>
          <a:p>
            <a:r>
              <a:rPr lang="en-GB" dirty="0">
                <a:latin typeface="Raleway"/>
              </a:rPr>
              <a:t> </a:t>
            </a:r>
          </a:p>
          <a:p>
            <a:r>
              <a:rPr lang="en-GB" dirty="0">
                <a:latin typeface="Raleway"/>
              </a:rPr>
              <a:t>and even though there are those hidden behind platinum titles</a:t>
            </a:r>
          </a:p>
          <a:p>
            <a:r>
              <a:rPr lang="en-GB" dirty="0">
                <a:latin typeface="Raleway"/>
              </a:rPr>
              <a:t>who like to pretend that we don’t exist</a:t>
            </a:r>
          </a:p>
          <a:p>
            <a:r>
              <a:rPr lang="en-GB" dirty="0">
                <a:latin typeface="Raleway"/>
              </a:rPr>
              <a:t>that the Marshall islands Tuvalu, Kiribati, Maldives</a:t>
            </a:r>
          </a:p>
          <a:p>
            <a:r>
              <a:rPr lang="en-GB" dirty="0">
                <a:latin typeface="Raleway"/>
              </a:rPr>
              <a:t>and typhoon Haiyan in the Philippines</a:t>
            </a:r>
          </a:p>
          <a:p>
            <a:r>
              <a:rPr lang="en-GB" dirty="0">
                <a:latin typeface="Raleway"/>
              </a:rPr>
              <a:t>and floods of Pakistan, Algeria, Colombia</a:t>
            </a:r>
          </a:p>
          <a:p>
            <a:r>
              <a:rPr lang="en-GB" dirty="0">
                <a:latin typeface="Raleway"/>
              </a:rPr>
              <a:t>and all the hurricanes, earthquakes, and tidal waves didn’t exist</a:t>
            </a:r>
          </a:p>
          <a:p>
            <a:r>
              <a:rPr lang="en-GB" dirty="0">
                <a:latin typeface="Raleway"/>
              </a:rPr>
              <a:t> still there are those who see us</a:t>
            </a:r>
          </a:p>
          <a:p>
            <a:r>
              <a:rPr lang="en-GB" dirty="0">
                <a:latin typeface="Raleway"/>
              </a:rPr>
              <a:t> hands reaching out, fists raising up, banners unfurling megaphones booming</a:t>
            </a:r>
          </a:p>
          <a:p>
            <a:r>
              <a:rPr lang="en-GB" dirty="0">
                <a:latin typeface="Raleway"/>
              </a:rPr>
              <a:t>and we are canoes blocking coal ships</a:t>
            </a:r>
          </a:p>
          <a:p>
            <a:r>
              <a:rPr lang="en-GB" dirty="0">
                <a:latin typeface="Raleway"/>
              </a:rPr>
              <a:t>we are the radiance of solar villages</a:t>
            </a:r>
          </a:p>
          <a:p>
            <a:r>
              <a:rPr lang="en-GB" dirty="0">
                <a:latin typeface="Raleway"/>
              </a:rPr>
              <a:t>we are the rich clean soil of the farmer’s past</a:t>
            </a:r>
          </a:p>
          <a:p>
            <a:r>
              <a:rPr lang="en-GB" dirty="0">
                <a:latin typeface="Raleway"/>
              </a:rPr>
              <a:t>we are petitions blooming from teenage fingertips</a:t>
            </a:r>
          </a:p>
          <a:p>
            <a:r>
              <a:rPr lang="en-GB" dirty="0">
                <a:latin typeface="Raleway"/>
              </a:rPr>
              <a:t>we are families biking, recycling, reusing, engineers dreaming, designing, </a:t>
            </a:r>
          </a:p>
          <a:p>
            <a:r>
              <a:rPr lang="en-GB" dirty="0">
                <a:latin typeface="Raleway"/>
              </a:rPr>
              <a:t>building, artists painting, dancing, writing and we are spreading the word</a:t>
            </a:r>
          </a:p>
          <a:p>
            <a:r>
              <a:rPr lang="en-GB" dirty="0">
                <a:latin typeface="Raleway"/>
              </a:rPr>
              <a:t> and there are thousands out on the street , marching with signs, hand in hand</a:t>
            </a:r>
          </a:p>
          <a:p>
            <a:r>
              <a:rPr lang="en-GB" dirty="0">
                <a:latin typeface="Raleway"/>
              </a:rPr>
              <a:t>chanting for change NOW and they’re marching for you, baby</a:t>
            </a:r>
          </a:p>
          <a:p>
            <a:r>
              <a:rPr lang="en-GB" dirty="0">
                <a:latin typeface="Raleway"/>
              </a:rPr>
              <a:t>they’re marching for us  because we deserve to do more than just survive</a:t>
            </a:r>
          </a:p>
          <a:p>
            <a:r>
              <a:rPr lang="en-GB" dirty="0">
                <a:latin typeface="Raleway"/>
              </a:rPr>
              <a:t>we deserve to thrive</a:t>
            </a:r>
          </a:p>
          <a:p>
            <a:r>
              <a:rPr lang="en-GB" dirty="0">
                <a:latin typeface="Raleway"/>
              </a:rPr>
              <a:t> </a:t>
            </a:r>
          </a:p>
          <a:p>
            <a:r>
              <a:rPr lang="en-GB" dirty="0">
                <a:latin typeface="Raleway"/>
              </a:rPr>
              <a:t>Dear </a:t>
            </a:r>
            <a:r>
              <a:rPr lang="en-GB" dirty="0" err="1">
                <a:latin typeface="Raleway"/>
              </a:rPr>
              <a:t>Matafele</a:t>
            </a:r>
            <a:r>
              <a:rPr lang="en-GB" dirty="0">
                <a:latin typeface="Raleway"/>
              </a:rPr>
              <a:t> </a:t>
            </a:r>
            <a:r>
              <a:rPr lang="en-GB" dirty="0" err="1">
                <a:latin typeface="Raleway"/>
              </a:rPr>
              <a:t>Peinam</a:t>
            </a:r>
            <a:r>
              <a:rPr lang="en-GB" dirty="0">
                <a:latin typeface="Raleway"/>
              </a:rPr>
              <a:t>, </a:t>
            </a:r>
          </a:p>
          <a:p>
            <a:r>
              <a:rPr lang="en-GB" dirty="0">
                <a:latin typeface="Raleway"/>
              </a:rPr>
              <a:t>you’re eyes heavy, with drowsy weight so just close those eyes, baby and sleep in peace because we won’t let you down you’ll see</a:t>
            </a:r>
          </a:p>
        </p:txBody>
      </p:sp>
      <p:sp>
        <p:nvSpPr>
          <p:cNvPr id="3" name="Rectangle 2">
            <a:extLst>
              <a:ext uri="{FF2B5EF4-FFF2-40B4-BE49-F238E27FC236}">
                <a16:creationId xmlns:a16="http://schemas.microsoft.com/office/drawing/2014/main" id="{07AB43BF-20BA-49F9-BD1D-BCC5459DDE60}"/>
              </a:ext>
            </a:extLst>
          </p:cNvPr>
          <p:cNvSpPr/>
          <p:nvPr/>
        </p:nvSpPr>
        <p:spPr>
          <a:xfrm>
            <a:off x="8230791" y="1064372"/>
            <a:ext cx="2005677" cy="307777"/>
          </a:xfrm>
          <a:prstGeom prst="rect">
            <a:avLst/>
          </a:prstGeom>
          <a:solidFill>
            <a:schemeClr val="accent6">
              <a:lumMod val="20000"/>
              <a:lumOff val="80000"/>
            </a:schemeClr>
          </a:solidFill>
        </p:spPr>
        <p:txBody>
          <a:bodyPr wrap="none">
            <a:spAutoFit/>
          </a:bodyPr>
          <a:lstStyle/>
          <a:p>
            <a:r>
              <a:rPr lang="en-GB" b="1" dirty="0">
                <a:latin typeface="Comic Sans MS" panose="030F0702030302020204" pitchFamily="66" charset="0"/>
                <a:ea typeface="Times New Roman" panose="02020603050405020304" pitchFamily="18" charset="0"/>
                <a:cs typeface="Arial" panose="020B0604020202020204" pitchFamily="34" charset="0"/>
              </a:rPr>
              <a:t>Resource Sheet 3.2 </a:t>
            </a:r>
            <a:endParaRPr lang="en-GB" dirty="0"/>
          </a:p>
        </p:txBody>
      </p:sp>
    </p:spTree>
    <p:extLst>
      <p:ext uri="{BB962C8B-B14F-4D97-AF65-F5344CB8AC3E}">
        <p14:creationId xmlns:p14="http://schemas.microsoft.com/office/powerpoint/2010/main" val="1006698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2377985" y="5422297"/>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953406"/>
            <a:ext cx="9807643" cy="11446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3D7C412F-1D62-490F-9C18-0E65749C4DDE}"/>
              </a:ext>
            </a:extLst>
          </p:cNvPr>
          <p:cNvPicPr>
            <a:picLocks noChangeAspect="1"/>
          </p:cNvPicPr>
          <p:nvPr/>
        </p:nvPicPr>
        <p:blipFill>
          <a:blip r:embed="rId5"/>
          <a:stretch>
            <a:fillRect/>
          </a:stretch>
        </p:blipFill>
        <p:spPr>
          <a:xfrm>
            <a:off x="2082988" y="2065537"/>
            <a:ext cx="6210517" cy="4986437"/>
          </a:xfrm>
          <a:prstGeom prst="rect">
            <a:avLst/>
          </a:prstGeom>
        </p:spPr>
      </p:pic>
      <p:sp>
        <p:nvSpPr>
          <p:cNvPr id="3" name="Rectangle 2">
            <a:extLst>
              <a:ext uri="{FF2B5EF4-FFF2-40B4-BE49-F238E27FC236}">
                <a16:creationId xmlns:a16="http://schemas.microsoft.com/office/drawing/2014/main" id="{62603934-A6A7-4A7D-B10E-B21FCA077E47}"/>
              </a:ext>
            </a:extLst>
          </p:cNvPr>
          <p:cNvSpPr/>
          <p:nvPr/>
        </p:nvSpPr>
        <p:spPr>
          <a:xfrm>
            <a:off x="312400" y="6735265"/>
            <a:ext cx="10379413" cy="400110"/>
          </a:xfrm>
          <a:prstGeom prst="rect">
            <a:avLst/>
          </a:prstGeom>
          <a:solidFill>
            <a:schemeClr val="accent6">
              <a:lumMod val="20000"/>
              <a:lumOff val="80000"/>
            </a:schemeClr>
          </a:solidFill>
        </p:spPr>
        <p:txBody>
          <a:bodyPr wrap="square">
            <a:spAutoFit/>
          </a:bodyPr>
          <a:lstStyle/>
          <a:p>
            <a:pPr algn="ctr"/>
            <a:r>
              <a:rPr lang="en-GB" sz="2000" b="1" dirty="0">
                <a:latin typeface="Raleway"/>
              </a:rPr>
              <a:t>How would you feel if your house was lost to the sea along with your local town? </a:t>
            </a:r>
          </a:p>
        </p:txBody>
      </p:sp>
      <p:sp>
        <p:nvSpPr>
          <p:cNvPr id="4" name="Rectangle 3">
            <a:extLst>
              <a:ext uri="{FF2B5EF4-FFF2-40B4-BE49-F238E27FC236}">
                <a16:creationId xmlns:a16="http://schemas.microsoft.com/office/drawing/2014/main" id="{5B944971-57E7-49B2-B1B4-C4438DFB3C5A}"/>
              </a:ext>
            </a:extLst>
          </p:cNvPr>
          <p:cNvSpPr/>
          <p:nvPr/>
        </p:nvSpPr>
        <p:spPr>
          <a:xfrm>
            <a:off x="303521" y="1255054"/>
            <a:ext cx="10083181" cy="954107"/>
          </a:xfrm>
          <a:prstGeom prst="rect">
            <a:avLst/>
          </a:prstGeom>
        </p:spPr>
        <p:txBody>
          <a:bodyPr wrap="square">
            <a:spAutoFit/>
          </a:bodyPr>
          <a:lstStyle/>
          <a:p>
            <a:r>
              <a:rPr lang="en-GB" sz="2800" b="1" dirty="0">
                <a:latin typeface="Raleway"/>
              </a:rPr>
              <a:t>What is the impact of sea level increases and high tides? </a:t>
            </a:r>
            <a:br>
              <a:rPr lang="en-GB" sz="2800" b="1" dirty="0">
                <a:latin typeface="Raleway"/>
              </a:rPr>
            </a:br>
            <a:r>
              <a:rPr lang="en-GB" sz="2800" b="1" dirty="0">
                <a:latin typeface="Raleway"/>
              </a:rPr>
              <a:t>Why would that make you think about leaving the islands? </a:t>
            </a:r>
            <a:endParaRPr lang="en-GB" sz="2800" dirty="0">
              <a:latin typeface="Raleway"/>
            </a:endParaRPr>
          </a:p>
        </p:txBody>
      </p:sp>
    </p:spTree>
    <p:extLst>
      <p:ext uri="{BB962C8B-B14F-4D97-AF65-F5344CB8AC3E}">
        <p14:creationId xmlns:p14="http://schemas.microsoft.com/office/powerpoint/2010/main" val="1131763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ACTION</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DURATION</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9" name="Google Shape;69;p14"/>
          <p:cNvSpPr txBox="1"/>
          <p:nvPr/>
        </p:nvSpPr>
        <p:spPr>
          <a:xfrm>
            <a:off x="1714775" y="967638"/>
            <a:ext cx="2626874" cy="360943"/>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48792F"/>
                </a:solidFill>
                <a:latin typeface="Prompt"/>
                <a:ea typeface="Prompt"/>
                <a:cs typeface="Prompt"/>
                <a:sym typeface="Prompt"/>
              </a:rPr>
              <a:t>LEARNING OBJECTIVES OF THIS PHASE</a:t>
            </a:r>
            <a:endParaRPr sz="1100" b="1" i="0" u="none" strike="noStrike" cap="none" dirty="0">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2" name="Google Shape;72;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73" name="Google Shape;73;p14"/>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74" name="Google Shape;74;p14"/>
          <p:cNvSpPr txBox="1"/>
          <p:nvPr/>
        </p:nvSpPr>
        <p:spPr>
          <a:xfrm>
            <a:off x="364325" y="3090500"/>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WHAT TEACHER DOES</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76" name="Google Shape;76;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i="0" u="none" strike="noStrike" cap="none" dirty="0">
                <a:solidFill>
                  <a:srgbClr val="666666"/>
                </a:solidFill>
                <a:latin typeface="Raleway ExtraBold"/>
                <a:ea typeface="Raleway ExtraBold"/>
                <a:cs typeface="Raleway ExtraBold"/>
                <a:sym typeface="Raleway ExtraBold"/>
              </a:rPr>
              <a:t>3</a:t>
            </a:r>
            <a:endParaRPr sz="2400" i="0" u="none" strike="noStrike" cap="none" dirty="0">
              <a:solidFill>
                <a:srgbClr val="3174BA"/>
              </a:solidFill>
              <a:latin typeface="Raleway ExtraBold"/>
              <a:ea typeface="Raleway ExtraBold"/>
              <a:cs typeface="Raleway ExtraBold"/>
              <a:sym typeface="Raleway ExtraBold"/>
            </a:endParaRPr>
          </a:p>
        </p:txBody>
      </p:sp>
      <p:sp>
        <p:nvSpPr>
          <p:cNvPr id="77" name="Google Shape;77;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8" name="Google Shape;78;p14"/>
          <p:cNvSpPr txBox="1"/>
          <p:nvPr/>
        </p:nvSpPr>
        <p:spPr>
          <a:xfrm>
            <a:off x="432800" y="2994550"/>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b="1" dirty="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dirty="0">
              <a:solidFill>
                <a:schemeClr val="tx1"/>
              </a:solidFill>
              <a:latin typeface="Raleway"/>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chemeClr val="tx1"/>
                </a:solidFill>
                <a:latin typeface="Raleway"/>
                <a:ea typeface="Prompt"/>
                <a:cs typeface="Prompt"/>
                <a:sym typeface="Prompt"/>
              </a:rPr>
              <a:t>Introduce the lesson objectives and the Big Ideas </a:t>
            </a:r>
            <a:endParaRPr sz="1400" b="1" i="0" u="none" strike="noStrike" cap="none" dirty="0">
              <a:solidFill>
                <a:schemeClr val="tx1"/>
              </a:solidFill>
              <a:latin typeface="Raleway"/>
              <a:ea typeface="Prompt"/>
              <a:cs typeface="Prompt"/>
              <a:sym typeface="Prompt"/>
            </a:endParaRPr>
          </a:p>
        </p:txBody>
      </p:sp>
      <p:sp>
        <p:nvSpPr>
          <p:cNvPr id="79" name="Google Shape;79;p14"/>
          <p:cNvSpPr txBox="1"/>
          <p:nvPr/>
        </p:nvSpPr>
        <p:spPr>
          <a:xfrm>
            <a:off x="503949" y="4966800"/>
            <a:ext cx="6425575" cy="753000"/>
          </a:xfrm>
          <a:prstGeom prst="rect">
            <a:avLst/>
          </a:prstGeom>
          <a:noFill/>
          <a:ln>
            <a:noFill/>
          </a:ln>
        </p:spPr>
        <p:txBody>
          <a:bodyPr spcFirstLastPara="1" wrap="square" lIns="91425" tIns="91425" rIns="91425" bIns="91425" anchor="t" anchorCtr="0">
            <a:noAutofit/>
          </a:bodyPr>
          <a:lstStyle/>
          <a:p>
            <a:r>
              <a:rPr lang="en-GB" sz="1200" b="1" dirty="0">
                <a:latin typeface="Raleway"/>
              </a:rPr>
              <a:t>Starter: </a:t>
            </a:r>
            <a:r>
              <a:rPr lang="en-GB" sz="1200" dirty="0">
                <a:latin typeface="Raleway"/>
              </a:rPr>
              <a:t>Let’s Get Thinking. How are we linked to these islands? Slide 12  </a:t>
            </a:r>
          </a:p>
          <a:p>
            <a:r>
              <a:rPr lang="en-GB" sz="1200" dirty="0">
                <a:latin typeface="Raleway"/>
              </a:rPr>
              <a:t>                Think Pair Share (</a:t>
            </a:r>
            <a:r>
              <a:rPr lang="en-GB" altLang="en-US" sz="1200" dirty="0">
                <a:latin typeface="Raleway"/>
              </a:rPr>
              <a:t>5 minutes)</a:t>
            </a:r>
          </a:p>
        </p:txBody>
      </p:sp>
      <p:sp>
        <p:nvSpPr>
          <p:cNvPr id="80" name="Google Shape;80;p14"/>
          <p:cNvSpPr/>
          <p:nvPr/>
        </p:nvSpPr>
        <p:spPr>
          <a:xfrm>
            <a:off x="462100" y="45300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4"/>
          <p:cNvSpPr txBox="1"/>
          <p:nvPr/>
        </p:nvSpPr>
        <p:spPr>
          <a:xfrm>
            <a:off x="516725" y="4580125"/>
            <a:ext cx="4195200"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chemeClr val="lt1"/>
                </a:solidFill>
                <a:latin typeface="Prompt"/>
                <a:ea typeface="Prompt"/>
                <a:cs typeface="Prompt"/>
                <a:sym typeface="Prompt"/>
              </a:rPr>
              <a:t>ACTIVITY 1 </a:t>
            </a:r>
            <a:endParaRPr sz="1400" b="1" i="0" u="none" strike="noStrike" cap="none" dirty="0">
              <a:solidFill>
                <a:srgbClr val="3174BA"/>
              </a:solidFill>
              <a:latin typeface="Prompt"/>
              <a:ea typeface="Prompt"/>
              <a:cs typeface="Prompt"/>
              <a:sym typeface="Prompt"/>
            </a:endParaRPr>
          </a:p>
        </p:txBody>
      </p:sp>
      <p:sp>
        <p:nvSpPr>
          <p:cNvPr id="82" name="Google Shape;82;p14"/>
          <p:cNvSpPr txBox="1"/>
          <p:nvPr/>
        </p:nvSpPr>
        <p:spPr>
          <a:xfrm>
            <a:off x="547350" y="6271200"/>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a:p>
        </p:txBody>
      </p:sp>
      <p:sp>
        <p:nvSpPr>
          <p:cNvPr id="83" name="Google Shape;83;p14"/>
          <p:cNvSpPr/>
          <p:nvPr/>
        </p:nvSpPr>
        <p:spPr>
          <a:xfrm>
            <a:off x="462100" y="58344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txBox="1"/>
          <p:nvPr/>
        </p:nvSpPr>
        <p:spPr>
          <a:xfrm>
            <a:off x="573389" y="5884525"/>
            <a:ext cx="6356136"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2</a:t>
            </a:r>
            <a:endParaRPr i="1" dirty="0">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r>
              <a:rPr lang="en-GB" sz="1200" b="1" dirty="0">
                <a:latin typeface="Raleway"/>
              </a:rPr>
              <a:t>Pupils have a mystery to solve slides 13/14/15</a:t>
            </a:r>
            <a:r>
              <a:rPr lang="en-GB" sz="1200" dirty="0">
                <a:latin typeface="Raleway"/>
              </a:rPr>
              <a:t>: </a:t>
            </a:r>
            <a:r>
              <a:rPr lang="en-GB" sz="1200" b="1" dirty="0">
                <a:latin typeface="Raleway"/>
              </a:rPr>
              <a:t>Why did Kathy speak out at the United Nations? What did she feel so strongly about? </a:t>
            </a:r>
          </a:p>
          <a:p>
            <a:r>
              <a:rPr lang="en-GB" sz="1200" dirty="0">
                <a:latin typeface="Raleway"/>
              </a:rPr>
              <a:t>Pupils are given a set of cards with clues, as a group they need to pick out the top 3 reasons for Kathy speaking out, they need to be able to explain their groups opinion to the class. (10 minutes)</a:t>
            </a: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85" name="Google Shape;85;p14"/>
          <p:cNvSpPr txBox="1"/>
          <p:nvPr/>
        </p:nvSpPr>
        <p:spPr>
          <a:xfrm>
            <a:off x="364325" y="4100950"/>
            <a:ext cx="43476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TEACHER’S ACTIVITIES</a:t>
            </a:r>
            <a:endParaRPr sz="1400" b="0" i="0" u="none" strike="noStrike" cap="none">
              <a:solidFill>
                <a:srgbClr val="48792F"/>
              </a:solidFill>
              <a:latin typeface="Arial"/>
              <a:ea typeface="Arial"/>
              <a:cs typeface="Arial"/>
              <a:sym typeface="Arial"/>
            </a:endParaRPr>
          </a:p>
        </p:txBody>
      </p:sp>
      <p:sp>
        <p:nvSpPr>
          <p:cNvPr id="87" name="Google Shape;87;p14"/>
          <p:cNvSpPr txBox="1"/>
          <p:nvPr/>
        </p:nvSpPr>
        <p:spPr>
          <a:xfrm>
            <a:off x="1353045" y="1208717"/>
            <a:ext cx="5838355" cy="987300"/>
          </a:xfrm>
          <a:prstGeom prst="rect">
            <a:avLst/>
          </a:prstGeom>
          <a:noFill/>
          <a:ln>
            <a:noFill/>
          </a:ln>
        </p:spPr>
        <p:txBody>
          <a:bodyPr spcFirstLastPara="1" wrap="square" lIns="91425" tIns="91425" rIns="91425" bIns="91425" anchor="t" anchorCtr="0">
            <a:noAutofit/>
          </a:bodyPr>
          <a:lstStyle/>
          <a:p>
            <a:r>
              <a:rPr lang="en-GB" sz="1100" b="1" dirty="0">
                <a:latin typeface="Raleway"/>
              </a:rPr>
              <a:t>Learners will have:</a:t>
            </a:r>
          </a:p>
          <a:p>
            <a:pPr marL="285750" indent="-285750">
              <a:buFont typeface="Arial" panose="020B0604020202020204" pitchFamily="34" charset="0"/>
              <a:buChar char="•"/>
            </a:pPr>
            <a:r>
              <a:rPr lang="en-GB" sz="1100" b="1" i="1" dirty="0">
                <a:solidFill>
                  <a:srgbClr val="FF0000"/>
                </a:solidFill>
                <a:latin typeface="Raleway"/>
              </a:rPr>
              <a:t>Analysed a poem </a:t>
            </a:r>
            <a:r>
              <a:rPr lang="en-GB" sz="1100" b="1" i="1" dirty="0">
                <a:latin typeface="Raleway"/>
              </a:rPr>
              <a:t>for positive and negative statements about climate change and how it may  impact on the future inhabitants of the Marshall Islands. </a:t>
            </a:r>
            <a:endParaRPr lang="en-GB" sz="1100" b="1" dirty="0">
              <a:latin typeface="Raleway"/>
            </a:endParaRPr>
          </a:p>
          <a:p>
            <a:pPr marL="285750" indent="-285750">
              <a:buFont typeface="Arial" panose="020B0604020202020204" pitchFamily="34" charset="0"/>
              <a:buChar char="•"/>
            </a:pPr>
            <a:r>
              <a:rPr lang="en-GB" sz="1100" b="1" i="1" dirty="0">
                <a:solidFill>
                  <a:schemeClr val="accent4"/>
                </a:solidFill>
                <a:latin typeface="Raleway"/>
              </a:rPr>
              <a:t>Developed opinions </a:t>
            </a:r>
            <a:r>
              <a:rPr lang="en-GB" sz="1100" b="1" i="1" dirty="0">
                <a:latin typeface="Raleway"/>
              </a:rPr>
              <a:t>about the impact  climate change is having on communities around the world (using the Marshall Islands as a case study).</a:t>
            </a:r>
          </a:p>
          <a:p>
            <a:pPr marL="285750" indent="-285750">
              <a:buFont typeface="Arial" panose="020B0604020202020204" pitchFamily="34" charset="0"/>
              <a:buChar char="•"/>
            </a:pPr>
            <a:r>
              <a:rPr lang="en-GB" sz="1100" b="1" i="1" dirty="0">
                <a:solidFill>
                  <a:schemeClr val="accent4"/>
                </a:solidFill>
                <a:latin typeface="Raleway"/>
              </a:rPr>
              <a:t>Explained different viewpoints </a:t>
            </a:r>
            <a:r>
              <a:rPr lang="en-GB" sz="1100" b="1" i="1" dirty="0">
                <a:latin typeface="Raleway"/>
              </a:rPr>
              <a:t>on how we should respond to climate change and started to develop ideas about how we should take action to respond to the threats of climate change. </a:t>
            </a:r>
          </a:p>
          <a:p>
            <a:pPr marL="285750" indent="-285750">
              <a:buFont typeface="Arial" panose="020B0604020202020204" pitchFamily="34" charset="0"/>
              <a:buChar char="•"/>
            </a:pPr>
            <a:r>
              <a:rPr lang="en-GB" sz="1100" b="1" i="1" dirty="0">
                <a:solidFill>
                  <a:schemeClr val="accent4"/>
                </a:solidFill>
                <a:latin typeface="Raleway"/>
              </a:rPr>
              <a:t>Shown understanding </a:t>
            </a:r>
            <a:r>
              <a:rPr lang="en-GB" sz="1100" b="1" i="1" dirty="0">
                <a:latin typeface="Raleway"/>
              </a:rPr>
              <a:t>about the choices that people around the world are having to make where impacted by climate change</a:t>
            </a:r>
            <a:endParaRPr sz="1100" b="1" i="0" u="none" strike="noStrike" cap="none" dirty="0">
              <a:solidFill>
                <a:srgbClr val="3174BA"/>
              </a:solidFill>
              <a:latin typeface="Prompt"/>
              <a:ea typeface="Prompt"/>
              <a:cs typeface="Prompt"/>
              <a:sym typeface="Prompt"/>
            </a:endParaRPr>
          </a:p>
        </p:txBody>
      </p:sp>
      <p:sp>
        <p:nvSpPr>
          <p:cNvPr id="88" name="Google Shape;88;p14"/>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4"/>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91" name="Google Shape;91;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3 </a:t>
            </a:r>
            <a:endParaRPr sz="2200" b="1" dirty="0">
              <a:solidFill>
                <a:srgbClr val="595959"/>
              </a:solidFill>
              <a:latin typeface="Prompt"/>
              <a:ea typeface="Prompt"/>
              <a:cs typeface="Prompt"/>
              <a:sym typeface="Prompt"/>
            </a:endParaRPr>
          </a:p>
        </p:txBody>
      </p:sp>
      <p:pic>
        <p:nvPicPr>
          <p:cNvPr id="92" name="Google Shape;92;p14"/>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2" name="Rectangle 1">
            <a:extLst>
              <a:ext uri="{FF2B5EF4-FFF2-40B4-BE49-F238E27FC236}">
                <a16:creationId xmlns:a16="http://schemas.microsoft.com/office/drawing/2014/main" id="{9F57F882-9715-4CEC-846E-E170ABE6BBC5}"/>
              </a:ext>
            </a:extLst>
          </p:cNvPr>
          <p:cNvSpPr/>
          <p:nvPr/>
        </p:nvSpPr>
        <p:spPr>
          <a:xfrm>
            <a:off x="7626896" y="2490550"/>
            <a:ext cx="2898432" cy="3647152"/>
          </a:xfrm>
          <a:prstGeom prst="rect">
            <a:avLst/>
          </a:prstGeom>
        </p:spPr>
        <p:txBody>
          <a:bodyPr wrap="square">
            <a:spAutoFit/>
          </a:bodyPr>
          <a:lstStyle/>
          <a:p>
            <a:r>
              <a:rPr lang="en-GB" sz="1100" b="1" dirty="0">
                <a:latin typeface="Raleway"/>
              </a:rPr>
              <a:t>Big Idea 5 </a:t>
            </a:r>
          </a:p>
          <a:p>
            <a:r>
              <a:rPr lang="en-GB" sz="1100" dirty="0">
                <a:latin typeface="Raleway"/>
              </a:rPr>
              <a:t>The impact on the natural environment  - consequences  of sea level rise (global sea levels rose about 8 inches in the last century) on people  living on low lying islands.</a:t>
            </a:r>
          </a:p>
          <a:p>
            <a:r>
              <a:rPr lang="en-GB" sz="1100" u="sng" dirty="0">
                <a:latin typeface="Raleway"/>
              </a:rPr>
              <a:t>Sea level rises </a:t>
            </a:r>
            <a:r>
              <a:rPr lang="en-GB" sz="1100" dirty="0">
                <a:latin typeface="Raleway"/>
              </a:rPr>
              <a:t>– the rate in the last two decades, is nearly double that  of the last century NASA 2018 .</a:t>
            </a:r>
          </a:p>
          <a:p>
            <a:r>
              <a:rPr lang="en-GB" sz="1100" dirty="0">
                <a:latin typeface="Raleway"/>
              </a:rPr>
              <a:t>The impact on peoples ways of living in low lying areas – can people adapt or will they be forced to migrate? (becoming ‘climate change refugees’) </a:t>
            </a:r>
          </a:p>
          <a:p>
            <a:endParaRPr lang="en-GB" sz="1100" dirty="0">
              <a:latin typeface="Raleway"/>
            </a:endParaRPr>
          </a:p>
          <a:p>
            <a:r>
              <a:rPr lang="en-GB" sz="1100" b="1" dirty="0">
                <a:latin typeface="Raleway"/>
              </a:rPr>
              <a:t>Big Idea 6 </a:t>
            </a:r>
          </a:p>
          <a:p>
            <a:r>
              <a:rPr lang="en-GB" sz="1100" u="sng" dirty="0">
                <a:latin typeface="Raleway"/>
              </a:rPr>
              <a:t>Discussion about Futures </a:t>
            </a:r>
            <a:r>
              <a:rPr lang="en-GB" sz="1100" dirty="0">
                <a:latin typeface="Raleway"/>
              </a:rPr>
              <a:t>– changes in ways of living/consumption</a:t>
            </a:r>
          </a:p>
          <a:p>
            <a:r>
              <a:rPr lang="en-GB" sz="1100" dirty="0">
                <a:latin typeface="Raleway"/>
              </a:rPr>
              <a:t>Understanding that climate change will have an effect on all of us in the future, the level of impact might be changed if we review our patterns of consumption now.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16567"/>
            <a:ext cx="9949471" cy="11266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46D59ECE-8551-45DC-BC65-C8183C87FA7C}"/>
              </a:ext>
            </a:extLst>
          </p:cNvPr>
          <p:cNvSpPr/>
          <p:nvPr/>
        </p:nvSpPr>
        <p:spPr>
          <a:xfrm>
            <a:off x="516725" y="3065234"/>
            <a:ext cx="9861569" cy="3170099"/>
          </a:xfrm>
          <a:prstGeom prst="rect">
            <a:avLst/>
          </a:prstGeom>
        </p:spPr>
        <p:txBody>
          <a:bodyPr wrap="square">
            <a:spAutoFit/>
          </a:bodyPr>
          <a:lstStyle/>
          <a:p>
            <a:r>
              <a:rPr lang="en-GB" sz="2000" dirty="0">
                <a:latin typeface="Raleway ExtraBold"/>
              </a:rPr>
              <a:t>If you were one of these young people what would be your ambition and plan?   Discuss in your groups. </a:t>
            </a:r>
          </a:p>
          <a:p>
            <a:r>
              <a:rPr lang="en-GB" sz="2000" b="1" dirty="0">
                <a:latin typeface="Raleway ExtraBold"/>
              </a:rPr>
              <a:t>Consider:</a:t>
            </a:r>
          </a:p>
          <a:p>
            <a:pPr marL="514350" indent="-514350">
              <a:buFont typeface="+mj-lt"/>
              <a:buAutoNum type="arabicPeriod"/>
            </a:pPr>
            <a:r>
              <a:rPr lang="en-GB" sz="2000" dirty="0">
                <a:latin typeface="Raleway ExtraBold"/>
              </a:rPr>
              <a:t>Should you stay and help your community?</a:t>
            </a:r>
          </a:p>
          <a:p>
            <a:pPr marL="514350" indent="-514350">
              <a:buFont typeface="+mj-lt"/>
              <a:buAutoNum type="arabicPeriod"/>
            </a:pPr>
            <a:r>
              <a:rPr lang="en-GB" sz="2000" dirty="0">
                <a:latin typeface="Raleway ExtraBold"/>
              </a:rPr>
              <a:t>Should you leave and give your family a better life elsewhere?</a:t>
            </a:r>
          </a:p>
          <a:p>
            <a:pPr marL="514350" indent="-514350">
              <a:buFont typeface="+mj-lt"/>
              <a:buAutoNum type="arabicPeriod"/>
            </a:pPr>
            <a:r>
              <a:rPr lang="en-GB" sz="2000" dirty="0">
                <a:latin typeface="Raleway ExtraBold"/>
              </a:rPr>
              <a:t>What might be difficult about staying?</a:t>
            </a:r>
          </a:p>
          <a:p>
            <a:pPr marL="514350" indent="-514350">
              <a:buFont typeface="+mj-lt"/>
              <a:buAutoNum type="arabicPeriod"/>
            </a:pPr>
            <a:r>
              <a:rPr lang="en-GB" sz="2000" dirty="0">
                <a:latin typeface="Raleway ExtraBold"/>
              </a:rPr>
              <a:t>What might be difficult about leaving? </a:t>
            </a:r>
          </a:p>
          <a:p>
            <a:endParaRPr lang="en-GB" sz="2000" dirty="0">
              <a:latin typeface="Raleway ExtraBold"/>
            </a:endParaRPr>
          </a:p>
          <a:p>
            <a:r>
              <a:rPr lang="en-GB" sz="2000" i="1" dirty="0">
                <a:latin typeface="Raleway ExtraBold"/>
              </a:rPr>
              <a:t>  Use the evidence sheets to help you </a:t>
            </a:r>
          </a:p>
          <a:p>
            <a:r>
              <a:rPr lang="en-GB" sz="2000" i="1" dirty="0">
                <a:latin typeface="Raleway ExtraBold"/>
              </a:rPr>
              <a:t>  Be prepared to feedback your views and opinions </a:t>
            </a:r>
            <a:endParaRPr lang="en-GB" sz="2000" dirty="0">
              <a:latin typeface="Raleway ExtraBold"/>
            </a:endParaRPr>
          </a:p>
        </p:txBody>
      </p:sp>
      <p:sp>
        <p:nvSpPr>
          <p:cNvPr id="3" name="Rectangle 2">
            <a:extLst>
              <a:ext uri="{FF2B5EF4-FFF2-40B4-BE49-F238E27FC236}">
                <a16:creationId xmlns:a16="http://schemas.microsoft.com/office/drawing/2014/main" id="{DF179C50-46E1-40BD-BC93-C92B0EB0EB8C}"/>
              </a:ext>
            </a:extLst>
          </p:cNvPr>
          <p:cNvSpPr/>
          <p:nvPr/>
        </p:nvSpPr>
        <p:spPr>
          <a:xfrm>
            <a:off x="1071338" y="1263520"/>
            <a:ext cx="8549135" cy="1200329"/>
          </a:xfrm>
          <a:prstGeom prst="rect">
            <a:avLst/>
          </a:prstGeom>
          <a:solidFill>
            <a:schemeClr val="accent6">
              <a:lumMod val="20000"/>
              <a:lumOff val="80000"/>
            </a:schemeClr>
          </a:solidFill>
        </p:spPr>
        <p:txBody>
          <a:bodyPr wrap="none">
            <a:spAutoFit/>
          </a:bodyPr>
          <a:lstStyle/>
          <a:p>
            <a:r>
              <a:rPr lang="en-GB" sz="3600" b="1" dirty="0">
                <a:latin typeface="Raleway"/>
              </a:rPr>
              <a:t>Task 3 Three    </a:t>
            </a:r>
          </a:p>
          <a:p>
            <a:r>
              <a:rPr lang="en-GB" sz="3600" b="1" dirty="0">
                <a:latin typeface="Raleway"/>
              </a:rPr>
              <a:t>The Marshall Islands… What’s Possible?</a:t>
            </a:r>
          </a:p>
        </p:txBody>
      </p:sp>
      <p:sp>
        <p:nvSpPr>
          <p:cNvPr id="4" name="Rectangle 3">
            <a:extLst>
              <a:ext uri="{FF2B5EF4-FFF2-40B4-BE49-F238E27FC236}">
                <a16:creationId xmlns:a16="http://schemas.microsoft.com/office/drawing/2014/main" id="{7CA03104-35C6-4D83-A8A3-EA5FB1B393C6}"/>
              </a:ext>
            </a:extLst>
          </p:cNvPr>
          <p:cNvSpPr/>
          <p:nvPr/>
        </p:nvSpPr>
        <p:spPr>
          <a:xfrm>
            <a:off x="5785062" y="330743"/>
            <a:ext cx="2005677" cy="307777"/>
          </a:xfrm>
          <a:prstGeom prst="rect">
            <a:avLst/>
          </a:prstGeom>
          <a:solidFill>
            <a:schemeClr val="accent6">
              <a:lumMod val="20000"/>
              <a:lumOff val="80000"/>
            </a:schemeClr>
          </a:solidFill>
        </p:spPr>
        <p:txBody>
          <a:bodyPr wrap="none">
            <a:spAutoFit/>
          </a:bodyPr>
          <a:lstStyle/>
          <a:p>
            <a:r>
              <a:rPr lang="en-GB" b="1" dirty="0">
                <a:latin typeface="Comic Sans MS" panose="030F0702030302020204" pitchFamily="66" charset="0"/>
                <a:ea typeface="Times New Roman" panose="02020603050405020304" pitchFamily="18" charset="0"/>
                <a:cs typeface="Arial" panose="020B0604020202020204" pitchFamily="34" charset="0"/>
              </a:rPr>
              <a:t>Resource Sheet 3.3 </a:t>
            </a:r>
            <a:endParaRPr lang="en-GB" dirty="0"/>
          </a:p>
        </p:txBody>
      </p:sp>
    </p:spTree>
    <p:extLst>
      <p:ext uri="{BB962C8B-B14F-4D97-AF65-F5344CB8AC3E}">
        <p14:creationId xmlns:p14="http://schemas.microsoft.com/office/powerpoint/2010/main" val="36581015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364324" y="6662920"/>
            <a:ext cx="7534535" cy="389054"/>
          </a:xfrm>
          <a:prstGeom prst="rect">
            <a:avLst/>
          </a:prstGeom>
          <a:noFill/>
          <a:ln>
            <a:noFill/>
          </a:ln>
        </p:spPr>
        <p:txBody>
          <a:bodyPr spcFirstLastPara="1" wrap="square" lIns="91425" tIns="91425" rIns="91425" bIns="91425" anchor="t" anchorCtr="0">
            <a:noAutofit/>
          </a:bodyPr>
          <a:lstStyle/>
          <a:p>
            <a:r>
              <a:rPr lang="en-GB" dirty="0">
                <a:hlinkClick r:id="rId4"/>
              </a:rPr>
              <a:t>https://www.youtube.com/watch?v=RuK6WU-iKTo</a:t>
            </a:r>
            <a:endParaRPr lang="en-GB" dirty="0"/>
          </a:p>
        </p:txBody>
      </p:sp>
      <p:pic>
        <p:nvPicPr>
          <p:cNvPr id="125" name="Google Shape;125;p16"/>
          <p:cNvPicPr preferRelativeResize="0"/>
          <p:nvPr/>
        </p:nvPicPr>
        <p:blipFill>
          <a:blip r:embed="rId5">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04950"/>
            <a:ext cx="9892222"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1813746" y="3031120"/>
            <a:ext cx="6412800" cy="3631800"/>
          </a:xfrm>
          <a:prstGeom prst="rect">
            <a:avLst/>
          </a:prstGeom>
          <a:noFill/>
          <a:ln>
            <a:noFill/>
          </a:ln>
        </p:spPr>
        <p:txBody>
          <a:bodyPr spcFirstLastPara="1" wrap="square" lIns="91425" tIns="91425" rIns="91425" bIns="91425" anchor="t" anchorCtr="0">
            <a:noAutofit/>
          </a:bodyPr>
          <a:lstStyle/>
          <a:p>
            <a:r>
              <a:rPr lang="en-GB" sz="2400" dirty="0">
                <a:latin typeface="Raleway"/>
              </a:rPr>
              <a:t>The Marshall Islands are a group of islands in the Pacific Ocean, home to over 50,000 people living across more than 1,000 islands. Here young people talk about their dreams and aspirations.</a:t>
            </a:r>
          </a:p>
          <a:p>
            <a:r>
              <a:rPr lang="en-GB" sz="2400" dirty="0">
                <a:latin typeface="Raleway"/>
              </a:rPr>
              <a:t>This is part of a new World Bank report series, ‘Pacific Possible’, focusing on the challenges and opportunities for the region in coming decades. </a:t>
            </a:r>
          </a:p>
        </p:txBody>
      </p:sp>
      <p:sp>
        <p:nvSpPr>
          <p:cNvPr id="2" name="Rectangle 1">
            <a:extLst>
              <a:ext uri="{FF2B5EF4-FFF2-40B4-BE49-F238E27FC236}">
                <a16:creationId xmlns:a16="http://schemas.microsoft.com/office/drawing/2014/main" id="{AE482D14-2C22-4124-BBE8-CCDFCB02B503}"/>
              </a:ext>
            </a:extLst>
          </p:cNvPr>
          <p:cNvSpPr/>
          <p:nvPr/>
        </p:nvSpPr>
        <p:spPr>
          <a:xfrm>
            <a:off x="801420" y="1276794"/>
            <a:ext cx="9435055" cy="1754326"/>
          </a:xfrm>
          <a:prstGeom prst="rect">
            <a:avLst/>
          </a:prstGeom>
          <a:solidFill>
            <a:schemeClr val="accent6">
              <a:lumMod val="20000"/>
              <a:lumOff val="80000"/>
            </a:schemeClr>
          </a:solidFill>
        </p:spPr>
        <p:txBody>
          <a:bodyPr wrap="square">
            <a:spAutoFit/>
          </a:bodyPr>
          <a:lstStyle/>
          <a:p>
            <a:r>
              <a:rPr lang="en-GB" sz="3600" b="1" dirty="0">
                <a:latin typeface="Raleway"/>
              </a:rPr>
              <a:t>In the Marshall Islands… What’s Possible?</a:t>
            </a:r>
          </a:p>
          <a:p>
            <a:r>
              <a:rPr lang="en-GB" sz="3600" b="1" dirty="0">
                <a:latin typeface="Raleway"/>
              </a:rPr>
              <a:t>What do other young people think and how do they feel about their futures?</a:t>
            </a:r>
          </a:p>
        </p:txBody>
      </p:sp>
    </p:spTree>
    <p:extLst>
      <p:ext uri="{BB962C8B-B14F-4D97-AF65-F5344CB8AC3E}">
        <p14:creationId xmlns:p14="http://schemas.microsoft.com/office/powerpoint/2010/main" val="11950080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7" name="Google Shape;127;p16"/>
          <p:cNvSpPr/>
          <p:nvPr/>
        </p:nvSpPr>
        <p:spPr>
          <a:xfrm rot="10800000" flipH="1">
            <a:off x="364325" y="869008"/>
            <a:ext cx="10115958" cy="11185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Oval Callout 2">
            <a:extLst>
              <a:ext uri="{FF2B5EF4-FFF2-40B4-BE49-F238E27FC236}">
                <a16:creationId xmlns:a16="http://schemas.microsoft.com/office/drawing/2014/main" id="{C820660B-F39D-4E54-8262-9B6A781855F8}"/>
              </a:ext>
            </a:extLst>
          </p:cNvPr>
          <p:cNvSpPr/>
          <p:nvPr/>
        </p:nvSpPr>
        <p:spPr>
          <a:xfrm>
            <a:off x="27125" y="1047011"/>
            <a:ext cx="4521591" cy="2732826"/>
          </a:xfrm>
          <a:prstGeom prst="wedgeEllipseCallout">
            <a:avLst>
              <a:gd name="adj1" fmla="val 46903"/>
              <a:gd name="adj2" fmla="val 38509"/>
            </a:avLst>
          </a:prstGeom>
          <a:solidFill>
            <a:schemeClr val="accent6">
              <a:lumMod val="50000"/>
            </a:schemeClr>
          </a:solidFill>
          <a:ln w="25400" cap="flat" cmpd="sng" algn="ctr">
            <a:solidFill>
              <a:srgbClr val="F79646"/>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GB" sz="1800" dirty="0">
                <a:effectLst/>
                <a:latin typeface="Raleway"/>
                <a:ea typeface="Calibri"/>
                <a:cs typeface="Times New Roman"/>
              </a:rPr>
              <a:t>Leaving Majuro was no easy decision, but </a:t>
            </a:r>
            <a:r>
              <a:rPr lang="en-GB" sz="1800" b="1" u="sng" dirty="0">
                <a:effectLst/>
                <a:latin typeface="Raleway"/>
                <a:ea typeface="Calibri"/>
                <a:cs typeface="Times New Roman"/>
              </a:rPr>
              <a:t>Mona Jetnil </a:t>
            </a:r>
            <a:r>
              <a:rPr lang="en-GB" sz="1800" dirty="0">
                <a:effectLst/>
                <a:latin typeface="Raleway"/>
                <a:ea typeface="Calibri"/>
                <a:cs typeface="Times New Roman"/>
              </a:rPr>
              <a:t>had been ready for months</a:t>
            </a:r>
            <a:r>
              <a:rPr lang="en-GB" sz="1800" b="1" dirty="0">
                <a:effectLst/>
                <a:latin typeface="Raleway"/>
                <a:ea typeface="Calibri"/>
                <a:cs typeface="Times New Roman"/>
              </a:rPr>
              <a:t>. </a:t>
            </a:r>
            <a:r>
              <a:rPr lang="en-GB" sz="1800" b="1" i="1" dirty="0">
                <a:effectLst/>
                <a:latin typeface="Raleway"/>
                <a:ea typeface="Calibri"/>
                <a:cs typeface="Times New Roman"/>
              </a:rPr>
              <a:t>‘Here, in the capital of the Marshall Islands, just about everyone seems to be planning to leave.’</a:t>
            </a:r>
          </a:p>
        </p:txBody>
      </p:sp>
      <p:sp>
        <p:nvSpPr>
          <p:cNvPr id="10" name="Cloud Callout 4">
            <a:extLst>
              <a:ext uri="{FF2B5EF4-FFF2-40B4-BE49-F238E27FC236}">
                <a16:creationId xmlns:a16="http://schemas.microsoft.com/office/drawing/2014/main" id="{EE1A6621-D374-4701-9F0C-2622472506F8}"/>
              </a:ext>
            </a:extLst>
          </p:cNvPr>
          <p:cNvSpPr/>
          <p:nvPr/>
        </p:nvSpPr>
        <p:spPr>
          <a:xfrm>
            <a:off x="5272391" y="1067868"/>
            <a:ext cx="5282119" cy="3017728"/>
          </a:xfrm>
          <a:prstGeom prst="cloudCallout">
            <a:avLst>
              <a:gd name="adj1" fmla="val -51758"/>
              <a:gd name="adj2" fmla="val 4998"/>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endParaRPr lang="en-GB" sz="1400" i="1" dirty="0">
              <a:effectLst/>
              <a:latin typeface="Comic Sans MS" panose="030F0702030302020204" pitchFamily="66" charset="0"/>
              <a:ea typeface="Calibri"/>
              <a:cs typeface="Times New Roman"/>
            </a:endParaRPr>
          </a:p>
          <a:p>
            <a:pPr>
              <a:lnSpc>
                <a:spcPct val="115000"/>
              </a:lnSpc>
              <a:spcAft>
                <a:spcPts val="1000"/>
              </a:spcAft>
            </a:pPr>
            <a:r>
              <a:rPr lang="en-GB" sz="1800" i="1" dirty="0">
                <a:effectLst/>
                <a:latin typeface="Raleway"/>
                <a:ea typeface="Calibri"/>
                <a:cs typeface="Times New Roman"/>
              </a:rPr>
              <a:t>According to </a:t>
            </a:r>
            <a:r>
              <a:rPr lang="en-GB" sz="1800" b="1" i="1" u="sng" dirty="0">
                <a:effectLst/>
                <a:latin typeface="Raleway"/>
                <a:ea typeface="Calibri"/>
                <a:cs typeface="Times New Roman"/>
              </a:rPr>
              <a:t>Jetnil-Kijiner,</a:t>
            </a:r>
            <a:r>
              <a:rPr lang="en-GB" sz="1800" i="1" u="sng" dirty="0">
                <a:effectLst/>
                <a:latin typeface="Raleway"/>
                <a:ea typeface="Calibri"/>
                <a:cs typeface="Times New Roman"/>
              </a:rPr>
              <a:t> </a:t>
            </a:r>
            <a:r>
              <a:rPr lang="en-GB" sz="1800" i="1" dirty="0">
                <a:effectLst/>
                <a:latin typeface="Raleway"/>
                <a:ea typeface="Calibri"/>
                <a:cs typeface="Times New Roman"/>
              </a:rPr>
              <a:t>Marshallese migration is essentially the same as in other parts of the world – </a:t>
            </a:r>
            <a:r>
              <a:rPr lang="en-GB" sz="1800" b="1" i="1" dirty="0">
                <a:effectLst/>
                <a:latin typeface="Raleway"/>
                <a:ea typeface="Calibri"/>
                <a:cs typeface="Times New Roman"/>
              </a:rPr>
              <a:t>‘the search for new opportunities, a better way of life or the desire to be near family.’</a:t>
            </a:r>
          </a:p>
          <a:p>
            <a:pPr algn="ctr">
              <a:lnSpc>
                <a:spcPct val="115000"/>
              </a:lnSpc>
              <a:spcAft>
                <a:spcPts val="1000"/>
              </a:spcAft>
            </a:pPr>
            <a:r>
              <a:rPr lang="en-GB" sz="1100" dirty="0">
                <a:effectLst/>
                <a:ea typeface="Calibri"/>
                <a:cs typeface="Times New Roman"/>
              </a:rPr>
              <a:t> </a:t>
            </a:r>
          </a:p>
        </p:txBody>
      </p:sp>
      <p:sp>
        <p:nvSpPr>
          <p:cNvPr id="12" name="Cloud Callout 5">
            <a:extLst>
              <a:ext uri="{FF2B5EF4-FFF2-40B4-BE49-F238E27FC236}">
                <a16:creationId xmlns:a16="http://schemas.microsoft.com/office/drawing/2014/main" id="{6603E244-708D-452D-9892-A279232BCC4E}"/>
              </a:ext>
            </a:extLst>
          </p:cNvPr>
          <p:cNvSpPr/>
          <p:nvPr/>
        </p:nvSpPr>
        <p:spPr>
          <a:xfrm>
            <a:off x="53118" y="4074776"/>
            <a:ext cx="4914526" cy="3395276"/>
          </a:xfrm>
          <a:prstGeom prst="cloudCallout">
            <a:avLst>
              <a:gd name="adj1" fmla="val 36487"/>
              <a:gd name="adj2" fmla="val -53128"/>
            </a:avLst>
          </a:prstGeom>
          <a:solidFill>
            <a:schemeClr val="accent6"/>
          </a:solidFill>
          <a:ln w="25400" cap="flat" cmpd="sng" algn="ctr">
            <a:solidFill>
              <a:srgbClr val="F79646"/>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endParaRPr lang="en-GB" sz="1800" dirty="0">
              <a:effectLst/>
              <a:latin typeface="Raleway"/>
              <a:ea typeface="Calibri"/>
              <a:cs typeface="Times New Roman"/>
            </a:endParaRPr>
          </a:p>
          <a:p>
            <a:pPr>
              <a:lnSpc>
                <a:spcPct val="115000"/>
              </a:lnSpc>
              <a:spcAft>
                <a:spcPts val="1000"/>
              </a:spcAft>
            </a:pPr>
            <a:r>
              <a:rPr lang="en-GB" sz="1800" b="1" dirty="0">
                <a:effectLst/>
                <a:latin typeface="Raleway"/>
                <a:ea typeface="Calibri"/>
                <a:cs typeface="Times New Roman"/>
              </a:rPr>
              <a:t>“No country wants to see its talent migrate,” </a:t>
            </a:r>
            <a:r>
              <a:rPr lang="en-GB" sz="1800" dirty="0">
                <a:effectLst/>
                <a:latin typeface="Raleway"/>
                <a:ea typeface="Calibri"/>
                <a:cs typeface="Times New Roman"/>
              </a:rPr>
              <a:t>she says</a:t>
            </a:r>
            <a:r>
              <a:rPr lang="en-GB" sz="1800" b="1" dirty="0">
                <a:effectLst/>
                <a:latin typeface="Raleway"/>
                <a:ea typeface="Calibri"/>
                <a:cs typeface="Times New Roman"/>
              </a:rPr>
              <a:t>.</a:t>
            </a:r>
            <a:r>
              <a:rPr lang="en-GB" sz="1800" i="1" dirty="0">
                <a:effectLst/>
                <a:latin typeface="Raleway"/>
                <a:ea typeface="Calibri"/>
                <a:cs typeface="Times New Roman"/>
              </a:rPr>
              <a:t> “We’re hopeful that Marshallese will want to return home to make a difference after they’ve become educated and skilled overseas.”</a:t>
            </a:r>
          </a:p>
          <a:p>
            <a:pPr algn="ctr">
              <a:lnSpc>
                <a:spcPct val="115000"/>
              </a:lnSpc>
              <a:spcAft>
                <a:spcPts val="1000"/>
              </a:spcAft>
            </a:pPr>
            <a:r>
              <a:rPr lang="en-GB" sz="1100" dirty="0">
                <a:effectLst/>
                <a:latin typeface="Calibri"/>
                <a:ea typeface="Calibri"/>
                <a:cs typeface="Times New Roman"/>
              </a:rPr>
              <a:t> </a:t>
            </a:r>
          </a:p>
        </p:txBody>
      </p:sp>
      <p:sp>
        <p:nvSpPr>
          <p:cNvPr id="14" name="Oval Callout 6">
            <a:extLst>
              <a:ext uri="{FF2B5EF4-FFF2-40B4-BE49-F238E27FC236}">
                <a16:creationId xmlns:a16="http://schemas.microsoft.com/office/drawing/2014/main" id="{E26F258A-2545-421A-879C-EB508C6CB0F0}"/>
              </a:ext>
            </a:extLst>
          </p:cNvPr>
          <p:cNvSpPr/>
          <p:nvPr/>
        </p:nvSpPr>
        <p:spPr>
          <a:xfrm>
            <a:off x="5058383" y="4172598"/>
            <a:ext cx="5496127" cy="3338205"/>
          </a:xfrm>
          <a:prstGeom prst="wedgeEllipseCallout">
            <a:avLst>
              <a:gd name="adj1" fmla="val -36394"/>
              <a:gd name="adj2" fmla="val -42919"/>
            </a:avLst>
          </a:prstGeom>
          <a:solidFill>
            <a:schemeClr val="accent6">
              <a:lumMod val="20000"/>
              <a:lumOff val="80000"/>
            </a:schemeClr>
          </a:solidFill>
          <a:ln w="25400" cap="flat" cmpd="sng" algn="ctr">
            <a:solidFill>
              <a:srgbClr val="F79646"/>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endParaRPr lang="en-GB" sz="1200" b="1" dirty="0">
              <a:effectLst/>
              <a:latin typeface="Raleway"/>
              <a:ea typeface="Calibri"/>
              <a:cs typeface="Times New Roman"/>
            </a:endParaRPr>
          </a:p>
          <a:p>
            <a:pPr>
              <a:lnSpc>
                <a:spcPct val="115000"/>
              </a:lnSpc>
              <a:spcAft>
                <a:spcPts val="1000"/>
              </a:spcAft>
            </a:pPr>
            <a:r>
              <a:rPr lang="en-GB" sz="1600" dirty="0">
                <a:effectLst/>
                <a:latin typeface="Raleway"/>
                <a:ea typeface="Calibri"/>
                <a:cs typeface="Times New Roman"/>
              </a:rPr>
              <a:t>Nowadays, Majuro, the capital </a:t>
            </a:r>
            <a:br>
              <a:rPr lang="en-GB" sz="1600" dirty="0">
                <a:effectLst/>
                <a:latin typeface="Raleway"/>
                <a:ea typeface="Calibri"/>
                <a:cs typeface="Times New Roman"/>
              </a:rPr>
            </a:br>
            <a:r>
              <a:rPr lang="en-GB" sz="1600" dirty="0">
                <a:effectLst/>
                <a:latin typeface="Raleway"/>
                <a:ea typeface="Calibri"/>
                <a:cs typeface="Times New Roman"/>
              </a:rPr>
              <a:t>and most urban of the atolls</a:t>
            </a:r>
            <a:r>
              <a:rPr lang="en-GB" sz="1600" dirty="0">
                <a:latin typeface="Raleway"/>
                <a:ea typeface="Calibri"/>
                <a:cs typeface="Times New Roman"/>
              </a:rPr>
              <a:t> (</a:t>
            </a:r>
            <a:r>
              <a:rPr lang="en-GB" sz="1600" dirty="0">
                <a:effectLst/>
                <a:latin typeface="Raleway"/>
                <a:ea typeface="Calibri"/>
                <a:cs typeface="Times New Roman"/>
              </a:rPr>
              <a:t>islands), is crowded</a:t>
            </a:r>
            <a:r>
              <a:rPr lang="en-GB" sz="1600" dirty="0">
                <a:latin typeface="Raleway"/>
                <a:ea typeface="Calibri"/>
                <a:cs typeface="Times New Roman"/>
              </a:rPr>
              <a:t>. </a:t>
            </a:r>
            <a:r>
              <a:rPr lang="en-GB" sz="1600" dirty="0">
                <a:effectLst/>
                <a:latin typeface="Raleway"/>
                <a:ea typeface="Calibri"/>
                <a:cs typeface="Times New Roman"/>
              </a:rPr>
              <a:t>The rate of teenage pregnancy is among the highest in the region. The hospital regularly runs out of painkillers. Cases of leprosy and tuberculosis ravage communities</a:t>
            </a:r>
            <a:r>
              <a:rPr lang="en-GB" sz="1600" dirty="0">
                <a:latin typeface="Raleway"/>
                <a:ea typeface="Calibri"/>
                <a:cs typeface="Times New Roman"/>
              </a:rPr>
              <a:t>. </a:t>
            </a:r>
            <a:r>
              <a:rPr lang="en-GB" sz="1600" dirty="0">
                <a:effectLst/>
                <a:latin typeface="Raleway"/>
                <a:ea typeface="Calibri"/>
                <a:cs typeface="Times New Roman"/>
              </a:rPr>
              <a:t>Diabetes rates are among the highest in the world. Clean water is scarce.</a:t>
            </a:r>
          </a:p>
          <a:p>
            <a:pPr algn="ctr">
              <a:lnSpc>
                <a:spcPct val="115000"/>
              </a:lnSpc>
              <a:spcAft>
                <a:spcPts val="1000"/>
              </a:spcAft>
            </a:pPr>
            <a:r>
              <a:rPr lang="en-GB" sz="1100" dirty="0">
                <a:effectLst/>
                <a:latin typeface="Calibri"/>
                <a:ea typeface="Calibri"/>
                <a:cs typeface="Times New Roman"/>
              </a:rPr>
              <a:t> </a:t>
            </a:r>
          </a:p>
        </p:txBody>
      </p:sp>
      <p:sp>
        <p:nvSpPr>
          <p:cNvPr id="3" name="Rectangle 2">
            <a:extLst>
              <a:ext uri="{FF2B5EF4-FFF2-40B4-BE49-F238E27FC236}">
                <a16:creationId xmlns:a16="http://schemas.microsoft.com/office/drawing/2014/main" id="{6F971EAE-E9FC-4D17-8900-85CA94FD8C00}"/>
              </a:ext>
            </a:extLst>
          </p:cNvPr>
          <p:cNvSpPr/>
          <p:nvPr/>
        </p:nvSpPr>
        <p:spPr>
          <a:xfrm>
            <a:off x="4238070" y="282551"/>
            <a:ext cx="2215671" cy="307777"/>
          </a:xfrm>
          <a:prstGeom prst="rect">
            <a:avLst/>
          </a:prstGeom>
          <a:solidFill>
            <a:schemeClr val="accent6">
              <a:lumMod val="75000"/>
            </a:schemeClr>
          </a:solidFill>
        </p:spPr>
        <p:txBody>
          <a:bodyPr wrap="none">
            <a:spAutoFit/>
          </a:bodyPr>
          <a:lstStyle/>
          <a:p>
            <a:r>
              <a:rPr lang="en-GB" b="1" dirty="0">
                <a:latin typeface="Comic Sans MS" panose="030F0702030302020204" pitchFamily="66" charset="0"/>
                <a:ea typeface="Times New Roman" panose="02020603050405020304" pitchFamily="18" charset="0"/>
                <a:cs typeface="Arial" panose="020B0604020202020204" pitchFamily="34" charset="0"/>
              </a:rPr>
              <a:t>Resource Sheet 3.3 A </a:t>
            </a:r>
            <a:endParaRPr lang="en-GB" dirty="0"/>
          </a:p>
        </p:txBody>
      </p:sp>
    </p:spTree>
    <p:extLst>
      <p:ext uri="{BB962C8B-B14F-4D97-AF65-F5344CB8AC3E}">
        <p14:creationId xmlns:p14="http://schemas.microsoft.com/office/powerpoint/2010/main" val="3769823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5714331" y="290951"/>
            <a:ext cx="2815200" cy="287816"/>
          </a:xfrm>
          <a:prstGeom prst="rect">
            <a:avLst/>
          </a:prstGeom>
          <a:solidFill>
            <a:schemeClr val="accent6">
              <a:lumMod val="20000"/>
              <a:lumOff val="80000"/>
            </a:schemeClr>
          </a:solidFill>
          <a:ln>
            <a:noFill/>
          </a:ln>
        </p:spPr>
        <p:txBody>
          <a:bodyPr spcFirstLastPara="1" wrap="square" lIns="91425" tIns="91425" rIns="91425" bIns="91425" anchor="t" anchorCtr="0">
            <a:noAutofit/>
          </a:bodyPr>
          <a:lstStyle/>
          <a:p>
            <a:r>
              <a:rPr lang="en-GB" b="1" dirty="0">
                <a:latin typeface="Comic Sans MS" panose="030F0702030302020204" pitchFamily="66" charset="0"/>
                <a:ea typeface="Times New Roman" panose="02020603050405020304" pitchFamily="18" charset="0"/>
                <a:cs typeface="Arial" panose="020B0604020202020204" pitchFamily="34" charset="0"/>
              </a:rPr>
              <a:t>Resource Sheet 3.3 b </a:t>
            </a:r>
            <a:endParaRPr lang="en-GB" dirty="0"/>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15332" y="363692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62E945F3-1042-4A51-B0EF-2207C8E10269}"/>
              </a:ext>
            </a:extLst>
          </p:cNvPr>
          <p:cNvSpPr/>
          <p:nvPr/>
        </p:nvSpPr>
        <p:spPr>
          <a:xfrm>
            <a:off x="1778406" y="1874172"/>
            <a:ext cx="7433688" cy="4401205"/>
          </a:xfrm>
          <a:prstGeom prst="rect">
            <a:avLst/>
          </a:prstGeom>
        </p:spPr>
        <p:txBody>
          <a:bodyPr wrap="square">
            <a:spAutoFit/>
          </a:bodyPr>
          <a:lstStyle/>
          <a:p>
            <a:r>
              <a:rPr lang="en-GB" sz="2800" dirty="0">
                <a:latin typeface="Raleway"/>
              </a:rPr>
              <a:t>My land is my home, my heritage and my identity in ways that the English language cannot capture,” he said. “This is my country and I will always stay here. If water comes, it comes.”</a:t>
            </a:r>
          </a:p>
          <a:p>
            <a:endParaRPr lang="en-GB" sz="2800" dirty="0">
              <a:latin typeface="Raleway"/>
            </a:endParaRPr>
          </a:p>
          <a:p>
            <a:r>
              <a:rPr lang="en-GB" sz="2800" dirty="0">
                <a:latin typeface="Raleway"/>
              </a:rPr>
              <a:t>Marshall Islands president Christopher </a:t>
            </a:r>
            <a:r>
              <a:rPr lang="en-GB" sz="2800" dirty="0" err="1">
                <a:latin typeface="Raleway"/>
              </a:rPr>
              <a:t>Loeak</a:t>
            </a:r>
            <a:r>
              <a:rPr lang="en-GB" sz="2800" dirty="0">
                <a:latin typeface="Raleway"/>
              </a:rPr>
              <a:t> says he would rather drown than leave his country if it is submerged by rising sea levels.</a:t>
            </a:r>
          </a:p>
        </p:txBody>
      </p:sp>
    </p:spTree>
    <p:extLst>
      <p:ext uri="{BB962C8B-B14F-4D97-AF65-F5344CB8AC3E}">
        <p14:creationId xmlns:p14="http://schemas.microsoft.com/office/powerpoint/2010/main" val="39334161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9" name="Oval Callout 2">
            <a:extLst>
              <a:ext uri="{FF2B5EF4-FFF2-40B4-BE49-F238E27FC236}">
                <a16:creationId xmlns:a16="http://schemas.microsoft.com/office/drawing/2014/main" id="{2CE8485C-5503-4982-9C1C-4E646B03DCE2}"/>
              </a:ext>
            </a:extLst>
          </p:cNvPr>
          <p:cNvSpPr/>
          <p:nvPr/>
        </p:nvSpPr>
        <p:spPr>
          <a:xfrm>
            <a:off x="1475655" y="1284050"/>
            <a:ext cx="8884301" cy="5214399"/>
          </a:xfrm>
          <a:prstGeom prst="wedgeEllipseCallout">
            <a:avLst>
              <a:gd name="adj1" fmla="val -57985"/>
              <a:gd name="adj2" fmla="val 1490"/>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n-GB" sz="1600" dirty="0">
                <a:effectLst/>
                <a:latin typeface="Raleway"/>
                <a:ea typeface="Calibri"/>
                <a:cs typeface="Times New Roman"/>
              </a:rPr>
              <a:t>Mona’s dresser, a plastic container, is filled with floral-patterned dresses, known as guams, along with other belongings. It sits in an unlit room of her uncle’s home. Her six-year-old son, much too small for his age, is running around the house. She will leave him and another son behind. She doesn’t dare tell them yet.</a:t>
            </a:r>
          </a:p>
          <a:p>
            <a:pPr>
              <a:lnSpc>
                <a:spcPct val="115000"/>
              </a:lnSpc>
              <a:spcAft>
                <a:spcPts val="1000"/>
              </a:spcAft>
            </a:pPr>
            <a:r>
              <a:rPr lang="en-GB" sz="1600" b="1" dirty="0">
                <a:effectLst/>
                <a:latin typeface="Raleway"/>
                <a:ea typeface="Calibri"/>
                <a:cs typeface="Times New Roman"/>
              </a:rPr>
              <a:t>Their father will take care of them and join Mona as soon as they save enough money for a ticket. She’ll bring her youngest son — a big-eyed two-year old — along with some food, coconut fibres to weave to keep busy, and not much else. Mona speaks no English and knows almost nothing about her destination, Arkansas, where her own father lives, except that life will be better there than here in Majuro.</a:t>
            </a:r>
          </a:p>
          <a:p>
            <a:pPr algn="ctr">
              <a:lnSpc>
                <a:spcPct val="115000"/>
              </a:lnSpc>
              <a:spcAft>
                <a:spcPts val="1000"/>
              </a:spcAft>
            </a:pPr>
            <a:r>
              <a:rPr lang="en-GB" sz="1100" dirty="0">
                <a:effectLst/>
                <a:ea typeface="Calibri"/>
                <a:cs typeface="Times New Roman"/>
              </a:rPr>
              <a:t> </a:t>
            </a:r>
          </a:p>
        </p:txBody>
      </p:sp>
      <p:sp>
        <p:nvSpPr>
          <p:cNvPr id="2" name="Rectangle 1">
            <a:extLst>
              <a:ext uri="{FF2B5EF4-FFF2-40B4-BE49-F238E27FC236}">
                <a16:creationId xmlns:a16="http://schemas.microsoft.com/office/drawing/2014/main" id="{5977E955-5874-464D-ACE3-4CF5895CED87}"/>
              </a:ext>
            </a:extLst>
          </p:cNvPr>
          <p:cNvSpPr/>
          <p:nvPr/>
        </p:nvSpPr>
        <p:spPr>
          <a:xfrm>
            <a:off x="5917805" y="322925"/>
            <a:ext cx="2177199" cy="307777"/>
          </a:xfrm>
          <a:prstGeom prst="rect">
            <a:avLst/>
          </a:prstGeom>
          <a:solidFill>
            <a:schemeClr val="accent6">
              <a:lumMod val="20000"/>
              <a:lumOff val="80000"/>
            </a:schemeClr>
          </a:solidFill>
        </p:spPr>
        <p:txBody>
          <a:bodyPr wrap="none">
            <a:spAutoFit/>
          </a:bodyPr>
          <a:lstStyle/>
          <a:p>
            <a:r>
              <a:rPr lang="en-GB" b="1" dirty="0">
                <a:latin typeface="Comic Sans MS" panose="030F0702030302020204" pitchFamily="66" charset="0"/>
                <a:ea typeface="Times New Roman" panose="02020603050405020304" pitchFamily="18" charset="0"/>
                <a:cs typeface="Arial" panose="020B0604020202020204" pitchFamily="34" charset="0"/>
              </a:rPr>
              <a:t>Resource Sheet 3.3 c </a:t>
            </a:r>
            <a:endParaRPr lang="en-GB" dirty="0"/>
          </a:p>
        </p:txBody>
      </p:sp>
    </p:spTree>
    <p:extLst>
      <p:ext uri="{BB962C8B-B14F-4D97-AF65-F5344CB8AC3E}">
        <p14:creationId xmlns:p14="http://schemas.microsoft.com/office/powerpoint/2010/main" val="2702404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7" name="Google Shape;127;p16"/>
          <p:cNvSpPr/>
          <p:nvPr/>
        </p:nvSpPr>
        <p:spPr>
          <a:xfrm rot="10800000" flipH="1">
            <a:off x="428825" y="1019377"/>
            <a:ext cx="9940860" cy="4849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165538" y="6583155"/>
            <a:ext cx="6412800" cy="3631800"/>
          </a:xfrm>
          <a:prstGeom prst="rect">
            <a:avLst/>
          </a:prstGeom>
          <a:noFill/>
          <a:ln>
            <a:noFill/>
          </a:ln>
        </p:spPr>
        <p:txBody>
          <a:bodyPr spcFirstLastPara="1" wrap="square" lIns="91425" tIns="91425" rIns="91425" bIns="91425" anchor="t" anchorCtr="0">
            <a:noAutofit/>
          </a:bodyPr>
          <a:lstStyle/>
          <a:p>
            <a:r>
              <a:rPr lang="en-GB" sz="1600" dirty="0">
                <a:latin typeface="Raleway"/>
              </a:rPr>
              <a:t>“I’m the oldest — I can’t leave my parents,” he said. “But I don’t want my kids to drown here</a:t>
            </a:r>
            <a:r>
              <a:rPr lang="en-GB" sz="1100" dirty="0">
                <a:latin typeface="Raleway"/>
              </a:rPr>
              <a:t>.</a:t>
            </a:r>
          </a:p>
        </p:txBody>
      </p:sp>
      <p:sp>
        <p:nvSpPr>
          <p:cNvPr id="2" name="Title 1">
            <a:extLst>
              <a:ext uri="{FF2B5EF4-FFF2-40B4-BE49-F238E27FC236}">
                <a16:creationId xmlns:a16="http://schemas.microsoft.com/office/drawing/2014/main" id="{508228FF-E750-488F-8FBD-240E757D9253}"/>
              </a:ext>
            </a:extLst>
          </p:cNvPr>
          <p:cNvSpPr>
            <a:spLocks noGrp="1"/>
          </p:cNvSpPr>
          <p:nvPr>
            <p:ph type="title"/>
          </p:nvPr>
        </p:nvSpPr>
        <p:spPr>
          <a:xfrm>
            <a:off x="1651659" y="1365443"/>
            <a:ext cx="8106950" cy="841800"/>
          </a:xfrm>
          <a:solidFill>
            <a:srgbClr val="669900"/>
          </a:solidFill>
        </p:spPr>
        <p:txBody>
          <a:bodyPr/>
          <a:lstStyle/>
          <a:p>
            <a:r>
              <a:rPr lang="en-GB" dirty="0">
                <a:latin typeface="Raleway"/>
              </a:rPr>
              <a:t>The Marshall Islands Are Disappearing</a:t>
            </a:r>
          </a:p>
        </p:txBody>
      </p:sp>
      <p:pic>
        <p:nvPicPr>
          <p:cNvPr id="11" name="Picture 3">
            <a:extLst>
              <a:ext uri="{FF2B5EF4-FFF2-40B4-BE49-F238E27FC236}">
                <a16:creationId xmlns:a16="http://schemas.microsoft.com/office/drawing/2014/main" id="{14E04B9E-E69A-4EA8-BD15-3E3D2CEDE6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138" y="2365436"/>
            <a:ext cx="4319389" cy="1511300"/>
          </a:xfrm>
          <a:prstGeom prst="rect">
            <a:avLst/>
          </a:prstGeom>
          <a:solidFill>
            <a:schemeClr val="accent6">
              <a:lumMod val="20000"/>
              <a:lumOff val="80000"/>
            </a:schemeClr>
          </a:solidFill>
          <a:ln>
            <a:noFill/>
          </a:ln>
          <a:effectLst/>
        </p:spPr>
      </p:pic>
      <p:pic>
        <p:nvPicPr>
          <p:cNvPr id="4" name="Picture 3">
            <a:extLst>
              <a:ext uri="{FF2B5EF4-FFF2-40B4-BE49-F238E27FC236}">
                <a16:creationId xmlns:a16="http://schemas.microsoft.com/office/drawing/2014/main" id="{4C3D4109-B8F3-44F1-8283-4ADB28663591}"/>
              </a:ext>
            </a:extLst>
          </p:cNvPr>
          <p:cNvPicPr>
            <a:picLocks noChangeAspect="1"/>
          </p:cNvPicPr>
          <p:nvPr/>
        </p:nvPicPr>
        <p:blipFill>
          <a:blip r:embed="rId5"/>
          <a:stretch>
            <a:fillRect/>
          </a:stretch>
        </p:blipFill>
        <p:spPr>
          <a:xfrm>
            <a:off x="364325" y="3940989"/>
            <a:ext cx="4859828" cy="2642166"/>
          </a:xfrm>
          <a:prstGeom prst="rect">
            <a:avLst/>
          </a:prstGeom>
        </p:spPr>
      </p:pic>
      <p:pic>
        <p:nvPicPr>
          <p:cNvPr id="13" name="Picture 4">
            <a:extLst>
              <a:ext uri="{FF2B5EF4-FFF2-40B4-BE49-F238E27FC236}">
                <a16:creationId xmlns:a16="http://schemas.microsoft.com/office/drawing/2014/main" id="{4AAA7524-0576-4688-93F7-61197D15021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13734" y="2328911"/>
            <a:ext cx="3444875" cy="4090987"/>
          </a:xfrm>
          <a:prstGeom prst="rect">
            <a:avLst/>
          </a:prstGeom>
          <a:solidFill>
            <a:schemeClr val="accent6">
              <a:lumMod val="20000"/>
              <a:lumOff val="80000"/>
            </a:schemeClr>
          </a:solidFill>
          <a:ln>
            <a:noFill/>
          </a:ln>
          <a:effectLst/>
        </p:spPr>
      </p:pic>
    </p:spTree>
    <p:extLst>
      <p:ext uri="{BB962C8B-B14F-4D97-AF65-F5344CB8AC3E}">
        <p14:creationId xmlns:p14="http://schemas.microsoft.com/office/powerpoint/2010/main" val="11373466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7" name="Google Shape;127;p16"/>
          <p:cNvSpPr/>
          <p:nvPr/>
        </p:nvSpPr>
        <p:spPr>
          <a:xfrm rot="10800000" flipH="1" flipV="1">
            <a:off x="428825" y="970848"/>
            <a:ext cx="980765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3515356" y="2826860"/>
            <a:ext cx="4086611" cy="1209803"/>
          </a:xfrm>
          <a:prstGeom prst="rect">
            <a:avLst/>
          </a:prstGeom>
          <a:solidFill>
            <a:srgbClr val="669900"/>
          </a:solidFill>
          <a:ln>
            <a:noFill/>
          </a:ln>
        </p:spPr>
        <p:txBody>
          <a:bodyPr spcFirstLastPara="1" wrap="square" lIns="91425" tIns="91425" rIns="91425" bIns="91425" anchor="t" anchorCtr="0">
            <a:noAutofit/>
          </a:bodyPr>
          <a:lstStyle/>
          <a:p>
            <a:pPr lvl="0"/>
            <a:r>
              <a:rPr lang="en-GB" sz="3200" dirty="0">
                <a:latin typeface="Raleway"/>
              </a:rPr>
              <a:t>Stand up for yes</a:t>
            </a:r>
            <a:br>
              <a:rPr lang="en-GB" sz="3200" dirty="0">
                <a:latin typeface="Raleway"/>
              </a:rPr>
            </a:br>
            <a:r>
              <a:rPr lang="en-GB" sz="3200" dirty="0">
                <a:latin typeface="Raleway"/>
              </a:rPr>
              <a:t>Stay seated for No</a:t>
            </a:r>
            <a:endParaRPr sz="3200" dirty="0">
              <a:latin typeface="Raleway"/>
              <a:ea typeface="Raleway"/>
              <a:cs typeface="Raleway"/>
              <a:sym typeface="Raleway"/>
            </a:endParaRPr>
          </a:p>
        </p:txBody>
      </p:sp>
      <p:sp>
        <p:nvSpPr>
          <p:cNvPr id="2" name="Rectangle 1">
            <a:extLst>
              <a:ext uri="{FF2B5EF4-FFF2-40B4-BE49-F238E27FC236}">
                <a16:creationId xmlns:a16="http://schemas.microsoft.com/office/drawing/2014/main" id="{B261397F-7085-4656-BB14-92F0F31271F6}"/>
              </a:ext>
            </a:extLst>
          </p:cNvPr>
          <p:cNvSpPr/>
          <p:nvPr/>
        </p:nvSpPr>
        <p:spPr>
          <a:xfrm>
            <a:off x="1687250" y="1335247"/>
            <a:ext cx="7742825" cy="1446550"/>
          </a:xfrm>
          <a:prstGeom prst="rect">
            <a:avLst/>
          </a:prstGeom>
        </p:spPr>
        <p:txBody>
          <a:bodyPr wrap="none">
            <a:spAutoFit/>
          </a:bodyPr>
          <a:lstStyle/>
          <a:p>
            <a:r>
              <a:rPr lang="en-GB" sz="4400" b="1" dirty="0">
                <a:latin typeface="Raleway"/>
              </a:rPr>
              <a:t> Developing our opinions </a:t>
            </a:r>
          </a:p>
          <a:p>
            <a:r>
              <a:rPr lang="en-GB" sz="4400" b="1" dirty="0">
                <a:latin typeface="Raleway"/>
              </a:rPr>
              <a:t> let us vote on 3 statements </a:t>
            </a:r>
          </a:p>
        </p:txBody>
      </p:sp>
      <p:pic>
        <p:nvPicPr>
          <p:cNvPr id="4" name="Picture 3">
            <a:extLst>
              <a:ext uri="{FF2B5EF4-FFF2-40B4-BE49-F238E27FC236}">
                <a16:creationId xmlns:a16="http://schemas.microsoft.com/office/drawing/2014/main" id="{1FFB452F-F588-4EC6-B04A-DEC4F8687F0C}"/>
              </a:ext>
            </a:extLst>
          </p:cNvPr>
          <p:cNvPicPr>
            <a:picLocks noChangeAspect="1"/>
          </p:cNvPicPr>
          <p:nvPr/>
        </p:nvPicPr>
        <p:blipFill>
          <a:blip r:embed="rId4"/>
          <a:stretch>
            <a:fillRect/>
          </a:stretch>
        </p:blipFill>
        <p:spPr>
          <a:xfrm>
            <a:off x="3987741" y="4163437"/>
            <a:ext cx="3141839" cy="3141839"/>
          </a:xfrm>
          <a:prstGeom prst="rect">
            <a:avLst/>
          </a:prstGeom>
        </p:spPr>
      </p:pic>
    </p:spTree>
    <p:extLst>
      <p:ext uri="{BB962C8B-B14F-4D97-AF65-F5344CB8AC3E}">
        <p14:creationId xmlns:p14="http://schemas.microsoft.com/office/powerpoint/2010/main" val="826875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9706250" cy="128774"/>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601070" y="3262682"/>
            <a:ext cx="9807650" cy="2329133"/>
          </a:xfrm>
          <a:prstGeom prst="rect">
            <a:avLst/>
          </a:prstGeom>
          <a:solidFill>
            <a:schemeClr val="accent6">
              <a:lumMod val="20000"/>
              <a:lumOff val="80000"/>
            </a:schemeClr>
          </a:solidFill>
          <a:ln>
            <a:noFill/>
          </a:ln>
        </p:spPr>
        <p:txBody>
          <a:bodyPr spcFirstLastPara="1" wrap="square" lIns="91425" tIns="91425" rIns="91425" bIns="91425" anchor="t" anchorCtr="0">
            <a:noAutofit/>
          </a:bodyPr>
          <a:lstStyle/>
          <a:p>
            <a:pPr lvl="0"/>
            <a:r>
              <a:rPr lang="en-GB" sz="4400" dirty="0">
                <a:latin typeface="Raleway"/>
              </a:rPr>
              <a:t>No Nation has Ever Physically Disappeared; Will the Marshall Islands Become the First?</a:t>
            </a:r>
            <a:endParaRPr sz="4400" dirty="0">
              <a:latin typeface="Raleway"/>
              <a:ea typeface="Raleway"/>
              <a:cs typeface="Raleway"/>
              <a:sym typeface="Raleway"/>
            </a:endParaRPr>
          </a:p>
        </p:txBody>
      </p:sp>
      <p:sp>
        <p:nvSpPr>
          <p:cNvPr id="3" name="Title 2">
            <a:extLst>
              <a:ext uri="{FF2B5EF4-FFF2-40B4-BE49-F238E27FC236}">
                <a16:creationId xmlns:a16="http://schemas.microsoft.com/office/drawing/2014/main" id="{FE68E93C-6E6B-4C14-9D90-DCAEC903844D}"/>
              </a:ext>
            </a:extLst>
          </p:cNvPr>
          <p:cNvSpPr>
            <a:spLocks noGrp="1"/>
          </p:cNvSpPr>
          <p:nvPr>
            <p:ph type="title"/>
          </p:nvPr>
        </p:nvSpPr>
        <p:spPr>
          <a:xfrm>
            <a:off x="1683693" y="1895226"/>
            <a:ext cx="7499218" cy="1237200"/>
          </a:xfrm>
        </p:spPr>
        <p:txBody>
          <a:bodyPr/>
          <a:lstStyle/>
          <a:p>
            <a:r>
              <a:rPr lang="en-GB" dirty="0">
                <a:latin typeface="Raleway"/>
              </a:rPr>
              <a:t>Statement One </a:t>
            </a:r>
          </a:p>
        </p:txBody>
      </p:sp>
    </p:spTree>
    <p:extLst>
      <p:ext uri="{BB962C8B-B14F-4D97-AF65-F5344CB8AC3E}">
        <p14:creationId xmlns:p14="http://schemas.microsoft.com/office/powerpoint/2010/main" val="8560742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4" y="970848"/>
            <a:ext cx="10077047"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612050" y="6468503"/>
            <a:ext cx="6412800" cy="1600443"/>
          </a:xfrm>
          <a:prstGeom prst="rect">
            <a:avLst/>
          </a:prstGeom>
          <a:noFill/>
          <a:ln>
            <a:noFill/>
          </a:ln>
        </p:spPr>
        <p:txBody>
          <a:bodyPr spcFirstLastPara="1" wrap="square" lIns="91425" tIns="91425" rIns="91425" bIns="91425" anchor="t" anchorCtr="0">
            <a:noAutofit/>
          </a:bodyPr>
          <a:lstStyle/>
          <a:p>
            <a:r>
              <a:rPr lang="en-GB" sz="4400" b="1" dirty="0">
                <a:latin typeface="Raleway ExtraBold"/>
              </a:rPr>
              <a:t>What do you think? </a:t>
            </a:r>
          </a:p>
        </p:txBody>
      </p:sp>
      <p:sp>
        <p:nvSpPr>
          <p:cNvPr id="10" name="Title 1">
            <a:extLst>
              <a:ext uri="{FF2B5EF4-FFF2-40B4-BE49-F238E27FC236}">
                <a16:creationId xmlns:a16="http://schemas.microsoft.com/office/drawing/2014/main" id="{5FD0A3CF-E3FC-47F6-BC4B-C9A72D0EC57F}"/>
              </a:ext>
            </a:extLst>
          </p:cNvPr>
          <p:cNvSpPr txBox="1">
            <a:spLocks noGrp="1"/>
          </p:cNvSpPr>
          <p:nvPr>
            <p:ph type="title"/>
          </p:nvPr>
        </p:nvSpPr>
        <p:spPr>
          <a:xfrm>
            <a:off x="467100" y="2726408"/>
            <a:ext cx="9963000" cy="3204800"/>
          </a:xfrm>
          <a:prstGeom prst="rect">
            <a:avLst/>
          </a:prstGeom>
          <a:solidFill>
            <a:schemeClr val="accent6">
              <a:lumMod val="20000"/>
              <a:lumOff val="80000"/>
            </a:schemeClr>
          </a:solidFill>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br>
              <a:rPr lang="en-GB" dirty="0">
                <a:latin typeface="Raleway"/>
              </a:rPr>
            </a:br>
            <a:r>
              <a:rPr lang="en-GB" dirty="0">
                <a:latin typeface="Raleway"/>
              </a:rPr>
              <a:t>The only sensible plan for young people who live at present on the Marshall Islands is to migrate and start a new life in a different country.  </a:t>
            </a:r>
          </a:p>
        </p:txBody>
      </p:sp>
      <p:sp>
        <p:nvSpPr>
          <p:cNvPr id="3" name="Text Placeholder 2">
            <a:extLst>
              <a:ext uri="{FF2B5EF4-FFF2-40B4-BE49-F238E27FC236}">
                <a16:creationId xmlns:a16="http://schemas.microsoft.com/office/drawing/2014/main" id="{6743AA4D-AB62-4B48-9512-6A1DABE8477F}"/>
              </a:ext>
            </a:extLst>
          </p:cNvPr>
          <p:cNvSpPr>
            <a:spLocks noGrp="1"/>
          </p:cNvSpPr>
          <p:nvPr>
            <p:ph type="body" idx="1"/>
          </p:nvPr>
        </p:nvSpPr>
        <p:spPr>
          <a:xfrm>
            <a:off x="3148008" y="1485487"/>
            <a:ext cx="4601184" cy="1021421"/>
          </a:xfrm>
        </p:spPr>
        <p:txBody>
          <a:bodyPr/>
          <a:lstStyle/>
          <a:p>
            <a:pPr marL="82550" indent="0">
              <a:buNone/>
            </a:pPr>
            <a:r>
              <a:rPr lang="en-GB" sz="4400" b="1" dirty="0">
                <a:latin typeface="Raleway"/>
              </a:rPr>
              <a:t>Statement Two</a:t>
            </a:r>
            <a:endParaRPr lang="en-GB" sz="4400" dirty="0">
              <a:latin typeface="Raleway"/>
            </a:endParaRPr>
          </a:p>
        </p:txBody>
      </p:sp>
    </p:spTree>
    <p:extLst>
      <p:ext uri="{BB962C8B-B14F-4D97-AF65-F5344CB8AC3E}">
        <p14:creationId xmlns:p14="http://schemas.microsoft.com/office/powerpoint/2010/main" val="38939592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22147"/>
            <a:ext cx="10090913"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5FE19F5F-3648-4B47-B4F2-AF4082D24BF0}"/>
              </a:ext>
            </a:extLst>
          </p:cNvPr>
          <p:cNvPicPr>
            <a:picLocks noChangeAspect="1"/>
          </p:cNvPicPr>
          <p:nvPr/>
        </p:nvPicPr>
        <p:blipFill>
          <a:blip r:embed="rId5"/>
          <a:stretch>
            <a:fillRect/>
          </a:stretch>
        </p:blipFill>
        <p:spPr>
          <a:xfrm>
            <a:off x="1840402" y="2069761"/>
            <a:ext cx="7011008" cy="3420152"/>
          </a:xfrm>
          <a:prstGeom prst="rect">
            <a:avLst/>
          </a:prstGeom>
        </p:spPr>
      </p:pic>
      <p:sp>
        <p:nvSpPr>
          <p:cNvPr id="3" name="Title 2">
            <a:extLst>
              <a:ext uri="{FF2B5EF4-FFF2-40B4-BE49-F238E27FC236}">
                <a16:creationId xmlns:a16="http://schemas.microsoft.com/office/drawing/2014/main" id="{E7B7824B-FC2F-4D86-AE5C-62B67DE2D05A}"/>
              </a:ext>
            </a:extLst>
          </p:cNvPr>
          <p:cNvSpPr>
            <a:spLocks noGrp="1"/>
          </p:cNvSpPr>
          <p:nvPr>
            <p:ph type="title"/>
          </p:nvPr>
        </p:nvSpPr>
        <p:spPr>
          <a:xfrm>
            <a:off x="3511685" y="1139268"/>
            <a:ext cx="4309353" cy="841800"/>
          </a:xfrm>
        </p:spPr>
        <p:txBody>
          <a:bodyPr/>
          <a:lstStyle/>
          <a:p>
            <a:r>
              <a:rPr lang="en-GB" dirty="0">
                <a:latin typeface="Raleway ExtraBold"/>
              </a:rPr>
              <a:t>Statement Three</a:t>
            </a:r>
          </a:p>
        </p:txBody>
      </p:sp>
      <p:sp>
        <p:nvSpPr>
          <p:cNvPr id="4" name="Text Placeholder 3">
            <a:extLst>
              <a:ext uri="{FF2B5EF4-FFF2-40B4-BE49-F238E27FC236}">
                <a16:creationId xmlns:a16="http://schemas.microsoft.com/office/drawing/2014/main" id="{D10B46BD-F813-4F35-8938-CCFD184A744E}"/>
              </a:ext>
            </a:extLst>
          </p:cNvPr>
          <p:cNvSpPr>
            <a:spLocks noGrp="1"/>
          </p:cNvSpPr>
          <p:nvPr>
            <p:ph type="body" idx="1"/>
          </p:nvPr>
        </p:nvSpPr>
        <p:spPr>
          <a:xfrm>
            <a:off x="364325" y="6537529"/>
            <a:ext cx="9963000" cy="5021400"/>
          </a:xfrm>
        </p:spPr>
        <p:txBody>
          <a:bodyPr/>
          <a:lstStyle/>
          <a:p>
            <a:pPr marL="82550" indent="0">
              <a:buNone/>
            </a:pPr>
            <a:r>
              <a:rPr lang="en-GB" sz="4400" b="1" dirty="0">
                <a:latin typeface="Raleway ExtraBold"/>
              </a:rPr>
              <a:t>What do you think? </a:t>
            </a:r>
          </a:p>
          <a:p>
            <a:endParaRPr lang="en-GB" dirty="0"/>
          </a:p>
        </p:txBody>
      </p:sp>
      <p:sp>
        <p:nvSpPr>
          <p:cNvPr id="5" name="Rectangle 4">
            <a:extLst>
              <a:ext uri="{FF2B5EF4-FFF2-40B4-BE49-F238E27FC236}">
                <a16:creationId xmlns:a16="http://schemas.microsoft.com/office/drawing/2014/main" id="{CA4BE700-5A8B-43DE-B31A-0DFBAEB8A665}"/>
              </a:ext>
            </a:extLst>
          </p:cNvPr>
          <p:cNvSpPr/>
          <p:nvPr/>
        </p:nvSpPr>
        <p:spPr>
          <a:xfrm>
            <a:off x="6573851" y="5523415"/>
            <a:ext cx="2228495" cy="307777"/>
          </a:xfrm>
          <a:prstGeom prst="rect">
            <a:avLst/>
          </a:prstGeom>
        </p:spPr>
        <p:txBody>
          <a:bodyPr wrap="none">
            <a:spAutoFit/>
          </a:bodyPr>
          <a:lstStyle/>
          <a:p>
            <a:r>
              <a:rPr lang="en-GB" dirty="0"/>
              <a:t>© Women’s March Global</a:t>
            </a:r>
          </a:p>
        </p:txBody>
      </p:sp>
    </p:spTree>
    <p:extLst>
      <p:ext uri="{BB962C8B-B14F-4D97-AF65-F5344CB8AC3E}">
        <p14:creationId xmlns:p14="http://schemas.microsoft.com/office/powerpoint/2010/main" val="3148572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5"/>
          <p:cNvSpPr/>
          <p:nvPr/>
        </p:nvSpPr>
        <p:spPr>
          <a:xfrm>
            <a:off x="462100" y="11350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8" name="Google Shape;98;p15"/>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99" name="Google Shape;99;p15"/>
          <p:cNvSpPr txBox="1"/>
          <p:nvPr/>
        </p:nvSpPr>
        <p:spPr>
          <a:xfrm>
            <a:off x="573400" y="1571800"/>
            <a:ext cx="6202500" cy="1190855"/>
          </a:xfrm>
          <a:prstGeom prst="rect">
            <a:avLst/>
          </a:prstGeom>
          <a:noFill/>
          <a:ln>
            <a:noFill/>
          </a:ln>
        </p:spPr>
        <p:txBody>
          <a:bodyPr spcFirstLastPara="1" wrap="square" lIns="91425" tIns="91425" rIns="91425" bIns="91425" anchor="t" anchorCtr="0">
            <a:noAutofit/>
          </a:bodyPr>
          <a:lstStyle/>
          <a:p>
            <a:r>
              <a:rPr lang="en-GB" sz="1100" b="1"/>
              <a:t>Task 2: (25/30 minutes) What did Kathy say in her speech and poem?</a:t>
            </a:r>
          </a:p>
          <a:p>
            <a:r>
              <a:rPr lang="en-GB" sz="1100"/>
              <a:t>Pupils listen to her speech at the United Nations (6 minutes). They read this again in pairs and underline the negative words/sentences in 1 colour and then underline the positive words in a different colour. </a:t>
            </a:r>
          </a:p>
          <a:p>
            <a:r>
              <a:rPr lang="en-GB" sz="1100"/>
              <a:t>Feedback to group/class discuss. (slides 16 to 19 ) (15minutes)</a:t>
            </a:r>
          </a:p>
          <a:p>
            <a:endParaRPr lang="en-GB" sz="1100"/>
          </a:p>
          <a:p>
            <a:endParaRPr lang="en-GB" sz="1100" dirty="0"/>
          </a:p>
        </p:txBody>
      </p:sp>
      <p:sp>
        <p:nvSpPr>
          <p:cNvPr id="100" name="Google Shape;100;p15"/>
          <p:cNvSpPr txBox="1"/>
          <p:nvPr/>
        </p:nvSpPr>
        <p:spPr>
          <a:xfrm>
            <a:off x="573389" y="1185125"/>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3 </a:t>
            </a:r>
            <a:endParaRPr i="1" dirty="0">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800" b="1" dirty="0">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101" name="Google Shape;101;p15"/>
          <p:cNvSpPr txBox="1"/>
          <p:nvPr/>
        </p:nvSpPr>
        <p:spPr>
          <a:xfrm>
            <a:off x="547362" y="4848400"/>
            <a:ext cx="6102300" cy="2409000"/>
          </a:xfrm>
          <a:prstGeom prst="rect">
            <a:avLst/>
          </a:prstGeom>
          <a:noFill/>
          <a:ln>
            <a:noFill/>
          </a:ln>
        </p:spPr>
        <p:txBody>
          <a:bodyPr spcFirstLastPara="1" wrap="square" lIns="91425" tIns="91425" rIns="91425" bIns="91425" anchor="t" anchorCtr="0">
            <a:noAutofit/>
          </a:bodyPr>
          <a:lstStyle/>
          <a:p>
            <a:r>
              <a:rPr lang="en-GB" sz="1200" b="1" dirty="0">
                <a:latin typeface="Raleway"/>
              </a:rPr>
              <a:t>Task 4 : Class votes on 3 statements (10 minutes)</a:t>
            </a:r>
          </a:p>
          <a:p>
            <a:endParaRPr lang="en-GB" sz="1200" b="1" dirty="0">
              <a:latin typeface="Raleway"/>
            </a:endParaRPr>
          </a:p>
          <a:p>
            <a:r>
              <a:rPr lang="en-GB" sz="1200" b="1" dirty="0">
                <a:latin typeface="Raleway"/>
              </a:rPr>
              <a:t>Plenary: </a:t>
            </a:r>
            <a:r>
              <a:rPr lang="en-GB" sz="1200" dirty="0">
                <a:latin typeface="Raleway"/>
              </a:rPr>
              <a:t>Now discuss with a partner 3 things that you have learnt in todays’ lesson</a:t>
            </a:r>
          </a:p>
          <a:p>
            <a:endParaRPr lang="en-GB" sz="1200" dirty="0">
              <a:latin typeface="Raleway"/>
            </a:endParaRPr>
          </a:p>
          <a:p>
            <a:endParaRPr lang="en-GB" sz="1200" dirty="0">
              <a:latin typeface="Raleway"/>
            </a:endParaRPr>
          </a:p>
          <a:p>
            <a:r>
              <a:rPr lang="en-GB" sz="1200" b="1" dirty="0">
                <a:latin typeface="Raleway"/>
              </a:rPr>
              <a:t>Reflection: </a:t>
            </a:r>
            <a:r>
              <a:rPr lang="en-GB" sz="1200" dirty="0">
                <a:latin typeface="Raleway"/>
              </a:rPr>
              <a:t>Developing our opinions – let’s vote on 2 statements</a:t>
            </a:r>
          </a:p>
          <a:p>
            <a:r>
              <a:rPr lang="en-GB" sz="1100" dirty="0"/>
              <a:t> </a:t>
            </a:r>
          </a:p>
        </p:txBody>
      </p:sp>
      <p:sp>
        <p:nvSpPr>
          <p:cNvPr id="102" name="Google Shape;102;p15"/>
          <p:cNvSpPr/>
          <p:nvPr/>
        </p:nvSpPr>
        <p:spPr>
          <a:xfrm>
            <a:off x="462100" y="44116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5"/>
          <p:cNvSpPr txBox="1"/>
          <p:nvPr/>
        </p:nvSpPr>
        <p:spPr>
          <a:xfrm>
            <a:off x="573389" y="4461725"/>
            <a:ext cx="49983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4 </a:t>
            </a:r>
            <a:endParaRPr sz="1800" b="1" dirty="0">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104" name="Google Shape;104;p15"/>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05" name="Google Shape;105;p15"/>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106" name="Google Shape;106;p15"/>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LEARNING OUTCOME</a:t>
            </a:r>
            <a:endParaRPr sz="11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07" name="Google Shape;107;p15"/>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08" name="Google Shape;108;p15"/>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dirty="0">
                <a:solidFill>
                  <a:srgbClr val="595959"/>
                </a:solidFill>
                <a:latin typeface="Prompt"/>
                <a:ea typeface="Prompt"/>
                <a:cs typeface="Prompt"/>
                <a:sym typeface="Prompt"/>
              </a:rPr>
              <a:t>Lesson 3 </a:t>
            </a:r>
            <a:endParaRPr sz="2200" b="1" dirty="0">
              <a:solidFill>
                <a:srgbClr val="595959"/>
              </a:solidFill>
              <a:latin typeface="Prompt"/>
              <a:ea typeface="Prompt"/>
              <a:cs typeface="Prompt"/>
              <a:sym typeface="Prompt"/>
            </a:endParaRPr>
          </a:p>
        </p:txBody>
      </p:sp>
      <p:sp>
        <p:nvSpPr>
          <p:cNvPr id="109" name="Google Shape;109;p15"/>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10" name="Google Shape;110;p15"/>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2" name="Rectangle 1">
            <a:extLst>
              <a:ext uri="{FF2B5EF4-FFF2-40B4-BE49-F238E27FC236}">
                <a16:creationId xmlns:a16="http://schemas.microsoft.com/office/drawing/2014/main" id="{BD276365-B4E7-483B-932F-8E4711411213}"/>
              </a:ext>
            </a:extLst>
          </p:cNvPr>
          <p:cNvSpPr/>
          <p:nvPr/>
        </p:nvSpPr>
        <p:spPr>
          <a:xfrm>
            <a:off x="499583" y="2626496"/>
            <a:ext cx="6772513" cy="1785104"/>
          </a:xfrm>
          <a:prstGeom prst="rect">
            <a:avLst/>
          </a:prstGeom>
        </p:spPr>
        <p:txBody>
          <a:bodyPr wrap="square">
            <a:spAutoFit/>
          </a:bodyPr>
          <a:lstStyle/>
          <a:p>
            <a:r>
              <a:rPr lang="en-GB" sz="1200" b="1" dirty="0">
                <a:latin typeface="Raleway"/>
              </a:rPr>
              <a:t>Task 3: How do other young islanders feel? Play clip slide 22 </a:t>
            </a:r>
          </a:p>
          <a:p>
            <a:r>
              <a:rPr lang="en-GB" sz="1200" dirty="0">
                <a:hlinkClick r:id="rId5"/>
              </a:rPr>
              <a:t>https://www.youtube.com/watch?v=RuK6WU-iKTo</a:t>
            </a:r>
            <a:endParaRPr lang="en-GB" sz="1200" dirty="0"/>
          </a:p>
          <a:p>
            <a:r>
              <a:rPr lang="en-GB" sz="1200" b="1" dirty="0">
                <a:latin typeface="Raleway"/>
              </a:rPr>
              <a:t> (2 minutes plus discussion)</a:t>
            </a:r>
          </a:p>
          <a:p>
            <a:r>
              <a:rPr lang="en-GB" sz="1200" b="1" dirty="0">
                <a:latin typeface="Raleway"/>
              </a:rPr>
              <a:t>Using evidence about attitudes of the islanders pupils have a group discussion and feedback to class on 4 questions  </a:t>
            </a:r>
            <a:r>
              <a:rPr lang="en-GB" sz="1200" dirty="0">
                <a:latin typeface="Raleway"/>
              </a:rPr>
              <a:t>If you were one of these young people what would be your ambition and plan? Discuss in your groups. </a:t>
            </a:r>
          </a:p>
          <a:p>
            <a:r>
              <a:rPr lang="en-GB" sz="1200" b="1" dirty="0">
                <a:latin typeface="Raleway"/>
              </a:rPr>
              <a:t>Consider: </a:t>
            </a:r>
            <a:r>
              <a:rPr lang="en-GB" sz="1200" dirty="0">
                <a:latin typeface="Raleway"/>
              </a:rPr>
              <a:t>Should you stay and help your community? Should you leave and give your family a better life elsewhere? What might be difficult about staying? What might be difficult about leaving?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4" y="1067866"/>
            <a:ext cx="9970043"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1B0B148A-6E63-455E-AB78-B15846F1D3F0}"/>
              </a:ext>
            </a:extLst>
          </p:cNvPr>
          <p:cNvSpPr/>
          <p:nvPr/>
        </p:nvSpPr>
        <p:spPr>
          <a:xfrm>
            <a:off x="749030" y="2476202"/>
            <a:ext cx="9475683" cy="1938992"/>
          </a:xfrm>
          <a:prstGeom prst="rect">
            <a:avLst/>
          </a:prstGeom>
          <a:solidFill>
            <a:schemeClr val="accent6">
              <a:lumMod val="20000"/>
              <a:lumOff val="80000"/>
            </a:schemeClr>
          </a:solidFill>
        </p:spPr>
        <p:txBody>
          <a:bodyPr wrap="square">
            <a:spAutoFit/>
          </a:bodyPr>
          <a:lstStyle/>
          <a:p>
            <a:r>
              <a:rPr lang="en-GB" sz="4000" b="1" dirty="0">
                <a:latin typeface="Raleway"/>
              </a:rPr>
              <a:t>Plenary </a:t>
            </a:r>
            <a:br>
              <a:rPr lang="en-GB" sz="4000" dirty="0">
                <a:latin typeface="Raleway"/>
              </a:rPr>
            </a:br>
            <a:r>
              <a:rPr lang="en-GB" sz="4000" dirty="0">
                <a:latin typeface="Raleway"/>
              </a:rPr>
              <a:t>Now discuss with a partner 3 things that you have learnt in todays’ lesson </a:t>
            </a:r>
          </a:p>
        </p:txBody>
      </p:sp>
    </p:spTree>
    <p:extLst>
      <p:ext uri="{BB962C8B-B14F-4D97-AF65-F5344CB8AC3E}">
        <p14:creationId xmlns:p14="http://schemas.microsoft.com/office/powerpoint/2010/main" val="25018006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04950"/>
            <a:ext cx="9921405"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9" name="Content Placeholder 2">
            <a:extLst>
              <a:ext uri="{FF2B5EF4-FFF2-40B4-BE49-F238E27FC236}">
                <a16:creationId xmlns:a16="http://schemas.microsoft.com/office/drawing/2014/main" id="{3F96590B-0CFE-45ED-BE59-AEEF3446B3AA}"/>
              </a:ext>
            </a:extLst>
          </p:cNvPr>
          <p:cNvSpPr txBox="1">
            <a:spLocks/>
          </p:cNvSpPr>
          <p:nvPr/>
        </p:nvSpPr>
        <p:spPr>
          <a:xfrm>
            <a:off x="364325" y="2316203"/>
            <a:ext cx="3770399" cy="4796544"/>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527" dirty="0">
                <a:latin typeface="Raleway"/>
                <a:hlinkClick r:id="rId5"/>
              </a:rPr>
              <a:t>https://globaldimension.org.uk/wllgoal/climate-action/</a:t>
            </a:r>
            <a:endParaRPr lang="en-GB" sz="3527" dirty="0">
              <a:latin typeface="Raleway"/>
            </a:endParaRPr>
          </a:p>
          <a:p>
            <a:endParaRPr lang="en-GB" sz="3527" dirty="0">
              <a:latin typeface="Raleway"/>
            </a:endParaRPr>
          </a:p>
          <a:p>
            <a:pPr marL="0" indent="0">
              <a:buNone/>
            </a:pPr>
            <a:endParaRPr lang="en-GB" sz="3527" dirty="0">
              <a:latin typeface="Raleway"/>
            </a:endParaRPr>
          </a:p>
          <a:p>
            <a:r>
              <a:rPr lang="en-US" sz="3527" dirty="0">
                <a:latin typeface="Raleway"/>
              </a:rPr>
              <a:t>Kathy performed a new poem entitled "Dear Matafele Peinem", written to her daughter. The poem received a standing ovation. Kathy is also a teacher, journalist and founder of the environmental NGO, </a:t>
            </a:r>
            <a:br>
              <a:rPr lang="en-US" sz="3527" dirty="0">
                <a:latin typeface="Raleway"/>
              </a:rPr>
            </a:br>
            <a:r>
              <a:rPr lang="en-US" sz="3527" dirty="0">
                <a:latin typeface="Raleway"/>
              </a:rPr>
              <a:t>Jo-</a:t>
            </a:r>
            <a:r>
              <a:rPr lang="en-US" sz="3527" dirty="0" err="1">
                <a:latin typeface="Raleway"/>
              </a:rPr>
              <a:t>jikum</a:t>
            </a:r>
            <a:endParaRPr lang="en-GB" sz="3527" dirty="0">
              <a:latin typeface="Raleway"/>
            </a:endParaRPr>
          </a:p>
          <a:p>
            <a:endParaRPr lang="en-GB" sz="3527" dirty="0"/>
          </a:p>
        </p:txBody>
      </p:sp>
      <p:pic>
        <p:nvPicPr>
          <p:cNvPr id="2" name="Picture 1">
            <a:extLst>
              <a:ext uri="{FF2B5EF4-FFF2-40B4-BE49-F238E27FC236}">
                <a16:creationId xmlns:a16="http://schemas.microsoft.com/office/drawing/2014/main" id="{27B10BD9-7A98-444B-9A5C-8A44D6B1BBB3}"/>
              </a:ext>
            </a:extLst>
          </p:cNvPr>
          <p:cNvPicPr>
            <a:picLocks noChangeAspect="1"/>
          </p:cNvPicPr>
          <p:nvPr/>
        </p:nvPicPr>
        <p:blipFill>
          <a:blip r:embed="rId6"/>
          <a:stretch>
            <a:fillRect/>
          </a:stretch>
        </p:blipFill>
        <p:spPr>
          <a:xfrm>
            <a:off x="5035838" y="1549362"/>
            <a:ext cx="5499466" cy="3917237"/>
          </a:xfrm>
          <a:prstGeom prst="rect">
            <a:avLst/>
          </a:prstGeom>
        </p:spPr>
      </p:pic>
      <p:sp>
        <p:nvSpPr>
          <p:cNvPr id="3" name="Rectangle 2">
            <a:extLst>
              <a:ext uri="{FF2B5EF4-FFF2-40B4-BE49-F238E27FC236}">
                <a16:creationId xmlns:a16="http://schemas.microsoft.com/office/drawing/2014/main" id="{F19DC5AE-DAAA-46FD-8037-61CA7E964EDF}"/>
              </a:ext>
            </a:extLst>
          </p:cNvPr>
          <p:cNvSpPr/>
          <p:nvPr/>
        </p:nvSpPr>
        <p:spPr>
          <a:xfrm>
            <a:off x="5654323" y="196239"/>
            <a:ext cx="2550403" cy="523220"/>
          </a:xfrm>
          <a:prstGeom prst="rect">
            <a:avLst/>
          </a:prstGeom>
          <a:solidFill>
            <a:schemeClr val="accent6">
              <a:lumMod val="20000"/>
              <a:lumOff val="80000"/>
            </a:schemeClr>
          </a:solidFill>
        </p:spPr>
        <p:txBody>
          <a:bodyPr wrap="square">
            <a:spAutoFit/>
          </a:bodyPr>
          <a:lstStyle/>
          <a:p>
            <a:r>
              <a:rPr lang="en-GB" dirty="0">
                <a:latin typeface="Comic Sans MS" panose="030F0702030302020204" pitchFamily="66" charset="0"/>
              </a:rPr>
              <a:t>UN Climate Summit Poem </a:t>
            </a:r>
          </a:p>
          <a:p>
            <a:r>
              <a:rPr lang="en-GB" dirty="0">
                <a:latin typeface="Comic Sans MS" panose="030F0702030302020204" pitchFamily="66" charset="0"/>
              </a:rPr>
              <a:t>      "Dear </a:t>
            </a:r>
            <a:r>
              <a:rPr lang="en-GB" dirty="0" err="1">
                <a:latin typeface="Comic Sans MS" panose="030F0702030302020204" pitchFamily="66" charset="0"/>
              </a:rPr>
              <a:t>Matafele</a:t>
            </a:r>
            <a:r>
              <a:rPr lang="en-GB" dirty="0">
                <a:latin typeface="Comic Sans MS" panose="030F0702030302020204" pitchFamily="66" charset="0"/>
              </a:rPr>
              <a:t> </a:t>
            </a:r>
            <a:r>
              <a:rPr lang="en-GB" dirty="0" err="1">
                <a:latin typeface="Comic Sans MS" panose="030F0702030302020204" pitchFamily="66" charset="0"/>
              </a:rPr>
              <a:t>Peinem</a:t>
            </a:r>
            <a:endParaRPr lang="en-GB" dirty="0">
              <a:latin typeface="Comic Sans MS" panose="030F0702030302020204" pitchFamily="66" charset="0"/>
            </a:endParaRPr>
          </a:p>
        </p:txBody>
      </p:sp>
    </p:spTree>
    <p:extLst>
      <p:ext uri="{BB962C8B-B14F-4D97-AF65-F5344CB8AC3E}">
        <p14:creationId xmlns:p14="http://schemas.microsoft.com/office/powerpoint/2010/main" val="2918813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04950"/>
            <a:ext cx="9807643"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F624D167-8062-445C-A5A1-B6E8AE545F08}"/>
              </a:ext>
            </a:extLst>
          </p:cNvPr>
          <p:cNvSpPr/>
          <p:nvPr/>
        </p:nvSpPr>
        <p:spPr>
          <a:xfrm>
            <a:off x="1306602" y="2930551"/>
            <a:ext cx="6810645" cy="3785652"/>
          </a:xfrm>
          <a:prstGeom prst="rect">
            <a:avLst/>
          </a:prstGeom>
        </p:spPr>
        <p:txBody>
          <a:bodyPr wrap="square">
            <a:spAutoFit/>
          </a:bodyPr>
          <a:lstStyle/>
          <a:p>
            <a:r>
              <a:rPr lang="en-GB" sz="2000" dirty="0">
                <a:latin typeface="Raleway"/>
                <a:hlinkClick r:id="rId5"/>
              </a:rPr>
              <a:t>American Museum of Natural History</a:t>
            </a:r>
            <a:endParaRPr lang="en-GB" sz="2000" dirty="0">
              <a:latin typeface="Raleway"/>
            </a:endParaRPr>
          </a:p>
          <a:p>
            <a:r>
              <a:rPr lang="en-GB" sz="2000" dirty="0">
                <a:latin typeface="Raleway"/>
              </a:rPr>
              <a:t>Published on 20 Mar 2017</a:t>
            </a:r>
          </a:p>
          <a:p>
            <a:r>
              <a:rPr lang="en-GB" sz="2000" dirty="0">
                <a:latin typeface="Raleway"/>
              </a:rPr>
              <a:t>SUBSCRIBE 154K</a:t>
            </a:r>
          </a:p>
          <a:p>
            <a:r>
              <a:rPr lang="en-GB" sz="2000" dirty="0">
                <a:latin typeface="Raleway"/>
              </a:rPr>
              <a:t>Climate change may seem far away in some parts of the world, but for Pacific Islanders, its effects are very real. In August 2016, anthropologist Jennifer Newell led a Constantine S. Niarchos Expedition to the Marshall Islands to study how communities there are reacting to flooding, drought, and other effects of climate change, and how they are navigating an uncertain future. The Constantine S. Niarchos Expedition featured here was generously supported by the Stavros Niarchos Foundation.</a:t>
            </a:r>
          </a:p>
        </p:txBody>
      </p:sp>
      <p:sp>
        <p:nvSpPr>
          <p:cNvPr id="3" name="Rectangle 2">
            <a:extLst>
              <a:ext uri="{FF2B5EF4-FFF2-40B4-BE49-F238E27FC236}">
                <a16:creationId xmlns:a16="http://schemas.microsoft.com/office/drawing/2014/main" id="{62EFEA06-26F0-44AC-B754-75741BD6F99C}"/>
              </a:ext>
            </a:extLst>
          </p:cNvPr>
          <p:cNvSpPr/>
          <p:nvPr/>
        </p:nvSpPr>
        <p:spPr>
          <a:xfrm>
            <a:off x="766728" y="1533778"/>
            <a:ext cx="5343525" cy="523220"/>
          </a:xfrm>
          <a:prstGeom prst="rect">
            <a:avLst/>
          </a:prstGeom>
        </p:spPr>
        <p:txBody>
          <a:bodyPr>
            <a:spAutoFit/>
          </a:bodyPr>
          <a:lstStyle/>
          <a:p>
            <a:r>
              <a:rPr lang="en-GB" dirty="0">
                <a:latin typeface="Raleway"/>
              </a:rPr>
              <a:t>Climate Change in the Marshall Islands</a:t>
            </a:r>
            <a:br>
              <a:rPr lang="en-GB" dirty="0">
                <a:latin typeface="Raleway"/>
              </a:rPr>
            </a:br>
            <a:r>
              <a:rPr lang="en-GB" dirty="0">
                <a:latin typeface="Raleway"/>
                <a:hlinkClick r:id="rId6"/>
              </a:rPr>
              <a:t>https://www.youtube.com/watch?v=lRKzA3QULrE</a:t>
            </a:r>
            <a:endParaRPr lang="en-GB" dirty="0">
              <a:latin typeface="Raleway"/>
            </a:endParaRPr>
          </a:p>
        </p:txBody>
      </p:sp>
    </p:spTree>
    <p:extLst>
      <p:ext uri="{BB962C8B-B14F-4D97-AF65-F5344CB8AC3E}">
        <p14:creationId xmlns:p14="http://schemas.microsoft.com/office/powerpoint/2010/main" val="22731789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Tree>
    <p:extLst>
      <p:ext uri="{BB962C8B-B14F-4D97-AF65-F5344CB8AC3E}">
        <p14:creationId xmlns:p14="http://schemas.microsoft.com/office/powerpoint/2010/main" val="1523715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6" name="Google Shape;116;p16"/>
          <p:cNvSpPr txBox="1"/>
          <p:nvPr/>
        </p:nvSpPr>
        <p:spPr>
          <a:xfrm>
            <a:off x="364325" y="3090500"/>
            <a:ext cx="52263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COMMENTS &amp; NOTES ON REALIZATION</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8" name="Google Shape;118;p16"/>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ACTION 1</a:t>
            </a:r>
            <a:endParaRPr sz="2200" b="1">
              <a:solidFill>
                <a:srgbClr val="595959"/>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1" name="Google Shape;121;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2" name="Google Shape;122;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123" name="Google Shape;123;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LEARNING OUTCOME</a:t>
            </a:r>
            <a:endParaRPr sz="11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6" name="Google Shape;126;p16"/>
          <p:cNvSpPr txBox="1"/>
          <p:nvPr/>
        </p:nvSpPr>
        <p:spPr>
          <a:xfrm>
            <a:off x="364325" y="1162150"/>
            <a:ext cx="65652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WHAT STUDENTS DO</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467100" y="1522375"/>
            <a:ext cx="6412800" cy="117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r>
              <a:rPr lang="en-GB" sz="1200" b="1" dirty="0">
                <a:latin typeface="Raleway"/>
              </a:rPr>
              <a:t>Links to PSHE Core theme 3 Living in the Wider World: L3, L5,L6 </a:t>
            </a:r>
            <a:r>
              <a:rPr lang="en-GB" sz="1200" dirty="0">
                <a:latin typeface="Raleway"/>
              </a:rPr>
              <a:t>Pupils get the opportunity to learn about a different culture and review the impact of climate change. They consider the tensions between the human rights of the people on The Marshall Islands to choose where they want to live and the tension with the impacts of climate change on their culture and daily lives. The choices around migration are evaluated with reference to young islanders. </a:t>
            </a:r>
          </a:p>
          <a:p>
            <a:pPr lvl="0"/>
            <a:endParaRPr lang="en-GB" sz="1200" b="1" dirty="0">
              <a:latin typeface="Raleway"/>
            </a:endParaRPr>
          </a:p>
          <a:p>
            <a:pPr lvl="0"/>
            <a:r>
              <a:rPr lang="en-GB" sz="1200" b="1" dirty="0">
                <a:latin typeface="Raleway"/>
              </a:rPr>
              <a:t>Links to Citizenship Curriculum: Pupils are encouraged to debate </a:t>
            </a:r>
            <a:r>
              <a:rPr lang="en-GB" sz="1200" dirty="0">
                <a:latin typeface="Raleway"/>
              </a:rPr>
              <a:t>think critically and debate political questions around the impact on communities of climate change, to understand the role played by international bodies such as the UN in responding to international problems.  </a:t>
            </a:r>
            <a:endParaRPr lang="en-GB" sz="1200" b="1" dirty="0">
              <a:latin typeface="Raleway"/>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931132" cy="99095"/>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7FE4CE6A-5865-4BE6-BF49-29DB5505F2B3}"/>
              </a:ext>
            </a:extLst>
          </p:cNvPr>
          <p:cNvSpPr/>
          <p:nvPr/>
        </p:nvSpPr>
        <p:spPr>
          <a:xfrm>
            <a:off x="467100" y="1817667"/>
            <a:ext cx="9622897" cy="5632311"/>
          </a:xfrm>
          <a:prstGeom prst="rect">
            <a:avLst/>
          </a:prstGeom>
        </p:spPr>
        <p:txBody>
          <a:bodyPr wrap="square">
            <a:spAutoFit/>
          </a:bodyPr>
          <a:lstStyle/>
          <a:p>
            <a:r>
              <a:rPr lang="en-GB" sz="2400" b="1" dirty="0">
                <a:latin typeface="Raleway"/>
              </a:rPr>
              <a:t>Big Idea 5 </a:t>
            </a:r>
          </a:p>
          <a:p>
            <a:r>
              <a:rPr lang="en-GB" sz="2400" dirty="0">
                <a:latin typeface="Raleway"/>
              </a:rPr>
              <a:t>The impact on the natural environment  - consequences  of sea level rise (global sea levels rose about 8 inches in the last century) on people  living on low lying islands.</a:t>
            </a:r>
          </a:p>
          <a:p>
            <a:r>
              <a:rPr lang="en-GB" sz="2400" u="sng" dirty="0">
                <a:latin typeface="Raleway"/>
              </a:rPr>
              <a:t>Sea level rises </a:t>
            </a:r>
            <a:r>
              <a:rPr lang="en-GB" sz="2400" dirty="0">
                <a:latin typeface="Raleway"/>
              </a:rPr>
              <a:t>– the rate in the last two decades, is nearly double that  of the last century NASA 2018 .</a:t>
            </a:r>
          </a:p>
          <a:p>
            <a:r>
              <a:rPr lang="en-GB" sz="2400" dirty="0">
                <a:latin typeface="Raleway"/>
              </a:rPr>
              <a:t>The impact on peoples ways of living in low lying areas – can people adapt or will they be forced to migrate? (becoming ‘climate change refugees’) </a:t>
            </a:r>
          </a:p>
          <a:p>
            <a:endParaRPr lang="en-GB" sz="2400" dirty="0">
              <a:latin typeface="Raleway"/>
            </a:endParaRPr>
          </a:p>
          <a:p>
            <a:r>
              <a:rPr lang="en-GB" sz="2400" b="1" dirty="0">
                <a:latin typeface="Raleway"/>
              </a:rPr>
              <a:t>Big Idea 6 </a:t>
            </a:r>
          </a:p>
          <a:p>
            <a:r>
              <a:rPr lang="en-GB" sz="2400" u="sng" dirty="0">
                <a:latin typeface="Raleway"/>
              </a:rPr>
              <a:t>Discussion about Futures </a:t>
            </a:r>
            <a:r>
              <a:rPr lang="en-GB" sz="2400" dirty="0">
                <a:latin typeface="Raleway"/>
              </a:rPr>
              <a:t>– changes in ways of living/consumption</a:t>
            </a:r>
          </a:p>
          <a:p>
            <a:r>
              <a:rPr lang="en-GB" sz="2400" dirty="0">
                <a:latin typeface="Raleway"/>
              </a:rPr>
              <a:t>Understanding that climate change will have an effect on all of us in the future, the level of impact might be changed if we review our patterns of consumption now.  </a:t>
            </a:r>
          </a:p>
        </p:txBody>
      </p:sp>
      <p:sp>
        <p:nvSpPr>
          <p:cNvPr id="3" name="Rectangle 2">
            <a:extLst>
              <a:ext uri="{FF2B5EF4-FFF2-40B4-BE49-F238E27FC236}">
                <a16:creationId xmlns:a16="http://schemas.microsoft.com/office/drawing/2014/main" id="{10DDD805-7903-4DFD-92F7-1ED74B995D04}"/>
              </a:ext>
            </a:extLst>
          </p:cNvPr>
          <p:cNvSpPr/>
          <p:nvPr/>
        </p:nvSpPr>
        <p:spPr>
          <a:xfrm>
            <a:off x="1542734" y="1171336"/>
            <a:ext cx="7738016" cy="646331"/>
          </a:xfrm>
          <a:prstGeom prst="rect">
            <a:avLst/>
          </a:prstGeom>
          <a:solidFill>
            <a:schemeClr val="accent6">
              <a:lumMod val="20000"/>
              <a:lumOff val="80000"/>
            </a:schemeClr>
          </a:solidFill>
        </p:spPr>
        <p:txBody>
          <a:bodyPr wrap="none">
            <a:spAutoFit/>
          </a:bodyPr>
          <a:lstStyle/>
          <a:p>
            <a:r>
              <a:rPr lang="en-GB" sz="3600" dirty="0">
                <a:latin typeface="Raleway"/>
              </a:rPr>
              <a:t>Big Ideas: Ideas/  Facts to reinforce </a:t>
            </a:r>
          </a:p>
        </p:txBody>
      </p:sp>
    </p:spTree>
    <p:extLst>
      <p:ext uri="{BB962C8B-B14F-4D97-AF65-F5344CB8AC3E}">
        <p14:creationId xmlns:p14="http://schemas.microsoft.com/office/powerpoint/2010/main" val="1461740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0765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8BFFA75C-DC05-4CE5-A6CD-B03CA79742A9}"/>
              </a:ext>
            </a:extLst>
          </p:cNvPr>
          <p:cNvSpPr/>
          <p:nvPr/>
        </p:nvSpPr>
        <p:spPr>
          <a:xfrm>
            <a:off x="184826" y="2001358"/>
            <a:ext cx="10223770" cy="3477875"/>
          </a:xfrm>
          <a:prstGeom prst="rect">
            <a:avLst/>
          </a:prstGeom>
          <a:solidFill>
            <a:schemeClr val="accent6">
              <a:lumMod val="20000"/>
              <a:lumOff val="80000"/>
            </a:schemeClr>
          </a:solidFill>
        </p:spPr>
        <p:txBody>
          <a:bodyPr wrap="square">
            <a:spAutoFit/>
          </a:bodyPr>
          <a:lstStyle/>
          <a:p>
            <a:r>
              <a:rPr lang="en-GB" sz="4400" dirty="0">
                <a:latin typeface="Raleway"/>
              </a:rPr>
              <a:t>       Lesson 3 Climate change</a:t>
            </a:r>
            <a:br>
              <a:rPr lang="en-GB" sz="3600" dirty="0">
                <a:latin typeface="Raleway"/>
              </a:rPr>
            </a:br>
            <a:endParaRPr lang="en-GB" sz="3600" dirty="0">
              <a:latin typeface="Raleway"/>
            </a:endParaRPr>
          </a:p>
          <a:p>
            <a:endParaRPr lang="en-GB" sz="3600" dirty="0">
              <a:latin typeface="Raleway"/>
            </a:endParaRPr>
          </a:p>
          <a:p>
            <a:r>
              <a:rPr lang="en-GB" sz="3200" dirty="0">
                <a:latin typeface="Raleway"/>
              </a:rPr>
              <a:t>How does climate change impact on communities?</a:t>
            </a:r>
          </a:p>
          <a:p>
            <a:br>
              <a:rPr lang="en-GB" sz="3600" dirty="0">
                <a:latin typeface="Raleway"/>
              </a:rPr>
            </a:br>
            <a:r>
              <a:rPr lang="en-GB" sz="3200" dirty="0">
                <a:latin typeface="Raleway"/>
              </a:rPr>
              <a:t>Should I be concerned?</a:t>
            </a:r>
          </a:p>
        </p:txBody>
      </p:sp>
    </p:spTree>
    <p:extLst>
      <p:ext uri="{BB962C8B-B14F-4D97-AF65-F5344CB8AC3E}">
        <p14:creationId xmlns:p14="http://schemas.microsoft.com/office/powerpoint/2010/main" val="609878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04950"/>
            <a:ext cx="9706250"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E1EFB270-521E-4750-9F86-06F12DB8D31B}"/>
              </a:ext>
            </a:extLst>
          </p:cNvPr>
          <p:cNvPicPr>
            <a:picLocks noChangeAspect="1"/>
          </p:cNvPicPr>
          <p:nvPr/>
        </p:nvPicPr>
        <p:blipFill>
          <a:blip r:embed="rId5"/>
          <a:stretch>
            <a:fillRect/>
          </a:stretch>
        </p:blipFill>
        <p:spPr>
          <a:xfrm>
            <a:off x="1167319" y="1234034"/>
            <a:ext cx="7918256" cy="5901342"/>
          </a:xfrm>
          <a:prstGeom prst="rect">
            <a:avLst/>
          </a:prstGeom>
        </p:spPr>
      </p:pic>
    </p:spTree>
    <p:extLst>
      <p:ext uri="{BB962C8B-B14F-4D97-AF65-F5344CB8AC3E}">
        <p14:creationId xmlns:p14="http://schemas.microsoft.com/office/powerpoint/2010/main" val="2939407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126376" y="933549"/>
            <a:ext cx="10494488" cy="1343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DC260268-464D-444E-9DB0-1756BAE33DA7}"/>
              </a:ext>
            </a:extLst>
          </p:cNvPr>
          <p:cNvPicPr>
            <a:picLocks noChangeAspect="1"/>
          </p:cNvPicPr>
          <p:nvPr/>
        </p:nvPicPr>
        <p:blipFill>
          <a:blip r:embed="rId5"/>
          <a:stretch>
            <a:fillRect/>
          </a:stretch>
        </p:blipFill>
        <p:spPr>
          <a:xfrm>
            <a:off x="262648" y="1150884"/>
            <a:ext cx="10233498" cy="6241450"/>
          </a:xfrm>
          <a:prstGeom prst="rect">
            <a:avLst/>
          </a:prstGeom>
        </p:spPr>
      </p:pic>
      <p:pic>
        <p:nvPicPr>
          <p:cNvPr id="3" name="Picture 2">
            <a:extLst>
              <a:ext uri="{FF2B5EF4-FFF2-40B4-BE49-F238E27FC236}">
                <a16:creationId xmlns:a16="http://schemas.microsoft.com/office/drawing/2014/main" id="{EB23C7E2-236B-403D-8264-473C265E9D0F}"/>
              </a:ext>
            </a:extLst>
          </p:cNvPr>
          <p:cNvPicPr>
            <a:picLocks noChangeAspect="1"/>
          </p:cNvPicPr>
          <p:nvPr/>
        </p:nvPicPr>
        <p:blipFill>
          <a:blip r:embed="rId6"/>
          <a:stretch>
            <a:fillRect/>
          </a:stretch>
        </p:blipFill>
        <p:spPr>
          <a:xfrm>
            <a:off x="262648" y="1150884"/>
            <a:ext cx="1798476" cy="1798476"/>
          </a:xfrm>
          <a:prstGeom prst="rect">
            <a:avLst/>
          </a:prstGeom>
        </p:spPr>
      </p:pic>
      <p:sp>
        <p:nvSpPr>
          <p:cNvPr id="13" name="Explosion 2 5">
            <a:extLst>
              <a:ext uri="{FF2B5EF4-FFF2-40B4-BE49-F238E27FC236}">
                <a16:creationId xmlns:a16="http://schemas.microsoft.com/office/drawing/2014/main" id="{2CD07454-45D0-402E-A962-33A5D9877F62}"/>
              </a:ext>
            </a:extLst>
          </p:cNvPr>
          <p:cNvSpPr/>
          <p:nvPr/>
        </p:nvSpPr>
        <p:spPr>
          <a:xfrm>
            <a:off x="5593840" y="933550"/>
            <a:ext cx="5027024" cy="4538238"/>
          </a:xfrm>
          <a:prstGeom prst="irregularSeal2">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Raleway"/>
              </a:rPr>
              <a:t>World leaders have pledged no-one should be left behind. </a:t>
            </a:r>
          </a:p>
        </p:txBody>
      </p:sp>
      <p:sp>
        <p:nvSpPr>
          <p:cNvPr id="14" name="Explosion 2 6">
            <a:extLst>
              <a:ext uri="{FF2B5EF4-FFF2-40B4-BE49-F238E27FC236}">
                <a16:creationId xmlns:a16="http://schemas.microsoft.com/office/drawing/2014/main" id="{7E250019-67EC-448E-B04F-FF4FA3FCA254}"/>
              </a:ext>
            </a:extLst>
          </p:cNvPr>
          <p:cNvSpPr/>
          <p:nvPr/>
        </p:nvSpPr>
        <p:spPr>
          <a:xfrm>
            <a:off x="126375" y="2706946"/>
            <a:ext cx="4971597" cy="4289354"/>
          </a:xfrm>
          <a:prstGeom prst="irregularSeal2">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Raleway"/>
              </a:rPr>
              <a:t>The SDGs tell us that we must all help each other adapt to climate change. </a:t>
            </a:r>
          </a:p>
        </p:txBody>
      </p:sp>
    </p:spTree>
    <p:extLst>
      <p:ext uri="{BB962C8B-B14F-4D97-AF65-F5344CB8AC3E}">
        <p14:creationId xmlns:p14="http://schemas.microsoft.com/office/powerpoint/2010/main" val="599753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933550"/>
            <a:ext cx="9807643" cy="1343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14010" y="6071678"/>
            <a:ext cx="10214042" cy="1165072"/>
          </a:xfrm>
          <a:prstGeom prst="rect">
            <a:avLst/>
          </a:prstGeom>
          <a:solidFill>
            <a:schemeClr val="accent6">
              <a:lumMod val="40000"/>
              <a:lumOff val="60000"/>
            </a:schemeClr>
          </a:solidFill>
          <a:ln>
            <a:noFill/>
          </a:ln>
        </p:spPr>
        <p:txBody>
          <a:bodyPr spcFirstLastPara="1" wrap="square" lIns="91425" tIns="91425" rIns="91425" bIns="91425" anchor="t" anchorCtr="0">
            <a:noAutofit/>
          </a:bodyPr>
          <a:lstStyle/>
          <a:p>
            <a:pPr lvl="0"/>
            <a:r>
              <a:rPr lang="en-GB" sz="2800" dirty="0">
                <a:latin typeface="Raleway"/>
              </a:rPr>
              <a:t>How is climate change impacting on people around the world? </a:t>
            </a:r>
            <a:endParaRPr sz="2800" dirty="0">
              <a:latin typeface="Raleway"/>
              <a:ea typeface="Raleway"/>
              <a:cs typeface="Raleway"/>
              <a:sym typeface="Raleway"/>
            </a:endParaRPr>
          </a:p>
        </p:txBody>
      </p:sp>
      <p:pic>
        <p:nvPicPr>
          <p:cNvPr id="2" name="Picture 1">
            <a:extLst>
              <a:ext uri="{FF2B5EF4-FFF2-40B4-BE49-F238E27FC236}">
                <a16:creationId xmlns:a16="http://schemas.microsoft.com/office/drawing/2014/main" id="{76702B0E-0865-43A1-AE10-14109D81D287}"/>
              </a:ext>
            </a:extLst>
          </p:cNvPr>
          <p:cNvPicPr>
            <a:picLocks noChangeAspect="1"/>
          </p:cNvPicPr>
          <p:nvPr/>
        </p:nvPicPr>
        <p:blipFill>
          <a:blip r:embed="rId5"/>
          <a:stretch>
            <a:fillRect/>
          </a:stretch>
        </p:blipFill>
        <p:spPr>
          <a:xfrm>
            <a:off x="1150824" y="1294159"/>
            <a:ext cx="8340413" cy="4693137"/>
          </a:xfrm>
          <a:prstGeom prst="rect">
            <a:avLst/>
          </a:prstGeom>
        </p:spPr>
      </p:pic>
    </p:spTree>
    <p:extLst>
      <p:ext uri="{BB962C8B-B14F-4D97-AF65-F5344CB8AC3E}">
        <p14:creationId xmlns:p14="http://schemas.microsoft.com/office/powerpoint/2010/main" val="377802693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414</TotalTime>
  <Words>3318</Words>
  <Application>Microsoft Office PowerPoint</Application>
  <PresentationFormat>Custom</PresentationFormat>
  <Paragraphs>357</Paragraphs>
  <Slides>33</Slides>
  <Notes>33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Raleway ExtraBold</vt:lpstr>
      <vt:lpstr>Prompt SemiBold</vt:lpstr>
      <vt:lpstr>Calibri</vt:lpstr>
      <vt:lpstr>Prompt</vt:lpstr>
      <vt:lpstr>Raleway</vt:lpstr>
      <vt:lpstr>Comic Sans MS</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Lesson Outcomes </vt:lpstr>
      <vt:lpstr>PowerPoint Presentation</vt:lpstr>
      <vt:lpstr>PowerPoint Presentation</vt:lpstr>
      <vt:lpstr>Task 2 Part 1 Why did Kathy Jetnil-Kijiner go to the United Nations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Marshall Islands Are Disappearing</vt:lpstr>
      <vt:lpstr>PowerPoint Presentation</vt:lpstr>
      <vt:lpstr>Statement One </vt:lpstr>
      <vt:lpstr> The only sensible plan for young people who live at present on the Marshall Islands is to migrate and start a new life in a different country.  </vt:lpstr>
      <vt:lpstr>Statement Three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dc:creator>
  <cp:lastModifiedBy>Kevin Ayre</cp:lastModifiedBy>
  <cp:revision>15</cp:revision>
  <dcterms:modified xsi:type="dcterms:W3CDTF">2020-04-15T10:59:26Z</dcterms:modified>
</cp:coreProperties>
</file>