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88" r:id="rId2"/>
    <p:sldId id="290" r:id="rId3"/>
    <p:sldId id="314" r:id="rId4"/>
    <p:sldId id="310" r:id="rId5"/>
    <p:sldId id="311" r:id="rId6"/>
    <p:sldId id="294" r:id="rId7"/>
    <p:sldId id="295" r:id="rId8"/>
    <p:sldId id="309" r:id="rId9"/>
    <p:sldId id="296" r:id="rId10"/>
    <p:sldId id="297" r:id="rId11"/>
    <p:sldId id="298" r:id="rId12"/>
    <p:sldId id="299" r:id="rId13"/>
    <p:sldId id="300" r:id="rId14"/>
    <p:sldId id="301" r:id="rId15"/>
    <p:sldId id="302" r:id="rId16"/>
    <p:sldId id="305" r:id="rId17"/>
    <p:sldId id="306" r:id="rId18"/>
    <p:sldId id="307" r:id="rId19"/>
    <p:sldId id="308" r:id="rId20"/>
    <p:sldId id="312" r:id="rId21"/>
    <p:sldId id="313" r:id="rId22"/>
    <p:sldId id="315" r:id="rId23"/>
  </p:sldIdLst>
  <p:sldSz cx="12192000" cy="6858000"/>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94"/>
  </p:normalViewPr>
  <p:slideViewPr>
    <p:cSldViewPr snapToGrid="0">
      <p:cViewPr varScale="1">
        <p:scale>
          <a:sx n="105" d="100"/>
          <a:sy n="105" d="100"/>
        </p:scale>
        <p:origin x="216" y="5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96332"/>
          </a:xfrm>
          <a:prstGeom prst="rect">
            <a:avLst/>
          </a:prstGeom>
        </p:spPr>
        <p:txBody>
          <a:bodyPr vert="horz" lIns="91440" tIns="45720" rIns="91440" bIns="45720" rtlCol="0"/>
          <a:lstStyle>
            <a:lvl1pPr algn="r">
              <a:defRPr sz="1200"/>
            </a:lvl1pPr>
          </a:lstStyle>
          <a:p>
            <a:fld id="{B95E89D6-C326-4DC5-9662-E0634120FBAF}" type="datetimeFigureOut">
              <a:rPr lang="en-GB" smtClean="0"/>
              <a:t>02/05/2019</a:t>
            </a:fld>
            <a:endParaRPr lang="en-GB"/>
          </a:p>
        </p:txBody>
      </p:sp>
      <p:sp>
        <p:nvSpPr>
          <p:cNvPr id="4" name="Footer Placeholder 3"/>
          <p:cNvSpPr>
            <a:spLocks noGrp="1"/>
          </p:cNvSpPr>
          <p:nvPr>
            <p:ph type="ftr" sz="quarter" idx="2"/>
          </p:nvPr>
        </p:nvSpPr>
        <p:spPr>
          <a:xfrm>
            <a:off x="0" y="9428583"/>
            <a:ext cx="2971800" cy="496332"/>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9428583"/>
            <a:ext cx="2971800" cy="496332"/>
          </a:xfrm>
          <a:prstGeom prst="rect">
            <a:avLst/>
          </a:prstGeom>
        </p:spPr>
        <p:txBody>
          <a:bodyPr vert="horz" lIns="91440" tIns="45720" rIns="91440" bIns="45720" rtlCol="0" anchor="b"/>
          <a:lstStyle>
            <a:lvl1pPr algn="r">
              <a:defRPr sz="1200"/>
            </a:lvl1pPr>
          </a:lstStyle>
          <a:p>
            <a:fld id="{3D183012-9FE9-4189-B578-296B19C3B6CF}" type="slidenum">
              <a:rPr lang="en-GB" smtClean="0"/>
              <a:t>‹#›</a:t>
            </a:fld>
            <a:endParaRPr lang="en-GB"/>
          </a:p>
        </p:txBody>
      </p:sp>
    </p:spTree>
    <p:extLst>
      <p:ext uri="{BB962C8B-B14F-4D97-AF65-F5344CB8AC3E}">
        <p14:creationId xmlns:p14="http://schemas.microsoft.com/office/powerpoint/2010/main" val="2858332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8056"/>
          </a:xfrm>
          <a:prstGeom prst="rect">
            <a:avLst/>
          </a:prstGeom>
        </p:spPr>
        <p:txBody>
          <a:bodyPr vert="horz" lIns="91440" tIns="45720" rIns="91440" bIns="45720" rtlCol="0"/>
          <a:lstStyle>
            <a:lvl1pPr algn="r">
              <a:defRPr sz="1200"/>
            </a:lvl1pPr>
          </a:lstStyle>
          <a:p>
            <a:fld id="{A77EFADF-FDD1-4687-99F3-A688DF9F5DE5}" type="datetimeFigureOut">
              <a:rPr lang="en-GB" smtClean="0"/>
              <a:t>02/05/2019</a:t>
            </a:fld>
            <a:endParaRPr lang="en-GB"/>
          </a:p>
        </p:txBody>
      </p:sp>
      <p:sp>
        <p:nvSpPr>
          <p:cNvPr id="4" name="Slide Image Placeholder 3"/>
          <p:cNvSpPr>
            <a:spLocks noGrp="1" noRot="1" noChangeAspect="1"/>
          </p:cNvSpPr>
          <p:nvPr>
            <p:ph type="sldImg" idx="2"/>
          </p:nvPr>
        </p:nvSpPr>
        <p:spPr>
          <a:xfrm>
            <a:off x="452438"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77194"/>
            <a:ext cx="548640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71800"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28584"/>
            <a:ext cx="2971800" cy="498055"/>
          </a:xfrm>
          <a:prstGeom prst="rect">
            <a:avLst/>
          </a:prstGeom>
        </p:spPr>
        <p:txBody>
          <a:bodyPr vert="horz" lIns="91440" tIns="45720" rIns="91440" bIns="45720" rtlCol="0" anchor="b"/>
          <a:lstStyle>
            <a:lvl1pPr algn="r">
              <a:defRPr sz="1200"/>
            </a:lvl1pPr>
          </a:lstStyle>
          <a:p>
            <a:fld id="{8878A05D-2026-4A76-8BD6-E36DFBE3A912}" type="slidenum">
              <a:rPr lang="en-GB" smtClean="0"/>
              <a:t>‹#›</a:t>
            </a:fld>
            <a:endParaRPr lang="en-GB"/>
          </a:p>
        </p:txBody>
      </p:sp>
    </p:spTree>
    <p:extLst>
      <p:ext uri="{BB962C8B-B14F-4D97-AF65-F5344CB8AC3E}">
        <p14:creationId xmlns:p14="http://schemas.microsoft.com/office/powerpoint/2010/main" val="2312525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pixabay.com/users/stokpic-692575/?utm_source=link-attribution&amp;utm_medium=referral&amp;utm_campaign=image&amp;utm_content=600497"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600497"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r>
              <a:rPr lang="en-GB" baseline="0" dirty="0"/>
              <a:t> UN</a:t>
            </a:r>
            <a:endParaRPr lang="en-GB" dirty="0"/>
          </a:p>
        </p:txBody>
      </p:sp>
      <p:sp>
        <p:nvSpPr>
          <p:cNvPr id="4" name="Slide Number Placeholder 3"/>
          <p:cNvSpPr>
            <a:spLocks noGrp="1"/>
          </p:cNvSpPr>
          <p:nvPr>
            <p:ph type="sldNum" sz="quarter" idx="10"/>
          </p:nvPr>
        </p:nvSpPr>
        <p:spPr/>
        <p:txBody>
          <a:bodyPr/>
          <a:lstStyle/>
          <a:p>
            <a:fld id="{8878A05D-2026-4A76-8BD6-E36DFBE3A912}" type="slidenum">
              <a:rPr lang="en-GB" smtClean="0"/>
              <a:t>2</a:t>
            </a:fld>
            <a:endParaRPr lang="en-GB"/>
          </a:p>
        </p:txBody>
      </p:sp>
    </p:spTree>
    <p:extLst>
      <p:ext uri="{BB962C8B-B14F-4D97-AF65-F5344CB8AC3E}">
        <p14:creationId xmlns:p14="http://schemas.microsoft.com/office/powerpoint/2010/main" val="3898397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Taken from Go Green: Having the Energy by Helen </a:t>
            </a:r>
            <a:r>
              <a:rPr lang="en-US" dirty="0" err="1"/>
              <a:t>Lanz</a:t>
            </a:r>
            <a:r>
              <a:rPr lang="en-US" dirty="0"/>
              <a:t> © Franklin Watts 2010.</a:t>
            </a:r>
            <a:endParaRPr lang="en-GB" dirty="0"/>
          </a:p>
          <a:p>
            <a:endParaRPr lang="en-GB" dirty="0"/>
          </a:p>
        </p:txBody>
      </p:sp>
      <p:sp>
        <p:nvSpPr>
          <p:cNvPr id="4" name="Slide Number Placeholder 3"/>
          <p:cNvSpPr>
            <a:spLocks noGrp="1"/>
          </p:cNvSpPr>
          <p:nvPr>
            <p:ph type="sldNum" sz="quarter" idx="10"/>
          </p:nvPr>
        </p:nvSpPr>
        <p:spPr/>
        <p:txBody>
          <a:bodyPr/>
          <a:lstStyle/>
          <a:p>
            <a:fld id="{8878A05D-2026-4A76-8BD6-E36DFBE3A912}" type="slidenum">
              <a:rPr lang="en-GB" smtClean="0"/>
              <a:t>18</a:t>
            </a:fld>
            <a:endParaRPr lang="en-GB"/>
          </a:p>
        </p:txBody>
      </p:sp>
    </p:spTree>
    <p:extLst>
      <p:ext uri="{BB962C8B-B14F-4D97-AF65-F5344CB8AC3E}">
        <p14:creationId xmlns:p14="http://schemas.microsoft.com/office/powerpoint/2010/main" val="2417031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klimapartnere.no</a:t>
            </a:r>
          </a:p>
          <a:p>
            <a:r>
              <a:rPr lang="en-GB" dirty="0"/>
              <a:t>Smash Mag</a:t>
            </a:r>
          </a:p>
          <a:p>
            <a:endParaRPr lang="en-GB" dirty="0"/>
          </a:p>
          <a:p>
            <a:r>
              <a:rPr lang="en-GB" dirty="0"/>
              <a:t>Image by </a:t>
            </a:r>
            <a:r>
              <a:rPr lang="en-GB" dirty="0" err="1"/>
              <a:t>Skeeze</a:t>
            </a:r>
            <a:r>
              <a:rPr lang="en-GB" baseline="0" dirty="0"/>
              <a:t> from </a:t>
            </a:r>
            <a:r>
              <a:rPr lang="en-GB" baseline="0" dirty="0" err="1"/>
              <a:t>Pixabay</a:t>
            </a:r>
            <a:endParaRPr lang="en-GB" dirty="0"/>
          </a:p>
        </p:txBody>
      </p:sp>
      <p:sp>
        <p:nvSpPr>
          <p:cNvPr id="4" name="Slide Number Placeholder 3"/>
          <p:cNvSpPr>
            <a:spLocks noGrp="1"/>
          </p:cNvSpPr>
          <p:nvPr>
            <p:ph type="sldNum" sz="quarter" idx="10"/>
          </p:nvPr>
        </p:nvSpPr>
        <p:spPr/>
        <p:txBody>
          <a:bodyPr/>
          <a:lstStyle/>
          <a:p>
            <a:fld id="{8878A05D-2026-4A76-8BD6-E36DFBE3A912}" type="slidenum">
              <a:rPr lang="en-GB" smtClean="0"/>
              <a:t>19</a:t>
            </a:fld>
            <a:endParaRPr lang="en-GB"/>
          </a:p>
        </p:txBody>
      </p:sp>
    </p:spTree>
    <p:extLst>
      <p:ext uri="{BB962C8B-B14F-4D97-AF65-F5344CB8AC3E}">
        <p14:creationId xmlns:p14="http://schemas.microsoft.com/office/powerpoint/2010/main" val="1709047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UNDP</a:t>
            </a:r>
          </a:p>
        </p:txBody>
      </p:sp>
      <p:sp>
        <p:nvSpPr>
          <p:cNvPr id="4" name="Slide Number Placeholder 3"/>
          <p:cNvSpPr>
            <a:spLocks noGrp="1"/>
          </p:cNvSpPr>
          <p:nvPr>
            <p:ph type="sldNum" sz="quarter" idx="10"/>
          </p:nvPr>
        </p:nvSpPr>
        <p:spPr/>
        <p:txBody>
          <a:bodyPr/>
          <a:lstStyle/>
          <a:p>
            <a:fld id="{8878A05D-2026-4A76-8BD6-E36DFBE3A912}" type="slidenum">
              <a:rPr lang="en-GB" smtClean="0"/>
              <a:t>5</a:t>
            </a:fld>
            <a:endParaRPr lang="en-GB"/>
          </a:p>
        </p:txBody>
      </p:sp>
    </p:spTree>
    <p:extLst>
      <p:ext uri="{BB962C8B-B14F-4D97-AF65-F5344CB8AC3E}">
        <p14:creationId xmlns:p14="http://schemas.microsoft.com/office/powerpoint/2010/main" val="939445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interest in investigating and offering reasoned views about moral and ethical issues and ability to understand and appreciate the viewpoints of others on these issues.</a:t>
            </a:r>
          </a:p>
          <a:p>
            <a:r>
              <a:rPr lang="en-GB" dirty="0"/>
              <a:t>Big ideas 3 human consumption  and links to CO2 </a:t>
            </a:r>
          </a:p>
          <a:p>
            <a:r>
              <a:rPr lang="en-GB" dirty="0"/>
              <a:t>Big Idea 11 – looking at carbon footprints and taking action </a:t>
            </a:r>
          </a:p>
        </p:txBody>
      </p:sp>
      <p:sp>
        <p:nvSpPr>
          <p:cNvPr id="4" name="Slide Number Placeholder 3"/>
          <p:cNvSpPr>
            <a:spLocks noGrp="1"/>
          </p:cNvSpPr>
          <p:nvPr>
            <p:ph type="sldNum" sz="quarter" idx="10"/>
          </p:nvPr>
        </p:nvSpPr>
        <p:spPr/>
        <p:txBody>
          <a:bodyPr/>
          <a:lstStyle/>
          <a:p>
            <a:fld id="{8878A05D-2026-4A76-8BD6-E36DFBE3A912}" type="slidenum">
              <a:rPr lang="en-GB" smtClean="0"/>
              <a:t>6</a:t>
            </a:fld>
            <a:endParaRPr lang="en-GB"/>
          </a:p>
        </p:txBody>
      </p:sp>
    </p:spTree>
    <p:extLst>
      <p:ext uri="{BB962C8B-B14F-4D97-AF65-F5344CB8AC3E}">
        <p14:creationId xmlns:p14="http://schemas.microsoft.com/office/powerpoint/2010/main" val="1332838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https://www.youtube.com/watch?v=ka_kQUvojeI</a:t>
            </a:r>
          </a:p>
          <a:p>
            <a:r>
              <a:rPr lang="en-GB" dirty="0"/>
              <a:t>Credits the climate coalition https://www.theclimatecoalition.org    Published on 24 Jun 2014</a:t>
            </a:r>
          </a:p>
          <a:p>
            <a:endParaRPr lang="en-GB" dirty="0"/>
          </a:p>
          <a:p>
            <a:r>
              <a:rPr lang="en-GB" dirty="0"/>
              <a:t>https://www.theclimatecoalition.org/show-the-love/ SUITABLE FOR YOUNGER CHILDREN </a:t>
            </a:r>
          </a:p>
          <a:p>
            <a:endParaRPr lang="en-GB" dirty="0"/>
          </a:p>
          <a:p>
            <a:r>
              <a:rPr lang="en-US" dirty="0"/>
              <a:t>Image by </a:t>
            </a:r>
            <a:r>
              <a:rPr lang="en-US" dirty="0" err="1">
                <a:hlinkClick r:id="rId3"/>
              </a:rPr>
              <a:t>stokpic</a:t>
            </a:r>
            <a:r>
              <a:rPr lang="en-US" dirty="0"/>
              <a:t> from </a:t>
            </a:r>
            <a:r>
              <a:rPr lang="en-US" dirty="0" err="1">
                <a:hlinkClick r:id="rId4"/>
              </a:rPr>
              <a:t>Pixabay</a:t>
            </a:r>
            <a:endParaRPr lang="en-GB" dirty="0"/>
          </a:p>
        </p:txBody>
      </p:sp>
      <p:sp>
        <p:nvSpPr>
          <p:cNvPr id="4" name="Slide Number Placeholder 3"/>
          <p:cNvSpPr>
            <a:spLocks noGrp="1"/>
          </p:cNvSpPr>
          <p:nvPr>
            <p:ph type="sldNum" sz="quarter" idx="10"/>
          </p:nvPr>
        </p:nvSpPr>
        <p:spPr/>
        <p:txBody>
          <a:bodyPr/>
          <a:lstStyle/>
          <a:p>
            <a:fld id="{8878A05D-2026-4A76-8BD6-E36DFBE3A912}" type="slidenum">
              <a:rPr lang="en-GB" smtClean="0"/>
              <a:t>10</a:t>
            </a:fld>
            <a:endParaRPr lang="en-GB"/>
          </a:p>
        </p:txBody>
      </p:sp>
    </p:spTree>
    <p:extLst>
      <p:ext uri="{BB962C8B-B14F-4D97-AF65-F5344CB8AC3E}">
        <p14:creationId xmlns:p14="http://schemas.microsoft.com/office/powerpoint/2010/main" val="1715076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r>
              <a:rPr lang="en-GB" dirty="0" err="1"/>
              <a:t>Pixabay</a:t>
            </a:r>
            <a:endParaRPr lang="en-GB" dirty="0"/>
          </a:p>
        </p:txBody>
      </p:sp>
      <p:sp>
        <p:nvSpPr>
          <p:cNvPr id="4" name="Slide Number Placeholder 3"/>
          <p:cNvSpPr>
            <a:spLocks noGrp="1"/>
          </p:cNvSpPr>
          <p:nvPr>
            <p:ph type="sldNum" sz="quarter" idx="10"/>
          </p:nvPr>
        </p:nvSpPr>
        <p:spPr/>
        <p:txBody>
          <a:bodyPr/>
          <a:lstStyle/>
          <a:p>
            <a:fld id="{8878A05D-2026-4A76-8BD6-E36DFBE3A912}" type="slidenum">
              <a:rPr lang="en-GB" smtClean="0"/>
              <a:t>11</a:t>
            </a:fld>
            <a:endParaRPr lang="en-GB"/>
          </a:p>
        </p:txBody>
      </p:sp>
    </p:spTree>
    <p:extLst>
      <p:ext uri="{BB962C8B-B14F-4D97-AF65-F5344CB8AC3E}">
        <p14:creationId xmlns:p14="http://schemas.microsoft.com/office/powerpoint/2010/main" val="1036443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Taken from Go Green: Having the Energy by Helen </a:t>
            </a:r>
            <a:r>
              <a:rPr lang="en-GB" b="1" dirty="0" err="1"/>
              <a:t>Lanz</a:t>
            </a:r>
            <a:endParaRPr lang="en-GB" b="1" dirty="0"/>
          </a:p>
          <a:p>
            <a:r>
              <a:rPr lang="en-GB" b="1" dirty="0"/>
              <a:t>© Franklin Watts 2010.</a:t>
            </a:r>
          </a:p>
        </p:txBody>
      </p:sp>
      <p:sp>
        <p:nvSpPr>
          <p:cNvPr id="4" name="Slide Number Placeholder 3"/>
          <p:cNvSpPr>
            <a:spLocks noGrp="1"/>
          </p:cNvSpPr>
          <p:nvPr>
            <p:ph type="sldNum" sz="quarter" idx="10"/>
          </p:nvPr>
        </p:nvSpPr>
        <p:spPr/>
        <p:txBody>
          <a:bodyPr/>
          <a:lstStyle/>
          <a:p>
            <a:fld id="{8878A05D-2026-4A76-8BD6-E36DFBE3A912}" type="slidenum">
              <a:rPr lang="en-GB" smtClean="0"/>
              <a:t>12</a:t>
            </a:fld>
            <a:endParaRPr lang="en-GB"/>
          </a:p>
        </p:txBody>
      </p:sp>
    </p:spTree>
    <p:extLst>
      <p:ext uri="{BB962C8B-B14F-4D97-AF65-F5344CB8AC3E}">
        <p14:creationId xmlns:p14="http://schemas.microsoft.com/office/powerpoint/2010/main" val="2277121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http://mirambling.com/news/2015/5/1/calculating-combating-your-carbon-emissions</a:t>
            </a:r>
          </a:p>
          <a:p>
            <a:endParaRPr lang="en-GB" dirty="0"/>
          </a:p>
        </p:txBody>
      </p:sp>
      <p:sp>
        <p:nvSpPr>
          <p:cNvPr id="4" name="Slide Number Placeholder 3"/>
          <p:cNvSpPr>
            <a:spLocks noGrp="1"/>
          </p:cNvSpPr>
          <p:nvPr>
            <p:ph type="sldNum" sz="quarter" idx="10"/>
          </p:nvPr>
        </p:nvSpPr>
        <p:spPr/>
        <p:txBody>
          <a:bodyPr/>
          <a:lstStyle/>
          <a:p>
            <a:fld id="{8878A05D-2026-4A76-8BD6-E36DFBE3A912}" type="slidenum">
              <a:rPr lang="en-GB" smtClean="0"/>
              <a:t>13</a:t>
            </a:fld>
            <a:endParaRPr lang="en-GB"/>
          </a:p>
        </p:txBody>
      </p:sp>
    </p:spTree>
    <p:extLst>
      <p:ext uri="{BB962C8B-B14F-4D97-AF65-F5344CB8AC3E}">
        <p14:creationId xmlns:p14="http://schemas.microsoft.com/office/powerpoint/2010/main" val="1869526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https://footprint.wwf.org.uk/carbon/footprint</a:t>
            </a:r>
          </a:p>
          <a:p>
            <a:endParaRPr lang="en-GB" dirty="0"/>
          </a:p>
        </p:txBody>
      </p:sp>
      <p:sp>
        <p:nvSpPr>
          <p:cNvPr id="4" name="Slide Number Placeholder 3"/>
          <p:cNvSpPr>
            <a:spLocks noGrp="1"/>
          </p:cNvSpPr>
          <p:nvPr>
            <p:ph type="sldNum" sz="quarter" idx="10"/>
          </p:nvPr>
        </p:nvSpPr>
        <p:spPr/>
        <p:txBody>
          <a:bodyPr/>
          <a:lstStyle/>
          <a:p>
            <a:fld id="{8878A05D-2026-4A76-8BD6-E36DFBE3A912}" type="slidenum">
              <a:rPr lang="en-GB" smtClean="0"/>
              <a:t>14</a:t>
            </a:fld>
            <a:endParaRPr lang="en-GB"/>
          </a:p>
        </p:txBody>
      </p:sp>
    </p:spTree>
    <p:extLst>
      <p:ext uri="{BB962C8B-B14F-4D97-AF65-F5344CB8AC3E}">
        <p14:creationId xmlns:p14="http://schemas.microsoft.com/office/powerpoint/2010/main" val="1991456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78A05D-2026-4A76-8BD6-E36DFBE3A912}" type="slidenum">
              <a:rPr lang="en-GB" smtClean="0"/>
              <a:t>17</a:t>
            </a:fld>
            <a:endParaRPr lang="en-GB"/>
          </a:p>
        </p:txBody>
      </p:sp>
    </p:spTree>
    <p:extLst>
      <p:ext uri="{BB962C8B-B14F-4D97-AF65-F5344CB8AC3E}">
        <p14:creationId xmlns:p14="http://schemas.microsoft.com/office/powerpoint/2010/main" val="16558342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954522B-6F43-4638-8B51-2724243B1BEA}" type="datetimeFigureOut">
              <a:rPr lang="en-GB" smtClean="0"/>
              <a:t>02/05/2019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1942634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954522B-6F43-4638-8B51-2724243B1BEA}" type="datetimeFigureOut">
              <a:rPr lang="en-GB" smtClean="0"/>
              <a:t>02/05/2019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2098674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954522B-6F43-4638-8B51-2724243B1BEA}" type="datetimeFigureOut">
              <a:rPr lang="en-GB" smtClean="0"/>
              <a:t>02/05/2019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2141285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954522B-6F43-4638-8B51-2724243B1BEA}" type="datetimeFigureOut">
              <a:rPr lang="en-GB" smtClean="0"/>
              <a:t>02/05/2019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3274019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954522B-6F43-4638-8B51-2724243B1BEA}" type="datetimeFigureOut">
              <a:rPr lang="en-GB" smtClean="0"/>
              <a:t>02/05/2019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745394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954522B-6F43-4638-8B51-2724243B1BEA}" type="datetimeFigureOut">
              <a:rPr lang="en-GB" smtClean="0"/>
              <a:t>02/05/2019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3981016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954522B-6F43-4638-8B51-2724243B1BEA}" type="datetimeFigureOut">
              <a:rPr lang="en-GB" smtClean="0"/>
              <a:t>02/05/2019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348761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954522B-6F43-4638-8B51-2724243B1BEA}" type="datetimeFigureOut">
              <a:rPr lang="en-GB" smtClean="0"/>
              <a:t>02/05/2019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3299599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54522B-6F43-4638-8B51-2724243B1BEA}" type="datetimeFigureOut">
              <a:rPr lang="en-GB" smtClean="0"/>
              <a:t>02/05/2019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2600196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954522B-6F43-4638-8B51-2724243B1BEA}" type="datetimeFigureOut">
              <a:rPr lang="en-GB" smtClean="0"/>
              <a:t>02/05/2019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4066896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954522B-6F43-4638-8B51-2724243B1BEA}" type="datetimeFigureOut">
              <a:rPr lang="en-GB" smtClean="0"/>
              <a:t>02/05/2019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E0980525-803F-48EE-B4BE-4DA05855672C}" type="slidenum">
              <a:rPr lang="en-GB" smtClean="0"/>
              <a:t>‹#›</a:t>
            </a:fld>
            <a:endParaRPr lang="en-GB"/>
          </a:p>
        </p:txBody>
      </p:sp>
    </p:spTree>
    <p:extLst>
      <p:ext uri="{BB962C8B-B14F-4D97-AF65-F5344CB8AC3E}">
        <p14:creationId xmlns:p14="http://schemas.microsoft.com/office/powerpoint/2010/main" val="1847430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4522B-6F43-4638-8B51-2724243B1BEA}" type="datetimeFigureOut">
              <a:rPr lang="en-GB" smtClean="0"/>
              <a:t>02/05/2019</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980525-803F-48EE-B4BE-4DA05855672C}" type="slidenum">
              <a:rPr lang="en-GB" smtClean="0"/>
              <a:t>‹#›</a:t>
            </a:fld>
            <a:endParaRPr lang="en-GB"/>
          </a:p>
        </p:txBody>
      </p:sp>
    </p:spTree>
    <p:extLst>
      <p:ext uri="{BB962C8B-B14F-4D97-AF65-F5344CB8AC3E}">
        <p14:creationId xmlns:p14="http://schemas.microsoft.com/office/powerpoint/2010/main" val="30172516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hyperlink" Target="https://www.youtube.com/watch?v=ka_kQUvojeI" TargetMode="Externa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9456" y="170688"/>
            <a:ext cx="11801856" cy="646176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5"/>
          <p:cNvSpPr>
            <a:spLocks noGrp="1"/>
          </p:cNvSpPr>
          <p:nvPr>
            <p:ph type="title"/>
          </p:nvPr>
        </p:nvSpPr>
        <p:spPr>
          <a:xfrm>
            <a:off x="1038422" y="328549"/>
            <a:ext cx="8890253" cy="756539"/>
          </a:xfrm>
        </p:spPr>
        <p:txBody>
          <a:bodyPr>
            <a:normAutofit fontScale="90000"/>
          </a:bodyPr>
          <a:lstStyle/>
          <a:p>
            <a:br>
              <a:rPr lang="en-GB" dirty="0"/>
            </a:br>
            <a:r>
              <a:rPr lang="en-GB" sz="2200" b="1" dirty="0"/>
              <a:t>Teacher’s Instructions</a:t>
            </a:r>
            <a:br>
              <a:rPr lang="en-GB" b="1" dirty="0"/>
            </a:br>
            <a:r>
              <a:rPr lang="en-GB" dirty="0"/>
              <a:t> </a:t>
            </a:r>
          </a:p>
        </p:txBody>
      </p:sp>
      <p:sp>
        <p:nvSpPr>
          <p:cNvPr id="5" name="Rectangle 4"/>
          <p:cNvSpPr/>
          <p:nvPr/>
        </p:nvSpPr>
        <p:spPr>
          <a:xfrm>
            <a:off x="520065" y="991672"/>
            <a:ext cx="11151870" cy="2800767"/>
          </a:xfrm>
          <a:prstGeom prst="rect">
            <a:avLst/>
          </a:prstGeom>
        </p:spPr>
        <p:txBody>
          <a:bodyPr wrap="square">
            <a:spAutoFit/>
          </a:bodyPr>
          <a:lstStyle/>
          <a:p>
            <a:r>
              <a:rPr lang="en-GB" sz="1600" b="1" dirty="0"/>
              <a:t>Starter/Task 1 (slides 9/10): </a:t>
            </a:r>
            <a:r>
              <a:rPr lang="en-GB" sz="1600" dirty="0"/>
              <a:t>For the Love of - What do you love about our planet? Pupils add the things they love to a green heart  as a mind map (10 minutes) </a:t>
            </a:r>
          </a:p>
          <a:p>
            <a:r>
              <a:rPr lang="en-GB" sz="1600" b="1" dirty="0"/>
              <a:t>Engage: </a:t>
            </a:r>
            <a:r>
              <a:rPr lang="en-GB" sz="1600" dirty="0"/>
              <a:t>show clip[ slide 11]  ‘For the Love of’- Introduces the question that we could be destroying the things we love (5 minutes) </a:t>
            </a:r>
          </a:p>
          <a:p>
            <a:r>
              <a:rPr lang="en-GB" sz="1600" b="1" dirty="0"/>
              <a:t>Task 2 (slide 11): </a:t>
            </a:r>
            <a:r>
              <a:rPr lang="en-GB" sz="1600" dirty="0"/>
              <a:t>Pupils have 3 minutes with a partner to write a description using no more than 100 words of the kind of planet their grandparents would want to pass on to their grandchildren. (10 minutes)</a:t>
            </a:r>
          </a:p>
          <a:p>
            <a:endParaRPr lang="en-GB" sz="1600" dirty="0"/>
          </a:p>
          <a:p>
            <a:r>
              <a:rPr lang="en-GB" sz="1600" b="1" dirty="0"/>
              <a:t>Task 3 (slides 13 to 19): What is your footprint? - </a:t>
            </a:r>
            <a:r>
              <a:rPr lang="en-GB" sz="1600" dirty="0"/>
              <a:t>introduce idea of carbon footprint. Pupils do survey, work out results and feedback to the class or to the group. (25 minutes)</a:t>
            </a:r>
          </a:p>
          <a:p>
            <a:r>
              <a:rPr lang="en-GB" sz="1600" dirty="0"/>
              <a:t>Reflection -  How does my result make me feel? </a:t>
            </a:r>
          </a:p>
          <a:p>
            <a:r>
              <a:rPr lang="en-GB" sz="1600" dirty="0"/>
              <a:t>Action - </a:t>
            </a:r>
            <a:r>
              <a:rPr lang="en-GB" sz="1600" b="1" dirty="0"/>
              <a:t>Discuss with a partner what you could do to change your carbon footprint. </a:t>
            </a:r>
            <a:r>
              <a:rPr lang="en-GB" sz="1600" dirty="0"/>
              <a:t>Class discussion on what do we need to do to make a change? (10 minutes)</a:t>
            </a:r>
          </a:p>
        </p:txBody>
      </p:sp>
      <p:sp>
        <p:nvSpPr>
          <p:cNvPr id="3" name="Rectangle 2"/>
          <p:cNvSpPr/>
          <p:nvPr/>
        </p:nvSpPr>
        <p:spPr>
          <a:xfrm>
            <a:off x="520065" y="4150054"/>
            <a:ext cx="11389695" cy="2339102"/>
          </a:xfrm>
          <a:prstGeom prst="rect">
            <a:avLst/>
          </a:prstGeom>
        </p:spPr>
        <p:txBody>
          <a:bodyPr wrap="square">
            <a:spAutoFit/>
          </a:bodyPr>
          <a:lstStyle/>
          <a:p>
            <a:r>
              <a:rPr lang="en-GB" sz="1600" b="1" dirty="0"/>
              <a:t>Links to the PSHE Curriculum Core theme 3 Living in the Wider World </a:t>
            </a:r>
            <a:endParaRPr lang="en-GB" sz="1600" dirty="0"/>
          </a:p>
          <a:p>
            <a:pPr lvl="0"/>
            <a:r>
              <a:rPr lang="en-GB" sz="1600" dirty="0"/>
              <a:t>Looking at their rights and responsibilities as members of diverse communities, as active citizens and participants in the local and national economyL1. to recognise, clarify and if necessary challenge their own core values and how their values influence their choices</a:t>
            </a:r>
          </a:p>
          <a:p>
            <a:endParaRPr lang="en-GB" sz="1600" b="1" dirty="0"/>
          </a:p>
          <a:p>
            <a:r>
              <a:rPr lang="en-GB" sz="1600" b="1" dirty="0"/>
              <a:t>Links to Citizenship:</a:t>
            </a:r>
            <a:r>
              <a:rPr lang="en-GB" sz="1600" dirty="0"/>
              <a:t> Pupils are equipped with the skills to think critically and debate political questions (e.g. climate change) debate and evaluate viewpoints and present reasoned arguments. Show knowledge of the ways that citizens can work together to improve their communities , knowledge of forms of responsible action, knowledge of relations with Europe, the Commonwealth, the UN and the wider world.  </a:t>
            </a:r>
          </a:p>
          <a:p>
            <a:endParaRPr lang="en-GB" dirty="0"/>
          </a:p>
        </p:txBody>
      </p:sp>
    </p:spTree>
    <p:extLst>
      <p:ext uri="{BB962C8B-B14F-4D97-AF65-F5344CB8AC3E}">
        <p14:creationId xmlns:p14="http://schemas.microsoft.com/office/powerpoint/2010/main" val="2230396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95072" y="121920"/>
            <a:ext cx="11826240" cy="6595872"/>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157" y="523288"/>
            <a:ext cx="4999037" cy="142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2344" y="4622178"/>
            <a:ext cx="9645974" cy="2125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828187" y="3830366"/>
            <a:ext cx="3684875" cy="923330"/>
          </a:xfrm>
          <a:prstGeom prst="rect">
            <a:avLst/>
          </a:prstGeom>
        </p:spPr>
        <p:txBody>
          <a:bodyPr wrap="square">
            <a:spAutoFit/>
          </a:bodyPr>
          <a:lstStyle/>
          <a:p>
            <a:r>
              <a:rPr lang="en-GB" dirty="0">
                <a:hlinkClick r:id="rId5"/>
              </a:rPr>
              <a:t>https://www.youtube.com/watch?v=ka_kQUvojeI</a:t>
            </a:r>
            <a:endParaRPr lang="en-GB" dirty="0"/>
          </a:p>
          <a:p>
            <a:endParaRPr lang="en-GB" dirty="0"/>
          </a:p>
        </p:txBody>
      </p:sp>
      <p:sp>
        <p:nvSpPr>
          <p:cNvPr id="5" name="Rectangle 4"/>
          <p:cNvSpPr/>
          <p:nvPr/>
        </p:nvSpPr>
        <p:spPr>
          <a:xfrm>
            <a:off x="829237" y="2027169"/>
            <a:ext cx="4314876" cy="1815882"/>
          </a:xfrm>
          <a:prstGeom prst="rect">
            <a:avLst/>
          </a:prstGeom>
        </p:spPr>
        <p:txBody>
          <a:bodyPr wrap="square">
            <a:spAutoFit/>
          </a:bodyPr>
          <a:lstStyle/>
          <a:p>
            <a:r>
              <a:rPr lang="en-GB" sz="2800" dirty="0">
                <a:effectLst>
                  <a:outerShdw blurRad="38100" dist="38100" dir="2700000" algn="tl">
                    <a:srgbClr val="000000">
                      <a:alpha val="43137"/>
                    </a:srgbClr>
                  </a:outerShdw>
                </a:effectLst>
              </a:rPr>
              <a:t>Because the things we love might be changed forever by climate change. Let's act on climate change…</a:t>
            </a:r>
          </a:p>
        </p:txBody>
      </p:sp>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52913" y="523288"/>
            <a:ext cx="6028548" cy="4022172"/>
          </a:xfrm>
          <a:prstGeom prst="rect">
            <a:avLst/>
          </a:prstGeom>
        </p:spPr>
      </p:pic>
      <p:sp>
        <p:nvSpPr>
          <p:cNvPr id="3" name="Heart 2"/>
          <p:cNvSpPr/>
          <p:nvPr/>
        </p:nvSpPr>
        <p:spPr>
          <a:xfrm>
            <a:off x="828187" y="5151217"/>
            <a:ext cx="914400" cy="914400"/>
          </a:xfrm>
          <a:prstGeom prst="hear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1336262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09728" y="170688"/>
            <a:ext cx="11887200" cy="6486144"/>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4294967295"/>
          </p:nvPr>
        </p:nvSpPr>
        <p:spPr>
          <a:xfrm>
            <a:off x="3048000" y="3951288"/>
            <a:ext cx="9144000" cy="1655762"/>
          </a:xfrm>
        </p:spPr>
        <p:txBody>
          <a:bodyPr/>
          <a:lstStyle/>
          <a:p>
            <a:r>
              <a:rPr lang="en-GB" dirty="0"/>
              <a:t>“</a:t>
            </a:r>
          </a:p>
        </p:txBody>
      </p:sp>
      <p:pic>
        <p:nvPicPr>
          <p:cNvPr id="512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23" y="5696708"/>
            <a:ext cx="11951779" cy="1280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864" y="662889"/>
            <a:ext cx="5041969" cy="4990961"/>
          </a:xfrm>
          <a:prstGeom prst="rect">
            <a:avLst/>
          </a:prstGeom>
        </p:spPr>
      </p:pic>
      <p:pic>
        <p:nvPicPr>
          <p:cNvPr id="51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3706" y="333962"/>
            <a:ext cx="7010400" cy="5362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4864" y="662889"/>
            <a:ext cx="974210" cy="974210"/>
          </a:xfrm>
          <a:prstGeom prst="rect">
            <a:avLst/>
          </a:prstGeom>
        </p:spPr>
      </p:pic>
    </p:spTree>
    <p:extLst>
      <p:ext uri="{BB962C8B-B14F-4D97-AF65-F5344CB8AC3E}">
        <p14:creationId xmlns:p14="http://schemas.microsoft.com/office/powerpoint/2010/main" val="1336262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additive="base">
                                        <p:cTn id="7" dur="500" fill="hold"/>
                                        <p:tgtEl>
                                          <p:spTgt spid="5126"/>
                                        </p:tgtEl>
                                        <p:attrNameLst>
                                          <p:attrName>ppt_x</p:attrName>
                                        </p:attrNameLst>
                                      </p:cBhvr>
                                      <p:tavLst>
                                        <p:tav tm="0">
                                          <p:val>
                                            <p:strVal val="#ppt_x"/>
                                          </p:val>
                                        </p:tav>
                                        <p:tav tm="100000">
                                          <p:val>
                                            <p:strVal val="#ppt_x"/>
                                          </p:val>
                                        </p:tav>
                                      </p:tavLst>
                                    </p:anim>
                                    <p:anim calcmode="lin" valueType="num">
                                      <p:cBhvr additive="base">
                                        <p:cTn id="8"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9456" y="134112"/>
            <a:ext cx="11814048" cy="6571488"/>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4294967295"/>
          </p:nvPr>
        </p:nvSpPr>
        <p:spPr>
          <a:xfrm>
            <a:off x="1143456" y="5999921"/>
            <a:ext cx="11513502" cy="659782"/>
          </a:xfrm>
        </p:spPr>
        <p:txBody>
          <a:bodyPr>
            <a:noAutofit/>
          </a:bodyPr>
          <a:lstStyle/>
          <a:p>
            <a:r>
              <a:rPr lang="en-GB" sz="1800" dirty="0"/>
              <a:t>https://bpes.bp.com/collection/carbon-footprint-toolkit</a:t>
            </a:r>
          </a:p>
          <a:p>
            <a:r>
              <a:rPr lang="en-GB" sz="1800" dirty="0"/>
              <a:t>www.cooltheworld.com/kidscarboncalculator.php</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002" y="606171"/>
            <a:ext cx="4859337" cy="535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309360" y="283005"/>
            <a:ext cx="4546053" cy="646331"/>
          </a:xfrm>
          <a:prstGeom prst="rect">
            <a:avLst/>
          </a:prstGeom>
        </p:spPr>
        <p:txBody>
          <a:bodyPr wrap="none">
            <a:spAutoFit/>
          </a:bodyPr>
          <a:lstStyle/>
          <a:p>
            <a:r>
              <a:rPr lang="en-GB" sz="3600" b="1" dirty="0"/>
              <a:t>What’s your footprint?</a:t>
            </a:r>
          </a:p>
        </p:txBody>
      </p:sp>
      <p:sp>
        <p:nvSpPr>
          <p:cNvPr id="6" name="Rectangle 5"/>
          <p:cNvSpPr/>
          <p:nvPr/>
        </p:nvSpPr>
        <p:spPr>
          <a:xfrm>
            <a:off x="5570479" y="963686"/>
            <a:ext cx="6217129" cy="5170646"/>
          </a:xfrm>
          <a:prstGeom prst="rect">
            <a:avLst/>
          </a:prstGeom>
        </p:spPr>
        <p:txBody>
          <a:bodyPr wrap="square">
            <a:spAutoFit/>
          </a:bodyPr>
          <a:lstStyle/>
          <a:p>
            <a:r>
              <a:rPr lang="en-GB" sz="2200" dirty="0"/>
              <a:t>Do you know what a ‘carbon footprint’ is? Imagine stepping in a muddy puddle, and then walking over a clean, white carpet. Not only would you be in trouble, but you would also leave a trail of  footprints behind you.</a:t>
            </a:r>
          </a:p>
          <a:p>
            <a:r>
              <a:rPr lang="en-GB" sz="2200" b="1" dirty="0"/>
              <a:t>Footprint trail</a:t>
            </a:r>
          </a:p>
          <a:p>
            <a:r>
              <a:rPr lang="en-GB" sz="2200" dirty="0"/>
              <a:t>A carbon footprint trail is an imaginary trail that we leave when we use electricity, oil and gas in our homes, schools and workplaces, and petrol in our cars and vehicles. Every time we use a ‘carbon’ energy (coal, oil or gas), it gives off CO2, and adds to the problem of climate change We are leaving a ‘muddy’ carbon footprint on the Earth, which can be measured in kilograms of CO2 released into the air every year.</a:t>
            </a:r>
          </a:p>
        </p:txBody>
      </p:sp>
    </p:spTree>
    <p:extLst>
      <p:ext uri="{BB962C8B-B14F-4D97-AF65-F5344CB8AC3E}">
        <p14:creationId xmlns:p14="http://schemas.microsoft.com/office/powerpoint/2010/main" val="1336262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20716" y="170688"/>
            <a:ext cx="11740055" cy="6524402"/>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408" y="629660"/>
            <a:ext cx="6559296" cy="4100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26720" y="4892836"/>
            <a:ext cx="11375136" cy="1077218"/>
          </a:xfrm>
          <a:prstGeom prst="rect">
            <a:avLst/>
          </a:prstGeom>
        </p:spPr>
        <p:txBody>
          <a:bodyPr wrap="square">
            <a:spAutoFit/>
          </a:bodyPr>
          <a:lstStyle/>
          <a:p>
            <a:r>
              <a:rPr lang="en-GB" sz="3200" b="1" dirty="0"/>
              <a:t>The world average is about 4,000 kg of carbon dioxide per person per year. In the UK it is nearly 10,000 kg per person per year.</a:t>
            </a:r>
          </a:p>
        </p:txBody>
      </p:sp>
      <p:sp>
        <p:nvSpPr>
          <p:cNvPr id="5" name="Rectangle 4"/>
          <p:cNvSpPr/>
          <p:nvPr/>
        </p:nvSpPr>
        <p:spPr>
          <a:xfrm>
            <a:off x="7267196" y="946652"/>
            <a:ext cx="4534660" cy="3170099"/>
          </a:xfrm>
          <a:prstGeom prst="rect">
            <a:avLst/>
          </a:prstGeom>
        </p:spPr>
        <p:txBody>
          <a:bodyPr wrap="square">
            <a:spAutoFit/>
          </a:bodyPr>
          <a:lstStyle/>
          <a:p>
            <a:pPr lvl="0"/>
            <a:r>
              <a:rPr lang="en-GB" sz="4000" b="1" dirty="0">
                <a:solidFill>
                  <a:prstClr val="black"/>
                </a:solidFill>
              </a:rPr>
              <a:t>The size of your carbon footprint indicates how much impact you have on the environment.</a:t>
            </a:r>
          </a:p>
        </p:txBody>
      </p:sp>
    </p:spTree>
    <p:extLst>
      <p:ext uri="{BB962C8B-B14F-4D97-AF65-F5344CB8AC3E}">
        <p14:creationId xmlns:p14="http://schemas.microsoft.com/office/powerpoint/2010/main" val="4214833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95072" y="109728"/>
            <a:ext cx="11826240" cy="658368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4294967295"/>
          </p:nvPr>
        </p:nvSpPr>
        <p:spPr>
          <a:xfrm>
            <a:off x="3048000" y="3951288"/>
            <a:ext cx="9144000" cy="1655762"/>
          </a:xfrm>
        </p:spPr>
        <p:txBody>
          <a:bodyPr/>
          <a:lstStyle/>
          <a:p>
            <a:r>
              <a:rPr lang="en-GB" dirty="0"/>
              <a:t>“</a:t>
            </a: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7812" y="4312392"/>
            <a:ext cx="4030515" cy="221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621792" y="167444"/>
            <a:ext cx="5957950" cy="635527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sz="2400" dirty="0">
              <a:solidFill>
                <a:schemeClr val="accent6">
                  <a:lumMod val="50000"/>
                </a:schemeClr>
              </a:solidFill>
            </a:endParaRPr>
          </a:p>
          <a:p>
            <a:pPr algn="ctr"/>
            <a:endParaRPr lang="en-US" sz="2400" dirty="0">
              <a:solidFill>
                <a:schemeClr val="accent6">
                  <a:lumMod val="50000"/>
                </a:schemeClr>
              </a:solidFill>
            </a:endParaRPr>
          </a:p>
          <a:p>
            <a:pPr algn="ctr"/>
            <a:endParaRPr lang="en-US" sz="2400" dirty="0">
              <a:solidFill>
                <a:schemeClr val="accent6">
                  <a:lumMod val="50000"/>
                </a:schemeClr>
              </a:solidFill>
            </a:endParaRPr>
          </a:p>
          <a:p>
            <a:pPr algn="ctr"/>
            <a:endParaRPr lang="en-US" sz="2400" dirty="0">
              <a:solidFill>
                <a:schemeClr val="accent6">
                  <a:lumMod val="50000"/>
                </a:schemeClr>
              </a:solidFill>
            </a:endParaRPr>
          </a:p>
          <a:p>
            <a:pPr algn="ctr"/>
            <a:endParaRPr lang="en-US" sz="2400" dirty="0">
              <a:solidFill>
                <a:schemeClr val="accent6">
                  <a:lumMod val="50000"/>
                </a:schemeClr>
              </a:solidFill>
            </a:endParaRPr>
          </a:p>
          <a:p>
            <a:pPr algn="ctr"/>
            <a:r>
              <a:rPr lang="en-US" sz="2400" dirty="0">
                <a:solidFill>
                  <a:schemeClr val="accent6">
                    <a:lumMod val="50000"/>
                  </a:schemeClr>
                </a:solidFill>
              </a:rPr>
              <a:t>Whether we realize it or not, we all emit carbon dioxide, one of the greenhouse gases, through our day-to-day activities. The amount we emit is referred to as our “carbon footprint.” The bigger the footprint, the more carbon dioxide that comes from each of us as a result of the choices we make.</a:t>
            </a:r>
            <a:endParaRPr lang="en-GB" sz="2400" dirty="0">
              <a:solidFill>
                <a:schemeClr val="accent6">
                  <a:lumMod val="50000"/>
                </a:schemeClr>
              </a:solidFill>
            </a:endParaRPr>
          </a:p>
        </p:txBody>
      </p:sp>
      <p:sp>
        <p:nvSpPr>
          <p:cNvPr id="8" name="Rectangle 7"/>
          <p:cNvSpPr/>
          <p:nvPr/>
        </p:nvSpPr>
        <p:spPr>
          <a:xfrm>
            <a:off x="963168" y="417894"/>
            <a:ext cx="5303520" cy="3018628"/>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dirty="0">
                <a:solidFill>
                  <a:schemeClr val="tx1"/>
                </a:solidFill>
                <a:latin typeface="Comic Sans MS" panose="030F0702030302020204" pitchFamily="66" charset="0"/>
              </a:rPr>
              <a:t>                      Task 3 </a:t>
            </a:r>
          </a:p>
          <a:p>
            <a:r>
              <a:rPr lang="en-GB" sz="2800" dirty="0">
                <a:solidFill>
                  <a:schemeClr val="tx1"/>
                </a:solidFill>
                <a:latin typeface="Comic Sans MS" panose="030F0702030302020204" pitchFamily="66" charset="0"/>
              </a:rPr>
              <a:t>How do I contribute to climate change? </a:t>
            </a:r>
          </a:p>
          <a:p>
            <a:r>
              <a:rPr lang="en-GB" sz="2800" dirty="0">
                <a:solidFill>
                  <a:schemeClr val="tx1"/>
                </a:solidFill>
                <a:latin typeface="Comic Sans MS" panose="030F0702030302020204" pitchFamily="66" charset="0"/>
              </a:rPr>
              <a:t> </a:t>
            </a:r>
          </a:p>
          <a:p>
            <a:r>
              <a:rPr lang="en-GB" sz="2800" dirty="0">
                <a:solidFill>
                  <a:schemeClr val="tx1"/>
                </a:solidFill>
                <a:latin typeface="Comic Sans MS" panose="030F0702030302020204" pitchFamily="66" charset="0"/>
              </a:rPr>
              <a:t>What is my eco footprint ?</a:t>
            </a:r>
          </a:p>
          <a:p>
            <a:r>
              <a:rPr lang="en-GB" sz="2800" dirty="0">
                <a:solidFill>
                  <a:schemeClr val="tx1"/>
                </a:solidFill>
                <a:latin typeface="Comic Sans MS" panose="030F0702030302020204" pitchFamily="66" charset="0"/>
              </a:rPr>
              <a:t>Complete the survey  </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31579" y="593263"/>
            <a:ext cx="3520440" cy="3520440"/>
          </a:xfrm>
          <a:prstGeom prst="rect">
            <a:avLst/>
          </a:prstGeom>
        </p:spPr>
      </p:pic>
    </p:spTree>
    <p:extLst>
      <p:ext uri="{BB962C8B-B14F-4D97-AF65-F5344CB8AC3E}">
        <p14:creationId xmlns:p14="http://schemas.microsoft.com/office/powerpoint/2010/main" val="4214833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6304" y="134112"/>
            <a:ext cx="11887200" cy="6559296"/>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4"/>
          <p:cNvSpPr>
            <a:spLocks noGrp="1"/>
          </p:cNvSpPr>
          <p:nvPr>
            <p:ph type="title"/>
          </p:nvPr>
        </p:nvSpPr>
        <p:spPr>
          <a:xfrm>
            <a:off x="426720" y="281044"/>
            <a:ext cx="11387328" cy="1325563"/>
          </a:xfrm>
        </p:spPr>
        <p:txBody>
          <a:bodyPr>
            <a:noAutofit/>
          </a:bodyPr>
          <a:lstStyle/>
          <a:p>
            <a:r>
              <a:rPr lang="en-GB" sz="2400" b="1" dirty="0"/>
              <a:t>                                            Carbon Footprint Worksheet</a:t>
            </a:r>
            <a:br>
              <a:rPr lang="en-GB" sz="2400" dirty="0"/>
            </a:br>
            <a:r>
              <a:rPr lang="en-GB" sz="1800" b="1" dirty="0"/>
              <a:t>Circle the letter that best answers the following questions, and then use the Scoring Instructions to calculate your “carbon footprint” – the effect your family has on the climate in terms of greenhouse gasses you produce measured in units of carbon dioxide.</a:t>
            </a:r>
          </a:p>
        </p:txBody>
      </p:sp>
      <p:sp>
        <p:nvSpPr>
          <p:cNvPr id="6" name="Content Placeholder 5"/>
          <p:cNvSpPr>
            <a:spLocks noGrp="1"/>
          </p:cNvSpPr>
          <p:nvPr>
            <p:ph sz="half" idx="2"/>
          </p:nvPr>
        </p:nvSpPr>
        <p:spPr>
          <a:xfrm>
            <a:off x="6172200" y="1487424"/>
            <a:ext cx="5654040" cy="5035295"/>
          </a:xfrm>
        </p:spPr>
        <p:txBody>
          <a:bodyPr>
            <a:normAutofit fontScale="62500" lnSpcReduction="20000"/>
          </a:bodyPr>
          <a:lstStyle/>
          <a:p>
            <a:pPr marL="0" indent="0">
              <a:buNone/>
            </a:pPr>
            <a:r>
              <a:rPr lang="en-GB" sz="3300" b="1" dirty="0"/>
              <a:t>4. How often does your family eat out or order food at a restaurant? </a:t>
            </a:r>
          </a:p>
          <a:p>
            <a:pPr marL="0" indent="0">
              <a:buNone/>
            </a:pPr>
            <a:r>
              <a:rPr lang="en-GB" sz="3300" dirty="0"/>
              <a:t>A. Never </a:t>
            </a:r>
          </a:p>
          <a:p>
            <a:pPr marL="0" indent="0">
              <a:buNone/>
            </a:pPr>
            <a:r>
              <a:rPr lang="en-GB" sz="3300" dirty="0"/>
              <a:t>B. Once per month</a:t>
            </a:r>
          </a:p>
          <a:p>
            <a:pPr marL="0" indent="0">
              <a:buNone/>
            </a:pPr>
            <a:r>
              <a:rPr lang="en-GB" sz="3300" dirty="0"/>
              <a:t>C. Once per week</a:t>
            </a:r>
          </a:p>
          <a:p>
            <a:pPr marL="0" indent="0">
              <a:buNone/>
            </a:pPr>
            <a:r>
              <a:rPr lang="en-GB" sz="3300" dirty="0"/>
              <a:t>D. Twice or more per wee</a:t>
            </a:r>
          </a:p>
          <a:p>
            <a:pPr marL="0" indent="0">
              <a:buNone/>
            </a:pPr>
            <a:r>
              <a:rPr lang="en-GB" sz="3300" b="1" dirty="0"/>
              <a:t>5. What kind of food does your family eat? </a:t>
            </a:r>
          </a:p>
          <a:p>
            <a:pPr marL="0" indent="0">
              <a:buNone/>
            </a:pPr>
            <a:r>
              <a:rPr lang="en-GB" sz="3300" dirty="0"/>
              <a:t>A. Home grown or raised </a:t>
            </a:r>
          </a:p>
          <a:p>
            <a:pPr marL="0" indent="0">
              <a:buNone/>
            </a:pPr>
            <a:r>
              <a:rPr lang="en-GB" sz="3300" dirty="0"/>
              <a:t>B. Combination of store bought and home grown </a:t>
            </a:r>
          </a:p>
          <a:p>
            <a:pPr marL="0" indent="0">
              <a:buNone/>
            </a:pPr>
            <a:r>
              <a:rPr lang="en-GB" sz="3300" b="1" dirty="0"/>
              <a:t>6. How many carbonated drinks (soda or pop) do you drink? </a:t>
            </a:r>
          </a:p>
          <a:p>
            <a:pPr marL="0" indent="0">
              <a:buNone/>
            </a:pPr>
            <a:r>
              <a:rPr lang="en-GB" sz="3300" dirty="0"/>
              <a:t>A. None </a:t>
            </a:r>
          </a:p>
          <a:p>
            <a:pPr marL="0" indent="0">
              <a:buNone/>
            </a:pPr>
            <a:r>
              <a:rPr lang="en-GB" sz="3300" dirty="0"/>
              <a:t>B. 1 can per day</a:t>
            </a:r>
          </a:p>
          <a:p>
            <a:pPr marL="0" indent="0">
              <a:buNone/>
            </a:pPr>
            <a:r>
              <a:rPr lang="en-GB" sz="3300" dirty="0"/>
              <a:t>C. 2 cans per day</a:t>
            </a:r>
          </a:p>
          <a:p>
            <a:pPr marL="0" indent="0">
              <a:buNone/>
            </a:pPr>
            <a:r>
              <a:rPr lang="en-GB" sz="3300" dirty="0"/>
              <a:t>D. 3 or more cans per day</a:t>
            </a:r>
          </a:p>
          <a:p>
            <a:endParaRPr lang="en-GB" dirty="0"/>
          </a:p>
        </p:txBody>
      </p:sp>
      <p:sp>
        <p:nvSpPr>
          <p:cNvPr id="7" name="Content Placeholder 6"/>
          <p:cNvSpPr>
            <a:spLocks noGrp="1"/>
          </p:cNvSpPr>
          <p:nvPr>
            <p:ph sz="half" idx="1"/>
          </p:nvPr>
        </p:nvSpPr>
        <p:spPr>
          <a:xfrm>
            <a:off x="374904" y="1533017"/>
            <a:ext cx="5715000" cy="7185557"/>
          </a:xfrm>
          <a:prstGeom prst="rect">
            <a:avLst/>
          </a:prstGeom>
        </p:spPr>
        <p:txBody>
          <a:bodyPr wrap="square">
            <a:spAutoFit/>
          </a:bodyPr>
          <a:lstStyle/>
          <a:p>
            <a:pPr marL="0" indent="0">
              <a:buNone/>
            </a:pPr>
            <a:r>
              <a:rPr lang="en-GB" sz="1800" b="1" dirty="0"/>
              <a:t>1. How do you get to school? </a:t>
            </a:r>
          </a:p>
          <a:p>
            <a:pPr marL="342900" indent="-342900">
              <a:buAutoNum type="alphaUcPeriod"/>
            </a:pPr>
            <a:r>
              <a:rPr lang="en-GB" sz="1800" dirty="0"/>
              <a:t>Walk or ride your bike </a:t>
            </a:r>
          </a:p>
          <a:p>
            <a:pPr marL="342900" indent="-342900">
              <a:buAutoNum type="alphaUcPeriod"/>
            </a:pPr>
            <a:r>
              <a:rPr lang="en-GB" sz="1800" dirty="0"/>
              <a:t> Motorcycle</a:t>
            </a:r>
          </a:p>
          <a:p>
            <a:pPr marL="342900" indent="-342900">
              <a:buAutoNum type="alphaUcPeriod"/>
            </a:pPr>
            <a:r>
              <a:rPr lang="en-GB" sz="1800" dirty="0"/>
              <a:t> Car</a:t>
            </a:r>
          </a:p>
          <a:p>
            <a:pPr marL="342900" indent="-342900">
              <a:buAutoNum type="alphaUcPeriod"/>
            </a:pPr>
            <a:r>
              <a:rPr lang="en-GB" sz="1800" dirty="0"/>
              <a:t>Bus or van</a:t>
            </a:r>
          </a:p>
          <a:p>
            <a:pPr marL="0" indent="0">
              <a:buNone/>
            </a:pPr>
            <a:r>
              <a:rPr lang="en-GB" sz="1800" b="1" dirty="0"/>
              <a:t>2. What kind of vehicle(s) do your parents drive? </a:t>
            </a:r>
          </a:p>
          <a:p>
            <a:pPr marL="342900" indent="-342900">
              <a:buAutoNum type="alphaUcPeriod"/>
            </a:pPr>
            <a:r>
              <a:rPr lang="en-GB" sz="1800" dirty="0"/>
              <a:t>None (Don’t own a vehicle) </a:t>
            </a:r>
          </a:p>
          <a:p>
            <a:pPr marL="342900" indent="-342900">
              <a:buAutoNum type="alphaUcPeriod"/>
            </a:pPr>
            <a:r>
              <a:rPr lang="en-GB" sz="1800" dirty="0"/>
              <a:t>Motorcycle only</a:t>
            </a:r>
          </a:p>
          <a:p>
            <a:pPr marL="342900" indent="-342900">
              <a:buAutoNum type="alphaUcPeriod"/>
            </a:pPr>
            <a:r>
              <a:rPr lang="en-GB" sz="1800" dirty="0"/>
              <a:t>Car</a:t>
            </a:r>
          </a:p>
          <a:p>
            <a:pPr marL="342900" indent="-342900">
              <a:buAutoNum type="alphaUcPeriod"/>
            </a:pPr>
            <a:r>
              <a:rPr lang="en-GB" sz="1800" dirty="0"/>
              <a:t>D. SUV, van or truck</a:t>
            </a:r>
          </a:p>
          <a:p>
            <a:pPr marL="0" indent="0">
              <a:buNone/>
            </a:pPr>
            <a:r>
              <a:rPr lang="en-GB" sz="1800" b="1" dirty="0"/>
              <a:t>3. How often does someone in your family fly in a plane? </a:t>
            </a:r>
          </a:p>
          <a:p>
            <a:pPr marL="342900" indent="-342900">
              <a:buAutoNum type="alphaUcPeriod"/>
            </a:pPr>
            <a:r>
              <a:rPr lang="en-GB" sz="1800" dirty="0"/>
              <a:t>Less than once per month      B. Once per month </a:t>
            </a:r>
          </a:p>
          <a:p>
            <a:pPr marL="0" indent="0">
              <a:buNone/>
            </a:pPr>
            <a:r>
              <a:rPr lang="en-GB" sz="1800" dirty="0"/>
              <a:t>C. 2 to 4 times per month             D. Once or more per week</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42148332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6304" y="134112"/>
            <a:ext cx="11887200" cy="6559296"/>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Content Placeholder 2"/>
          <p:cNvSpPr txBox="1">
            <a:spLocks/>
          </p:cNvSpPr>
          <p:nvPr/>
        </p:nvSpPr>
        <p:spPr>
          <a:xfrm>
            <a:off x="719328" y="548640"/>
            <a:ext cx="5181600" cy="58765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b="1" dirty="0"/>
              <a:t>7. How often does your family do laundry? </a:t>
            </a:r>
          </a:p>
          <a:p>
            <a:pPr marL="0" indent="0">
              <a:buFont typeface="Arial" panose="020B0604020202020204" pitchFamily="34" charset="0"/>
              <a:buNone/>
            </a:pPr>
            <a:r>
              <a:rPr lang="en-GB" sz="2400" dirty="0"/>
              <a:t>A. Once per month </a:t>
            </a:r>
          </a:p>
          <a:p>
            <a:pPr marL="0" indent="0">
              <a:buFont typeface="Arial" panose="020B0604020202020204" pitchFamily="34" charset="0"/>
              <a:buNone/>
            </a:pPr>
            <a:r>
              <a:rPr lang="en-GB" sz="2400" dirty="0"/>
              <a:t>B. Twice per month</a:t>
            </a:r>
          </a:p>
          <a:p>
            <a:pPr marL="0" indent="0">
              <a:buFont typeface="Arial" panose="020B0604020202020204" pitchFamily="34" charset="0"/>
              <a:buNone/>
            </a:pPr>
            <a:r>
              <a:rPr lang="en-GB" sz="2400" dirty="0"/>
              <a:t>C. Once per week</a:t>
            </a:r>
          </a:p>
          <a:p>
            <a:pPr marL="0" indent="0">
              <a:buFont typeface="Arial" panose="020B0604020202020204" pitchFamily="34" charset="0"/>
              <a:buNone/>
            </a:pPr>
            <a:r>
              <a:rPr lang="en-GB" sz="2400" dirty="0"/>
              <a:t>D. Twice or more per week </a:t>
            </a:r>
          </a:p>
          <a:p>
            <a:pPr marL="0" indent="0">
              <a:buFont typeface="Arial" panose="020B0604020202020204" pitchFamily="34" charset="0"/>
              <a:buNone/>
            </a:pPr>
            <a:r>
              <a:rPr lang="en-GB" sz="2400" b="1" dirty="0"/>
              <a:t>8. Do you get newspapers or magazines at home?</a:t>
            </a:r>
          </a:p>
          <a:p>
            <a:pPr marL="0" indent="0">
              <a:buFont typeface="Arial" panose="020B0604020202020204" pitchFamily="34" charset="0"/>
              <a:buNone/>
            </a:pPr>
            <a:r>
              <a:rPr lang="en-GB" sz="2400" dirty="0"/>
              <a:t>A. Yes</a:t>
            </a:r>
          </a:p>
          <a:p>
            <a:pPr marL="0" indent="0">
              <a:buFont typeface="Arial" panose="020B0604020202020204" pitchFamily="34" charset="0"/>
              <a:buNone/>
            </a:pPr>
            <a:r>
              <a:rPr lang="en-GB" sz="2400" dirty="0"/>
              <a:t>B. No </a:t>
            </a:r>
          </a:p>
          <a:p>
            <a:pPr marL="0" indent="0">
              <a:buFont typeface="Arial" panose="020B0604020202020204" pitchFamily="34" charset="0"/>
              <a:buNone/>
            </a:pPr>
            <a:r>
              <a:rPr lang="en-GB" sz="2400" b="1" dirty="0"/>
              <a:t>9. Do you turn the lights off when not needed? </a:t>
            </a:r>
          </a:p>
          <a:p>
            <a:pPr marL="0" indent="0">
              <a:buFont typeface="Arial" panose="020B0604020202020204" pitchFamily="34" charset="0"/>
              <a:buNone/>
            </a:pPr>
            <a:r>
              <a:rPr lang="en-GB" sz="2400" dirty="0"/>
              <a:t>A. Yes</a:t>
            </a:r>
          </a:p>
          <a:p>
            <a:pPr marL="0" indent="0">
              <a:buFont typeface="Arial" panose="020B0604020202020204" pitchFamily="34" charset="0"/>
              <a:buNone/>
            </a:pPr>
            <a:r>
              <a:rPr lang="en-GB" sz="2400" dirty="0"/>
              <a:t>B.  No </a:t>
            </a:r>
          </a:p>
        </p:txBody>
      </p:sp>
      <p:sp>
        <p:nvSpPr>
          <p:cNvPr id="6" name="Content Placeholder 3"/>
          <p:cNvSpPr txBox="1">
            <a:spLocks/>
          </p:cNvSpPr>
          <p:nvPr/>
        </p:nvSpPr>
        <p:spPr>
          <a:xfrm>
            <a:off x="5900927" y="304800"/>
            <a:ext cx="5965251" cy="6291072"/>
          </a:xfrm>
          <a:prstGeom prst="rect">
            <a:avLst/>
          </a:prstGeom>
        </p:spPr>
        <p:txBody>
          <a:bodyPr>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4500" b="1" dirty="0"/>
              <a:t>10. Do you turn off your computer, video games or other electronics when you’re not using them?</a:t>
            </a:r>
          </a:p>
          <a:p>
            <a:pPr marL="514350" indent="-514350">
              <a:buFont typeface="Arial" panose="020B0604020202020204" pitchFamily="34" charset="0"/>
              <a:buAutoNum type="alphaUcPeriod"/>
            </a:pPr>
            <a:r>
              <a:rPr lang="en-GB" sz="4500" dirty="0"/>
              <a:t>Yes</a:t>
            </a:r>
          </a:p>
          <a:p>
            <a:pPr marL="514350" indent="-514350">
              <a:buFont typeface="Arial" panose="020B0604020202020204" pitchFamily="34" charset="0"/>
              <a:buAutoNum type="alphaUcPeriod"/>
            </a:pPr>
            <a:r>
              <a:rPr lang="en-GB" sz="4500" dirty="0"/>
              <a:t> No </a:t>
            </a:r>
          </a:p>
          <a:p>
            <a:pPr marL="0" indent="0">
              <a:buFont typeface="Arial" panose="020B0604020202020204" pitchFamily="34" charset="0"/>
              <a:buNone/>
            </a:pPr>
            <a:r>
              <a:rPr lang="en-GB" sz="4500" b="1" dirty="0"/>
              <a:t>11. What type of fuel or energy is used to heat your home?</a:t>
            </a:r>
          </a:p>
          <a:p>
            <a:pPr marL="0" indent="0">
              <a:buFont typeface="Arial" panose="020B0604020202020204" pitchFamily="34" charset="0"/>
              <a:buNone/>
            </a:pPr>
            <a:r>
              <a:rPr lang="en-GB" sz="4500" dirty="0"/>
              <a:t>A. Wood </a:t>
            </a:r>
          </a:p>
          <a:p>
            <a:pPr marL="0" indent="0">
              <a:buFont typeface="Arial" panose="020B0604020202020204" pitchFamily="34" charset="0"/>
              <a:buNone/>
            </a:pPr>
            <a:r>
              <a:rPr lang="en-GB" sz="4500" dirty="0"/>
              <a:t>B. Propane</a:t>
            </a:r>
          </a:p>
          <a:p>
            <a:pPr marL="0" indent="0">
              <a:buFont typeface="Arial" panose="020B0604020202020204" pitchFamily="34" charset="0"/>
              <a:buNone/>
            </a:pPr>
            <a:r>
              <a:rPr lang="en-GB" sz="4500" dirty="0"/>
              <a:t>C. Oil</a:t>
            </a:r>
          </a:p>
          <a:p>
            <a:pPr marL="0" indent="0">
              <a:buFont typeface="Arial" panose="020B0604020202020204" pitchFamily="34" charset="0"/>
              <a:buNone/>
            </a:pPr>
            <a:r>
              <a:rPr lang="en-GB" sz="4500" dirty="0"/>
              <a:t>D. Natural gas</a:t>
            </a:r>
          </a:p>
          <a:p>
            <a:pPr marL="0" indent="0">
              <a:buFont typeface="Arial" panose="020B0604020202020204" pitchFamily="34" charset="0"/>
              <a:buNone/>
            </a:pPr>
            <a:r>
              <a:rPr lang="en-GB" sz="4500" b="1" dirty="0"/>
              <a:t>12. Does anyone in your home own any of the following items? (Circle all that apply.) </a:t>
            </a:r>
          </a:p>
          <a:p>
            <a:pPr marL="514350" indent="-514350">
              <a:buFont typeface="Arial" panose="020B0604020202020204" pitchFamily="34" charset="0"/>
              <a:buAutoNum type="alphaUcPeriod"/>
            </a:pPr>
            <a:r>
              <a:rPr lang="en-GB" sz="4500" dirty="0"/>
              <a:t>TV </a:t>
            </a:r>
          </a:p>
          <a:p>
            <a:pPr marL="514350" indent="-514350">
              <a:buFont typeface="Arial" panose="020B0604020202020204" pitchFamily="34" charset="0"/>
              <a:buAutoNum type="alphaUcPeriod"/>
            </a:pPr>
            <a:r>
              <a:rPr lang="en-GB" sz="4500" dirty="0"/>
              <a:t>Cell phone </a:t>
            </a:r>
          </a:p>
          <a:p>
            <a:pPr marL="514350" indent="-514350">
              <a:buFont typeface="Arial" panose="020B0604020202020204" pitchFamily="34" charset="0"/>
              <a:buAutoNum type="alphaUcPeriod"/>
            </a:pPr>
            <a:r>
              <a:rPr lang="en-GB" sz="4500" dirty="0"/>
              <a:t>DVD player</a:t>
            </a:r>
          </a:p>
          <a:p>
            <a:pPr marL="514350" indent="-514350">
              <a:buFont typeface="Arial" panose="020B0604020202020204" pitchFamily="34" charset="0"/>
              <a:buAutoNum type="alphaUcPeriod"/>
            </a:pPr>
            <a:r>
              <a:rPr lang="en-GB" sz="4500" dirty="0"/>
              <a:t> Computer </a:t>
            </a:r>
          </a:p>
          <a:p>
            <a:pPr marL="514350" indent="-514350">
              <a:buFont typeface="Arial" panose="020B0604020202020204" pitchFamily="34" charset="0"/>
              <a:buAutoNum type="alphaUcPeriod"/>
            </a:pPr>
            <a:r>
              <a:rPr lang="en-GB" sz="4500" dirty="0"/>
              <a:t>Washing machine</a:t>
            </a:r>
          </a:p>
          <a:p>
            <a:pPr marL="514350" indent="-514350">
              <a:buFont typeface="Arial" panose="020B0604020202020204" pitchFamily="34" charset="0"/>
              <a:buAutoNum type="alphaUcPeriod"/>
            </a:pPr>
            <a:r>
              <a:rPr lang="en-GB" sz="4500" dirty="0"/>
              <a:t> Dishwasher</a:t>
            </a:r>
          </a:p>
          <a:p>
            <a:pPr marL="514350" indent="-514350">
              <a:buFont typeface="Arial" panose="020B0604020202020204" pitchFamily="34" charset="0"/>
              <a:buAutoNum type="alphaUcPeriod"/>
            </a:pPr>
            <a:r>
              <a:rPr lang="en-GB" sz="4500" dirty="0"/>
              <a:t>Refrigerator</a:t>
            </a:r>
          </a:p>
          <a:p>
            <a:pPr marL="514350" indent="-514350">
              <a:buFont typeface="Arial" panose="020B0604020202020204" pitchFamily="34" charset="0"/>
              <a:buAutoNum type="alphaUcPeriod"/>
            </a:pPr>
            <a:r>
              <a:rPr lang="en-GB" sz="4500" dirty="0"/>
              <a:t>Motorcycle, snowmobile. quad</a:t>
            </a:r>
          </a:p>
          <a:p>
            <a:pPr marL="514350" indent="-514350">
              <a:buFont typeface="Arial" panose="020B0604020202020204" pitchFamily="34" charset="0"/>
              <a:buAutoNum type="alphaUcPeriod"/>
            </a:pPr>
            <a:r>
              <a:rPr lang="en-GB" sz="4500" dirty="0"/>
              <a:t>Motorboat</a:t>
            </a:r>
          </a:p>
          <a:p>
            <a:endParaRPr lang="en-GB" dirty="0"/>
          </a:p>
        </p:txBody>
      </p:sp>
    </p:spTree>
    <p:extLst>
      <p:ext uri="{BB962C8B-B14F-4D97-AF65-F5344CB8AC3E}">
        <p14:creationId xmlns:p14="http://schemas.microsoft.com/office/powerpoint/2010/main" val="1303922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6304" y="134112"/>
            <a:ext cx="11887200" cy="6559296"/>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4294967295"/>
          </p:nvPr>
        </p:nvSpPr>
        <p:spPr>
          <a:xfrm>
            <a:off x="3048000" y="3951288"/>
            <a:ext cx="9144000" cy="1655762"/>
          </a:xfrm>
        </p:spPr>
        <p:txBody>
          <a:bodyPr/>
          <a:lstStyle/>
          <a:p>
            <a:r>
              <a:rPr lang="en-GB" dirty="0"/>
              <a:t>“</a:t>
            </a:r>
          </a:p>
        </p:txBody>
      </p:sp>
      <p:sp>
        <p:nvSpPr>
          <p:cNvPr id="5" name="Title 1"/>
          <p:cNvSpPr txBox="1">
            <a:spLocks/>
          </p:cNvSpPr>
          <p:nvPr/>
        </p:nvSpPr>
        <p:spPr>
          <a:xfrm>
            <a:off x="975360" y="341377"/>
            <a:ext cx="3535680" cy="1017920"/>
          </a:xfrm>
          <a:prstGeom prst="rect">
            <a:avLst/>
          </a:prstGeom>
          <a:solidFill>
            <a:schemeClr val="accent6"/>
          </a:solidFill>
        </p:spPr>
        <p:txBody>
          <a:bodyPr>
            <a:normAutofit fontScale="3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300" dirty="0">
                <a:effectLst>
                  <a:outerShdw blurRad="38100" dist="38100" dir="2700000" algn="tl">
                    <a:srgbClr val="000000">
                      <a:alpha val="43137"/>
                    </a:srgbClr>
                  </a:outerShdw>
                </a:effectLst>
              </a:rPr>
              <a:t>SCORING INSTRUCTIONS:</a:t>
            </a:r>
            <a:br>
              <a:rPr lang="en-GB" dirty="0"/>
            </a:br>
            <a:endParaRPr lang="en-GB" dirty="0"/>
          </a:p>
        </p:txBody>
      </p:sp>
      <p:sp>
        <p:nvSpPr>
          <p:cNvPr id="6" name="Content Placeholder 2"/>
          <p:cNvSpPr txBox="1">
            <a:spLocks/>
          </p:cNvSpPr>
          <p:nvPr/>
        </p:nvSpPr>
        <p:spPr>
          <a:xfrm>
            <a:off x="573024" y="1432449"/>
            <a:ext cx="4922520" cy="4761088"/>
          </a:xfrm>
          <a:prstGeom prst="rect">
            <a:avLst/>
          </a:prstGeom>
          <a:solidFill>
            <a:schemeClr val="accent6">
              <a:lumMod val="20000"/>
              <a:lumOff val="80000"/>
            </a:schemeClr>
          </a:solid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For questions 1 through 11, assign </a:t>
            </a:r>
          </a:p>
          <a:p>
            <a:pPr marL="0" indent="0">
              <a:buFont typeface="Arial" panose="020B0604020202020204" pitchFamily="34" charset="0"/>
              <a:buNone/>
            </a:pPr>
            <a:r>
              <a:rPr lang="en-GB" dirty="0"/>
              <a:t>1 point for each A answer</a:t>
            </a:r>
          </a:p>
          <a:p>
            <a:pPr marL="0" indent="0">
              <a:buFont typeface="Arial" panose="020B0604020202020204" pitchFamily="34" charset="0"/>
              <a:buNone/>
            </a:pPr>
            <a:r>
              <a:rPr lang="en-GB" dirty="0"/>
              <a:t>2 points for each B </a:t>
            </a:r>
          </a:p>
          <a:p>
            <a:pPr marL="0" indent="0">
              <a:buFont typeface="Arial" panose="020B0604020202020204" pitchFamily="34" charset="0"/>
              <a:buNone/>
            </a:pPr>
            <a:r>
              <a:rPr lang="en-GB" dirty="0"/>
              <a:t>3 points for each C and </a:t>
            </a:r>
          </a:p>
          <a:p>
            <a:pPr marL="0" indent="0">
              <a:buFont typeface="Arial" panose="020B0604020202020204" pitchFamily="34" charset="0"/>
              <a:buNone/>
            </a:pPr>
            <a:r>
              <a:rPr lang="en-GB" dirty="0"/>
              <a:t>4 points for each D</a:t>
            </a:r>
          </a:p>
          <a:p>
            <a:pPr marL="0" indent="0">
              <a:buFont typeface="Arial" panose="020B0604020202020204" pitchFamily="34" charset="0"/>
              <a:buNone/>
            </a:pPr>
            <a:r>
              <a:rPr lang="en-GB" dirty="0"/>
              <a:t>For question 12, assign 1 point for each item circled. Add the points together to determine your “carbon footprint.”</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1090" y="591186"/>
            <a:ext cx="4962525"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3922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9456" y="231648"/>
            <a:ext cx="11826240" cy="6486144"/>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916000" y="904268"/>
            <a:ext cx="10898048" cy="3046988"/>
          </a:xfrm>
          <a:prstGeom prst="rect">
            <a:avLst/>
          </a:prstGeom>
        </p:spPr>
        <p:txBody>
          <a:bodyPr wrap="square">
            <a:spAutoFit/>
          </a:bodyPr>
          <a:lstStyle/>
          <a:p>
            <a:r>
              <a:rPr lang="en-US" sz="2400" b="1" dirty="0"/>
              <a:t>One elephant or two?</a:t>
            </a:r>
          </a:p>
          <a:p>
            <a:r>
              <a:rPr lang="en-US" sz="2400" dirty="0"/>
              <a:t>In the UK, every person has a carbon footprint of nearly 10,000 kg of CO2. That is the weight of two fully-grown Indian elephants! </a:t>
            </a:r>
          </a:p>
          <a:p>
            <a:endParaRPr lang="en-US" sz="2400" dirty="0"/>
          </a:p>
          <a:p>
            <a:r>
              <a:rPr lang="en-US" sz="2400" dirty="0"/>
              <a:t>To stop the Earth heating up any more, this needs to be no more  than 3,000 kg per person (less than an elephant each).</a:t>
            </a:r>
          </a:p>
          <a:p>
            <a:r>
              <a:rPr lang="en-US" sz="2400" dirty="0"/>
              <a:t>                </a:t>
            </a:r>
          </a:p>
          <a:p>
            <a:r>
              <a:rPr lang="en-US" sz="2400" dirty="0"/>
              <a:t>                         Each one of us needs to reduce the amount of energy we use.</a:t>
            </a:r>
            <a:endParaRPr lang="en-GB"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3642" y="4021360"/>
            <a:ext cx="2642752" cy="2906744"/>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84796" y="4021360"/>
            <a:ext cx="2642752" cy="2906744"/>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4219" y="4021360"/>
            <a:ext cx="2642752" cy="2906744"/>
          </a:xfrm>
          <a:prstGeom prst="rect">
            <a:avLst/>
          </a:prstGeom>
        </p:spPr>
      </p:pic>
    </p:spTree>
    <p:extLst>
      <p:ext uri="{BB962C8B-B14F-4D97-AF65-F5344CB8AC3E}">
        <p14:creationId xmlns:p14="http://schemas.microsoft.com/office/powerpoint/2010/main" val="22673863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31648" y="147281"/>
            <a:ext cx="11432971" cy="6607087"/>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0838" y="581917"/>
            <a:ext cx="3316287" cy="2062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8026" y="2964037"/>
            <a:ext cx="5320228" cy="365372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261" y="444383"/>
            <a:ext cx="2454910" cy="901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52067" y="3702191"/>
            <a:ext cx="3523299" cy="2818639"/>
          </a:xfrm>
          <a:prstGeom prst="rect">
            <a:avLst/>
          </a:prstGeom>
        </p:spPr>
      </p:pic>
      <p:sp>
        <p:nvSpPr>
          <p:cNvPr id="5" name="Explosion 2 4"/>
          <p:cNvSpPr/>
          <p:nvPr/>
        </p:nvSpPr>
        <p:spPr>
          <a:xfrm rot="21309637">
            <a:off x="143557" y="772067"/>
            <a:ext cx="7367995" cy="3714658"/>
          </a:xfrm>
          <a:prstGeom prst="irregularSeal2">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t>Reflection How does my result make me feel? </a:t>
            </a:r>
          </a:p>
        </p:txBody>
      </p:sp>
    </p:spTree>
    <p:extLst>
      <p:ext uri="{BB962C8B-B14F-4D97-AF65-F5344CB8AC3E}">
        <p14:creationId xmlns:p14="http://schemas.microsoft.com/office/powerpoint/2010/main" val="2267386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46582" y="143560"/>
            <a:ext cx="11746423" cy="6501843"/>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p:cNvSpPr>
            <a:spLocks noGrp="1"/>
          </p:cNvSpPr>
          <p:nvPr>
            <p:ph type="subTitle" idx="4294967295"/>
          </p:nvPr>
        </p:nvSpPr>
        <p:spPr>
          <a:xfrm>
            <a:off x="3048000" y="3951288"/>
            <a:ext cx="9144000" cy="1655762"/>
          </a:xfrm>
        </p:spPr>
        <p:txBody>
          <a:bodyPr/>
          <a:lstStyle/>
          <a:p>
            <a:r>
              <a:rPr lang="en-GB" dirty="0"/>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0041" y="212597"/>
            <a:ext cx="9292149" cy="6317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396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6304" y="134112"/>
            <a:ext cx="11887200" cy="6559296"/>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4"/>
          <p:cNvSpPr>
            <a:spLocks noGrp="1"/>
          </p:cNvSpPr>
          <p:nvPr>
            <p:ph type="title"/>
          </p:nvPr>
        </p:nvSpPr>
        <p:spPr>
          <a:xfrm>
            <a:off x="426720" y="279781"/>
            <a:ext cx="11387328" cy="1325563"/>
          </a:xfrm>
        </p:spPr>
        <p:txBody>
          <a:bodyPr>
            <a:noAutofit/>
          </a:bodyPr>
          <a:lstStyle/>
          <a:p>
            <a:r>
              <a:rPr lang="en-GB" sz="2400" b="1" dirty="0"/>
              <a:t>                                            Carbon Footprint Worksheet</a:t>
            </a:r>
            <a:br>
              <a:rPr lang="en-GB" sz="2400" dirty="0"/>
            </a:br>
            <a:r>
              <a:rPr lang="en-GB" sz="1800" b="1" dirty="0"/>
              <a:t>Circle the letter that best answers the following questions, and then use the Scoring Instructions to calculate your “carbon footprint” – the effect your family has on the climate in terms of greenhouse gasses you produce measured in units of carbon dioxide.</a:t>
            </a:r>
          </a:p>
        </p:txBody>
      </p:sp>
      <p:sp>
        <p:nvSpPr>
          <p:cNvPr id="6" name="Content Placeholder 5"/>
          <p:cNvSpPr>
            <a:spLocks noGrp="1"/>
          </p:cNvSpPr>
          <p:nvPr>
            <p:ph sz="half" idx="2"/>
          </p:nvPr>
        </p:nvSpPr>
        <p:spPr>
          <a:xfrm>
            <a:off x="6172200" y="1487424"/>
            <a:ext cx="5654040" cy="5035295"/>
          </a:xfrm>
        </p:spPr>
        <p:txBody>
          <a:bodyPr>
            <a:normAutofit fontScale="62500" lnSpcReduction="20000"/>
          </a:bodyPr>
          <a:lstStyle/>
          <a:p>
            <a:pPr marL="0" indent="0">
              <a:buNone/>
            </a:pPr>
            <a:r>
              <a:rPr lang="en-GB" sz="3300" b="1" dirty="0"/>
              <a:t>4. How often does your family eat out or order food at a restaurant? </a:t>
            </a:r>
          </a:p>
          <a:p>
            <a:pPr marL="0" indent="0">
              <a:buNone/>
            </a:pPr>
            <a:r>
              <a:rPr lang="en-GB" sz="3300" dirty="0"/>
              <a:t>A. Never </a:t>
            </a:r>
          </a:p>
          <a:p>
            <a:pPr marL="0" indent="0">
              <a:buNone/>
            </a:pPr>
            <a:r>
              <a:rPr lang="en-GB" sz="3300" dirty="0"/>
              <a:t>B. Once per month</a:t>
            </a:r>
          </a:p>
          <a:p>
            <a:pPr marL="0" indent="0">
              <a:buNone/>
            </a:pPr>
            <a:r>
              <a:rPr lang="en-GB" sz="3300" dirty="0"/>
              <a:t>C. Once per week</a:t>
            </a:r>
          </a:p>
          <a:p>
            <a:pPr marL="0" indent="0">
              <a:buNone/>
            </a:pPr>
            <a:r>
              <a:rPr lang="en-GB" sz="3300" dirty="0"/>
              <a:t>D. Twice or more per wee</a:t>
            </a:r>
          </a:p>
          <a:p>
            <a:pPr marL="0" indent="0">
              <a:buNone/>
            </a:pPr>
            <a:r>
              <a:rPr lang="en-GB" sz="3300" b="1" dirty="0"/>
              <a:t>5. What kind of food does your family eat? </a:t>
            </a:r>
          </a:p>
          <a:p>
            <a:pPr marL="0" indent="0">
              <a:buNone/>
            </a:pPr>
            <a:r>
              <a:rPr lang="en-GB" sz="3300" dirty="0"/>
              <a:t>A. Home grown or raised </a:t>
            </a:r>
          </a:p>
          <a:p>
            <a:pPr marL="0" indent="0">
              <a:buNone/>
            </a:pPr>
            <a:r>
              <a:rPr lang="en-GB" sz="3300" dirty="0"/>
              <a:t>B. Combination of store bought and home grown </a:t>
            </a:r>
          </a:p>
          <a:p>
            <a:pPr marL="0" indent="0">
              <a:buNone/>
            </a:pPr>
            <a:r>
              <a:rPr lang="en-GB" sz="3300" b="1" dirty="0"/>
              <a:t>6. How many carbonated drinks (soda or pop) do you drink? </a:t>
            </a:r>
          </a:p>
          <a:p>
            <a:pPr marL="0" indent="0">
              <a:buNone/>
            </a:pPr>
            <a:r>
              <a:rPr lang="en-GB" sz="3300" dirty="0"/>
              <a:t>A. None </a:t>
            </a:r>
          </a:p>
          <a:p>
            <a:pPr marL="0" indent="0">
              <a:buNone/>
            </a:pPr>
            <a:r>
              <a:rPr lang="en-GB" sz="3300" dirty="0"/>
              <a:t>B. 1 can per day</a:t>
            </a:r>
          </a:p>
          <a:p>
            <a:pPr marL="0" indent="0">
              <a:buNone/>
            </a:pPr>
            <a:r>
              <a:rPr lang="en-GB" sz="3300" dirty="0"/>
              <a:t>C. 2 cans per day</a:t>
            </a:r>
          </a:p>
          <a:p>
            <a:pPr marL="0" indent="0">
              <a:buNone/>
            </a:pPr>
            <a:r>
              <a:rPr lang="en-GB" sz="3300" dirty="0"/>
              <a:t>D. 3 or more cans per day</a:t>
            </a:r>
          </a:p>
          <a:p>
            <a:endParaRPr lang="en-GB" dirty="0"/>
          </a:p>
        </p:txBody>
      </p:sp>
      <p:sp>
        <p:nvSpPr>
          <p:cNvPr id="7" name="Content Placeholder 6"/>
          <p:cNvSpPr>
            <a:spLocks noGrp="1"/>
          </p:cNvSpPr>
          <p:nvPr>
            <p:ph sz="half" idx="1"/>
          </p:nvPr>
        </p:nvSpPr>
        <p:spPr>
          <a:xfrm>
            <a:off x="435864" y="1533017"/>
            <a:ext cx="5715000" cy="7185557"/>
          </a:xfrm>
          <a:prstGeom prst="rect">
            <a:avLst/>
          </a:prstGeom>
        </p:spPr>
        <p:txBody>
          <a:bodyPr wrap="square">
            <a:spAutoFit/>
          </a:bodyPr>
          <a:lstStyle/>
          <a:p>
            <a:pPr marL="0" indent="0">
              <a:buNone/>
            </a:pPr>
            <a:r>
              <a:rPr lang="en-GB" sz="1800" b="1" dirty="0"/>
              <a:t>1. How do you get to school? </a:t>
            </a:r>
          </a:p>
          <a:p>
            <a:pPr marL="342900" indent="-342900">
              <a:buAutoNum type="alphaUcPeriod"/>
            </a:pPr>
            <a:r>
              <a:rPr lang="en-GB" sz="1800" dirty="0"/>
              <a:t>Walk or ride your bike </a:t>
            </a:r>
          </a:p>
          <a:p>
            <a:pPr marL="342900" indent="-342900">
              <a:buAutoNum type="alphaUcPeriod"/>
            </a:pPr>
            <a:r>
              <a:rPr lang="en-GB" sz="1800" dirty="0"/>
              <a:t> Motorcycle</a:t>
            </a:r>
          </a:p>
          <a:p>
            <a:pPr marL="342900" indent="-342900">
              <a:buAutoNum type="alphaUcPeriod"/>
            </a:pPr>
            <a:r>
              <a:rPr lang="en-GB" sz="1800" dirty="0"/>
              <a:t> Car</a:t>
            </a:r>
          </a:p>
          <a:p>
            <a:pPr marL="342900" indent="-342900">
              <a:buAutoNum type="alphaUcPeriod"/>
            </a:pPr>
            <a:r>
              <a:rPr lang="en-GB" sz="1800" dirty="0"/>
              <a:t>Bus or van</a:t>
            </a:r>
          </a:p>
          <a:p>
            <a:pPr marL="0" indent="0">
              <a:buNone/>
            </a:pPr>
            <a:r>
              <a:rPr lang="en-GB" sz="1800" b="1" dirty="0"/>
              <a:t>2. What kind of vehicle(s) do your parents drive? </a:t>
            </a:r>
          </a:p>
          <a:p>
            <a:pPr marL="342900" indent="-342900">
              <a:buAutoNum type="alphaUcPeriod"/>
            </a:pPr>
            <a:r>
              <a:rPr lang="en-GB" sz="1800" dirty="0"/>
              <a:t>None (Don’t own a vehicle) </a:t>
            </a:r>
          </a:p>
          <a:p>
            <a:pPr marL="342900" indent="-342900">
              <a:buAutoNum type="alphaUcPeriod"/>
            </a:pPr>
            <a:r>
              <a:rPr lang="en-GB" sz="1800" dirty="0"/>
              <a:t> Motorcycle only</a:t>
            </a:r>
          </a:p>
          <a:p>
            <a:pPr marL="342900" indent="-342900">
              <a:buAutoNum type="alphaUcPeriod"/>
            </a:pPr>
            <a:r>
              <a:rPr lang="en-GB" sz="1800" dirty="0"/>
              <a:t>Car</a:t>
            </a:r>
          </a:p>
          <a:p>
            <a:pPr marL="342900" indent="-342900">
              <a:buAutoNum type="alphaUcPeriod"/>
            </a:pPr>
            <a:r>
              <a:rPr lang="en-GB" sz="1800" dirty="0"/>
              <a:t>D. SUV, van or truck</a:t>
            </a:r>
          </a:p>
          <a:p>
            <a:pPr marL="0" indent="0">
              <a:buNone/>
            </a:pPr>
            <a:r>
              <a:rPr lang="en-GB" sz="1800" b="1" dirty="0"/>
              <a:t>3. How often does someone in your family fly in a plane? </a:t>
            </a:r>
          </a:p>
          <a:p>
            <a:pPr marL="342900" indent="-342900">
              <a:buAutoNum type="alphaUcPeriod"/>
            </a:pPr>
            <a:r>
              <a:rPr lang="en-GB" sz="1800" dirty="0"/>
              <a:t>Less than once per month    B. Once per month </a:t>
            </a:r>
          </a:p>
          <a:p>
            <a:pPr marL="0" indent="0">
              <a:buNone/>
            </a:pPr>
            <a:r>
              <a:rPr lang="en-GB" sz="1800" dirty="0"/>
              <a:t>C. 2 to 4 times per month           D.   Once or more per week</a:t>
            </a:r>
          </a:p>
          <a:p>
            <a:endParaRPr lang="en-GB" dirty="0"/>
          </a:p>
          <a:p>
            <a:endParaRPr lang="en-GB" dirty="0"/>
          </a:p>
          <a:p>
            <a:endParaRPr lang="en-GB" dirty="0"/>
          </a:p>
          <a:p>
            <a:endParaRPr lang="en-GB" dirty="0"/>
          </a:p>
        </p:txBody>
      </p:sp>
      <p:sp>
        <p:nvSpPr>
          <p:cNvPr id="2" name="Rectangle 1"/>
          <p:cNvSpPr/>
          <p:nvPr/>
        </p:nvSpPr>
        <p:spPr>
          <a:xfrm>
            <a:off x="8583168" y="326136"/>
            <a:ext cx="2657856" cy="2987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Resource 1.2</a:t>
            </a:r>
          </a:p>
        </p:txBody>
      </p:sp>
    </p:spTree>
    <p:extLst>
      <p:ext uri="{BB962C8B-B14F-4D97-AF65-F5344CB8AC3E}">
        <p14:creationId xmlns:p14="http://schemas.microsoft.com/office/powerpoint/2010/main" val="4261417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46304" y="134112"/>
            <a:ext cx="11887200" cy="6559296"/>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Content Placeholder 2"/>
          <p:cNvSpPr txBox="1">
            <a:spLocks/>
          </p:cNvSpPr>
          <p:nvPr/>
        </p:nvSpPr>
        <p:spPr>
          <a:xfrm>
            <a:off x="719328" y="548640"/>
            <a:ext cx="5181600" cy="58765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b="1" dirty="0"/>
              <a:t>7. How often does your family do laundry? </a:t>
            </a:r>
          </a:p>
          <a:p>
            <a:pPr marL="0" indent="0">
              <a:buFont typeface="Arial" panose="020B0604020202020204" pitchFamily="34" charset="0"/>
              <a:buNone/>
            </a:pPr>
            <a:r>
              <a:rPr lang="en-GB" sz="2400" dirty="0"/>
              <a:t>A. Once per month </a:t>
            </a:r>
          </a:p>
          <a:p>
            <a:pPr marL="0" indent="0">
              <a:buFont typeface="Arial" panose="020B0604020202020204" pitchFamily="34" charset="0"/>
              <a:buNone/>
            </a:pPr>
            <a:r>
              <a:rPr lang="en-GB" sz="2400" dirty="0"/>
              <a:t>B. Twice per month</a:t>
            </a:r>
          </a:p>
          <a:p>
            <a:pPr marL="0" indent="0">
              <a:buFont typeface="Arial" panose="020B0604020202020204" pitchFamily="34" charset="0"/>
              <a:buNone/>
            </a:pPr>
            <a:r>
              <a:rPr lang="en-GB" sz="2400" dirty="0"/>
              <a:t>C. Once per week</a:t>
            </a:r>
          </a:p>
          <a:p>
            <a:pPr marL="0" indent="0">
              <a:buFont typeface="Arial" panose="020B0604020202020204" pitchFamily="34" charset="0"/>
              <a:buNone/>
            </a:pPr>
            <a:r>
              <a:rPr lang="en-GB" sz="2400" dirty="0"/>
              <a:t>D. Twice or more per week </a:t>
            </a:r>
          </a:p>
          <a:p>
            <a:pPr marL="0" indent="0">
              <a:buFont typeface="Arial" panose="020B0604020202020204" pitchFamily="34" charset="0"/>
              <a:buNone/>
            </a:pPr>
            <a:r>
              <a:rPr lang="en-GB" sz="2400" b="1" dirty="0"/>
              <a:t>8. Do you get newspapers or magazines at home?</a:t>
            </a:r>
          </a:p>
          <a:p>
            <a:pPr marL="0" indent="0">
              <a:buFont typeface="Arial" panose="020B0604020202020204" pitchFamily="34" charset="0"/>
              <a:buNone/>
            </a:pPr>
            <a:r>
              <a:rPr lang="en-GB" sz="2400" dirty="0"/>
              <a:t>A. Yes</a:t>
            </a:r>
          </a:p>
          <a:p>
            <a:pPr marL="0" indent="0">
              <a:buFont typeface="Arial" panose="020B0604020202020204" pitchFamily="34" charset="0"/>
              <a:buNone/>
            </a:pPr>
            <a:r>
              <a:rPr lang="en-GB" sz="2400" dirty="0"/>
              <a:t>B. No </a:t>
            </a:r>
          </a:p>
          <a:p>
            <a:pPr marL="0" indent="0">
              <a:buFont typeface="Arial" panose="020B0604020202020204" pitchFamily="34" charset="0"/>
              <a:buNone/>
            </a:pPr>
            <a:r>
              <a:rPr lang="en-GB" sz="2400" b="1" dirty="0"/>
              <a:t>9. Do you turn the lights off when not needed? </a:t>
            </a:r>
          </a:p>
          <a:p>
            <a:pPr marL="0" indent="0">
              <a:buFont typeface="Arial" panose="020B0604020202020204" pitchFamily="34" charset="0"/>
              <a:buNone/>
            </a:pPr>
            <a:r>
              <a:rPr lang="en-GB" sz="2400" dirty="0"/>
              <a:t>A. Yes</a:t>
            </a:r>
          </a:p>
          <a:p>
            <a:pPr marL="0" indent="0">
              <a:buFont typeface="Arial" panose="020B0604020202020204" pitchFamily="34" charset="0"/>
              <a:buNone/>
            </a:pPr>
            <a:r>
              <a:rPr lang="en-GB" sz="2400" dirty="0"/>
              <a:t>B.  No </a:t>
            </a:r>
          </a:p>
        </p:txBody>
      </p:sp>
      <p:sp>
        <p:nvSpPr>
          <p:cNvPr id="6" name="Content Placeholder 3"/>
          <p:cNvSpPr txBox="1">
            <a:spLocks/>
          </p:cNvSpPr>
          <p:nvPr/>
        </p:nvSpPr>
        <p:spPr>
          <a:xfrm>
            <a:off x="5900928" y="304800"/>
            <a:ext cx="5730240" cy="6291072"/>
          </a:xfrm>
          <a:prstGeom prst="rect">
            <a:avLst/>
          </a:prstGeom>
        </p:spPr>
        <p:txBody>
          <a:bodyPr>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4500" b="1" dirty="0"/>
              <a:t>10. Do you turn off your computer, video games or other electronics when you’re not using them?</a:t>
            </a:r>
          </a:p>
          <a:p>
            <a:pPr marL="514350" indent="-514350">
              <a:buFont typeface="Arial" panose="020B0604020202020204" pitchFamily="34" charset="0"/>
              <a:buAutoNum type="alphaUcPeriod"/>
            </a:pPr>
            <a:r>
              <a:rPr lang="en-GB" sz="4500" dirty="0"/>
              <a:t>Yes</a:t>
            </a:r>
          </a:p>
          <a:p>
            <a:pPr marL="514350" indent="-514350">
              <a:buFont typeface="Arial" panose="020B0604020202020204" pitchFamily="34" charset="0"/>
              <a:buAutoNum type="alphaUcPeriod"/>
            </a:pPr>
            <a:r>
              <a:rPr lang="en-GB" sz="4500" dirty="0"/>
              <a:t> No </a:t>
            </a:r>
          </a:p>
          <a:p>
            <a:pPr marL="0" indent="0">
              <a:buFont typeface="Arial" panose="020B0604020202020204" pitchFamily="34" charset="0"/>
              <a:buNone/>
            </a:pPr>
            <a:r>
              <a:rPr lang="en-GB" sz="4500" b="1" dirty="0"/>
              <a:t>11. What type of fuel or energy is used to heat your home?</a:t>
            </a:r>
          </a:p>
          <a:p>
            <a:pPr marL="0" indent="0">
              <a:buFont typeface="Arial" panose="020B0604020202020204" pitchFamily="34" charset="0"/>
              <a:buNone/>
            </a:pPr>
            <a:r>
              <a:rPr lang="en-GB" sz="4500" dirty="0"/>
              <a:t>A. Wood </a:t>
            </a:r>
          </a:p>
          <a:p>
            <a:pPr marL="0" indent="0">
              <a:buFont typeface="Arial" panose="020B0604020202020204" pitchFamily="34" charset="0"/>
              <a:buNone/>
            </a:pPr>
            <a:r>
              <a:rPr lang="en-GB" sz="4500" dirty="0"/>
              <a:t>B. Propane</a:t>
            </a:r>
          </a:p>
          <a:p>
            <a:pPr marL="0" indent="0">
              <a:buFont typeface="Arial" panose="020B0604020202020204" pitchFamily="34" charset="0"/>
              <a:buNone/>
            </a:pPr>
            <a:r>
              <a:rPr lang="en-GB" sz="4500" dirty="0"/>
              <a:t>C. Oil</a:t>
            </a:r>
          </a:p>
          <a:p>
            <a:pPr marL="0" indent="0">
              <a:buFont typeface="Arial" panose="020B0604020202020204" pitchFamily="34" charset="0"/>
              <a:buNone/>
            </a:pPr>
            <a:r>
              <a:rPr lang="en-GB" sz="4500" dirty="0"/>
              <a:t>D. Natural gas</a:t>
            </a:r>
          </a:p>
          <a:p>
            <a:pPr marL="0" indent="0">
              <a:buFont typeface="Arial" panose="020B0604020202020204" pitchFamily="34" charset="0"/>
              <a:buNone/>
            </a:pPr>
            <a:r>
              <a:rPr lang="en-GB" sz="4500" b="1" dirty="0"/>
              <a:t>12. Does anyone in your home own any of the following items? (Circle all that apply) </a:t>
            </a:r>
          </a:p>
          <a:p>
            <a:pPr marL="514350" indent="-514350">
              <a:buFont typeface="Arial" panose="020B0604020202020204" pitchFamily="34" charset="0"/>
              <a:buAutoNum type="alphaUcPeriod"/>
            </a:pPr>
            <a:r>
              <a:rPr lang="en-GB" sz="4500" dirty="0"/>
              <a:t>TV </a:t>
            </a:r>
          </a:p>
          <a:p>
            <a:pPr marL="514350" indent="-514350">
              <a:buFont typeface="Arial" panose="020B0604020202020204" pitchFamily="34" charset="0"/>
              <a:buAutoNum type="alphaUcPeriod"/>
            </a:pPr>
            <a:r>
              <a:rPr lang="en-GB" sz="4500" dirty="0"/>
              <a:t>Cell phone </a:t>
            </a:r>
          </a:p>
          <a:p>
            <a:pPr marL="514350" indent="-514350">
              <a:buFont typeface="Arial" panose="020B0604020202020204" pitchFamily="34" charset="0"/>
              <a:buAutoNum type="alphaUcPeriod"/>
            </a:pPr>
            <a:r>
              <a:rPr lang="en-GB" sz="4500" dirty="0"/>
              <a:t>DVD player</a:t>
            </a:r>
          </a:p>
          <a:p>
            <a:pPr marL="514350" indent="-514350">
              <a:buFont typeface="Arial" panose="020B0604020202020204" pitchFamily="34" charset="0"/>
              <a:buAutoNum type="alphaUcPeriod"/>
            </a:pPr>
            <a:r>
              <a:rPr lang="en-GB" sz="4500" dirty="0"/>
              <a:t> Computer </a:t>
            </a:r>
          </a:p>
          <a:p>
            <a:pPr marL="514350" indent="-514350">
              <a:buFont typeface="Arial" panose="020B0604020202020204" pitchFamily="34" charset="0"/>
              <a:buAutoNum type="alphaUcPeriod"/>
            </a:pPr>
            <a:r>
              <a:rPr lang="en-GB" sz="4500" dirty="0"/>
              <a:t>Washing machine</a:t>
            </a:r>
          </a:p>
          <a:p>
            <a:pPr marL="514350" indent="-514350">
              <a:buFont typeface="Arial" panose="020B0604020202020204" pitchFamily="34" charset="0"/>
              <a:buAutoNum type="alphaUcPeriod"/>
            </a:pPr>
            <a:r>
              <a:rPr lang="en-GB" sz="4500" dirty="0"/>
              <a:t> Dishwasher</a:t>
            </a:r>
          </a:p>
          <a:p>
            <a:pPr marL="514350" indent="-514350">
              <a:buFont typeface="Arial" panose="020B0604020202020204" pitchFamily="34" charset="0"/>
              <a:buAutoNum type="alphaUcPeriod"/>
            </a:pPr>
            <a:r>
              <a:rPr lang="en-GB" sz="4500" dirty="0"/>
              <a:t>Refrigerator</a:t>
            </a:r>
          </a:p>
          <a:p>
            <a:pPr marL="514350" indent="-514350">
              <a:buFont typeface="Arial" panose="020B0604020202020204" pitchFamily="34" charset="0"/>
              <a:buAutoNum type="alphaUcPeriod"/>
            </a:pPr>
            <a:r>
              <a:rPr lang="en-GB" sz="4500" dirty="0"/>
              <a:t>Motorcycle, snowmobile. quad</a:t>
            </a:r>
          </a:p>
          <a:p>
            <a:pPr marL="514350" indent="-514350">
              <a:buFont typeface="Arial" panose="020B0604020202020204" pitchFamily="34" charset="0"/>
              <a:buAutoNum type="alphaUcPeriod"/>
            </a:pPr>
            <a:r>
              <a:rPr lang="en-GB" sz="4500" dirty="0"/>
              <a:t>Motorboat</a:t>
            </a:r>
          </a:p>
          <a:p>
            <a:endParaRPr lang="en-GB" dirty="0"/>
          </a:p>
        </p:txBody>
      </p:sp>
      <p:sp>
        <p:nvSpPr>
          <p:cNvPr id="7" name="Rectangle 6"/>
          <p:cNvSpPr/>
          <p:nvPr/>
        </p:nvSpPr>
        <p:spPr>
          <a:xfrm>
            <a:off x="146304" y="115824"/>
            <a:ext cx="1694688" cy="2987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Resource 1.2</a:t>
            </a:r>
          </a:p>
        </p:txBody>
      </p:sp>
    </p:spTree>
    <p:extLst>
      <p:ext uri="{BB962C8B-B14F-4D97-AF65-F5344CB8AC3E}">
        <p14:creationId xmlns:p14="http://schemas.microsoft.com/office/powerpoint/2010/main" val="26771576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9DD7221-BE0A-834B-824E-1756F3B711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610" y="226689"/>
            <a:ext cx="4465535" cy="157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a:extLst>
              <a:ext uri="{FF2B5EF4-FFF2-40B4-BE49-F238E27FC236}">
                <a16:creationId xmlns:a16="http://schemas.microsoft.com/office/drawing/2014/main" id="{7114DF0B-B4DD-2E49-B470-C723FA98B7E6}"/>
              </a:ext>
            </a:extLst>
          </p:cNvPr>
          <p:cNvSpPr txBox="1"/>
          <p:nvPr/>
        </p:nvSpPr>
        <p:spPr>
          <a:xfrm>
            <a:off x="1565557" y="5430982"/>
            <a:ext cx="9337970" cy="1200329"/>
          </a:xfrm>
          <a:prstGeom prst="rect">
            <a:avLst/>
          </a:prstGeom>
          <a:noFill/>
        </p:spPr>
        <p:txBody>
          <a:bodyPr wrap="square" rtlCol="0">
            <a:spAutoFit/>
          </a:bodyPr>
          <a:lstStyle/>
          <a:p>
            <a:r>
              <a:rPr lang="en-US" dirty="0"/>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a:t>
            </a:r>
          </a:p>
        </p:txBody>
      </p:sp>
      <p:pic>
        <p:nvPicPr>
          <p:cNvPr id="4" name="Picture 3">
            <a:extLst>
              <a:ext uri="{FF2B5EF4-FFF2-40B4-BE49-F238E27FC236}">
                <a16:creationId xmlns:a16="http://schemas.microsoft.com/office/drawing/2014/main" id="{0D2CEF1F-6028-1D4E-96FE-00936EE7AC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610" y="5430982"/>
            <a:ext cx="1117600" cy="1104900"/>
          </a:xfrm>
          <a:prstGeom prst="rect">
            <a:avLst/>
          </a:prstGeom>
        </p:spPr>
      </p:pic>
    </p:spTree>
    <p:extLst>
      <p:ext uri="{BB962C8B-B14F-4D97-AF65-F5344CB8AC3E}">
        <p14:creationId xmlns:p14="http://schemas.microsoft.com/office/powerpoint/2010/main" val="2683925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Reinforce: </a:t>
            </a:r>
            <a:r>
              <a:rPr lang="en-GB" dirty="0"/>
              <a:t>Big Idea 3, 7 and 11  </a:t>
            </a:r>
          </a:p>
        </p:txBody>
      </p:sp>
      <p:sp>
        <p:nvSpPr>
          <p:cNvPr id="3" name="Content Placeholder 2"/>
          <p:cNvSpPr>
            <a:spLocks noGrp="1"/>
          </p:cNvSpPr>
          <p:nvPr>
            <p:ph idx="1"/>
          </p:nvPr>
        </p:nvSpPr>
        <p:spPr/>
        <p:txBody>
          <a:bodyPr/>
          <a:lstStyle/>
          <a:p>
            <a:pPr marL="0" indent="0">
              <a:buNone/>
            </a:pPr>
            <a:r>
              <a:rPr lang="en-GB" dirty="0"/>
              <a:t>1. How does climate change work? Human consumption and its impact on climate change.</a:t>
            </a:r>
          </a:p>
          <a:p>
            <a:pPr marL="0" indent="0">
              <a:buNone/>
            </a:pPr>
            <a:r>
              <a:rPr lang="en-GB" dirty="0"/>
              <a:t>2. Individuals looking at their carbon footprints/actions to reduce human consumption.</a:t>
            </a:r>
          </a:p>
        </p:txBody>
      </p:sp>
      <p:sp>
        <p:nvSpPr>
          <p:cNvPr id="4" name="Rounded Rectangle 3"/>
          <p:cNvSpPr/>
          <p:nvPr/>
        </p:nvSpPr>
        <p:spPr>
          <a:xfrm>
            <a:off x="231648" y="147281"/>
            <a:ext cx="11432971" cy="6607087"/>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1423" y="4352544"/>
            <a:ext cx="6083808" cy="1896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4256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623392" y="548680"/>
            <a:ext cx="11041227" cy="5688632"/>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1524000" y="1122362"/>
            <a:ext cx="9144000" cy="4315269"/>
          </a:xfrm>
        </p:spPr>
        <p:txBody>
          <a:bodyPr>
            <a:normAutofit fontScale="90000"/>
          </a:bodyPr>
          <a:lstStyle/>
          <a:p>
            <a:r>
              <a:rPr lang="en-GB" b="1" dirty="0"/>
              <a:t>Lesson 2 Climate Change</a:t>
            </a:r>
            <a:br>
              <a:rPr lang="en-GB" b="1" dirty="0"/>
            </a:br>
            <a:br>
              <a:rPr lang="en-GB" b="1" dirty="0"/>
            </a:br>
            <a:r>
              <a:rPr lang="en-GB" dirty="0"/>
              <a:t>My Life and the Planet </a:t>
            </a:r>
            <a:br>
              <a:rPr lang="en-GB" dirty="0"/>
            </a:br>
            <a:r>
              <a:rPr lang="en-GB" dirty="0"/>
              <a:t>What is my vision for the future of the planet? </a:t>
            </a:r>
            <a:br>
              <a:rPr lang="en-GB" dirty="0"/>
            </a:br>
            <a:r>
              <a:rPr lang="en-GB" dirty="0"/>
              <a:t> </a:t>
            </a:r>
          </a:p>
        </p:txBody>
      </p:sp>
      <p:sp>
        <p:nvSpPr>
          <p:cNvPr id="3" name="Subtitle 2"/>
          <p:cNvSpPr>
            <a:spLocks noGrp="1"/>
          </p:cNvSpPr>
          <p:nvPr>
            <p:ph type="subTitle" idx="1"/>
          </p:nvPr>
        </p:nvSpPr>
        <p:spPr>
          <a:xfrm>
            <a:off x="1572005" y="3951662"/>
            <a:ext cx="9144000" cy="1655762"/>
          </a:xfrm>
        </p:spPr>
        <p:txBody>
          <a:bodyPr/>
          <a:lstStyle/>
          <a:p>
            <a:r>
              <a:rPr lang="en-GB" dirty="0"/>
              <a:t>“</a:t>
            </a:r>
          </a:p>
        </p:txBody>
      </p:sp>
    </p:spTree>
    <p:extLst>
      <p:ext uri="{BB962C8B-B14F-4D97-AF65-F5344CB8AC3E}">
        <p14:creationId xmlns:p14="http://schemas.microsoft.com/office/powerpoint/2010/main" val="89152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9456" y="134112"/>
            <a:ext cx="11826240" cy="6522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p:txBody>
          <a:bodyPr/>
          <a:lstStyle/>
          <a:p>
            <a:endParaRPr lang="en-GB" dirty="0"/>
          </a:p>
        </p:txBody>
      </p:sp>
      <p:sp>
        <p:nvSpPr>
          <p:cNvPr id="3" name="Subtitle 2"/>
          <p:cNvSpPr>
            <a:spLocks noGrp="1"/>
          </p:cNvSpPr>
          <p:nvPr>
            <p:ph type="subTitle" idx="1"/>
          </p:nvPr>
        </p:nvSpPr>
        <p:spPr>
          <a:xfrm>
            <a:off x="1572005" y="3951662"/>
            <a:ext cx="9144000" cy="1655762"/>
          </a:xfrm>
        </p:spPr>
        <p:txBody>
          <a:bodyPr/>
          <a:lstStyle/>
          <a:p>
            <a:r>
              <a:rPr lang="en-GB" dirty="0"/>
              <a:t>“</a:t>
            </a:r>
          </a:p>
        </p:txBody>
      </p:sp>
      <p:pic>
        <p:nvPicPr>
          <p:cNvPr id="5"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3523487" y="286512"/>
            <a:ext cx="8046721" cy="6217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329" y="424118"/>
            <a:ext cx="2845472" cy="2277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Callout 5"/>
          <p:cNvSpPr/>
          <p:nvPr/>
        </p:nvSpPr>
        <p:spPr>
          <a:xfrm>
            <a:off x="6461760" y="134111"/>
            <a:ext cx="5309826" cy="3901861"/>
          </a:xfrm>
          <a:prstGeom prst="wedgeEllipseCallout">
            <a:avLst>
              <a:gd name="adj1" fmla="val -95151"/>
              <a:gd name="adj2" fmla="val -11645"/>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tx1"/>
                </a:solidFill>
              </a:rPr>
              <a:t>The  use of the SDGs to build a better world  has 4 key principles:</a:t>
            </a:r>
          </a:p>
          <a:p>
            <a:pPr algn="ctr"/>
            <a:r>
              <a:rPr lang="en-GB" b="1" dirty="0">
                <a:solidFill>
                  <a:schemeClr val="tx1"/>
                </a:solidFill>
              </a:rPr>
              <a:t>1. We are all in this together</a:t>
            </a:r>
          </a:p>
          <a:p>
            <a:pPr algn="ctr"/>
            <a:r>
              <a:rPr lang="en-GB" b="1" dirty="0">
                <a:solidFill>
                  <a:schemeClr val="tx1"/>
                </a:solidFill>
              </a:rPr>
              <a:t>2. We need an all round approach</a:t>
            </a:r>
          </a:p>
          <a:p>
            <a:pPr algn="ctr"/>
            <a:r>
              <a:rPr lang="en-GB" b="1" dirty="0">
                <a:solidFill>
                  <a:schemeClr val="tx1"/>
                </a:solidFill>
              </a:rPr>
              <a:t>3. We must not leave anyone behind</a:t>
            </a:r>
          </a:p>
          <a:p>
            <a:pPr algn="ctr"/>
            <a:r>
              <a:rPr lang="en-GB" b="1" dirty="0">
                <a:solidFill>
                  <a:schemeClr val="tx1"/>
                </a:solidFill>
              </a:rPr>
              <a:t>4. Everyone is involved </a:t>
            </a:r>
          </a:p>
        </p:txBody>
      </p:sp>
      <p:sp>
        <p:nvSpPr>
          <p:cNvPr id="7" name="Rounded Rectangle 6"/>
          <p:cNvSpPr/>
          <p:nvPr/>
        </p:nvSpPr>
        <p:spPr>
          <a:xfrm>
            <a:off x="219456" y="2561422"/>
            <a:ext cx="5108448" cy="421417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5400" b="1" dirty="0">
                <a:solidFill>
                  <a:schemeClr val="tx1"/>
                </a:solidFill>
                <a:latin typeface="Comic Sans MS" panose="030F0702030302020204" pitchFamily="66" charset="0"/>
              </a:rPr>
              <a:t>Universality </a:t>
            </a:r>
            <a:r>
              <a:rPr lang="en-GB" dirty="0"/>
              <a:t> </a:t>
            </a:r>
            <a:r>
              <a:rPr lang="en-GB" sz="4800" b="1" dirty="0">
                <a:solidFill>
                  <a:schemeClr val="tx1"/>
                </a:solidFill>
                <a:latin typeface="Comic Sans MS" panose="030F0702030302020204" pitchFamily="66" charset="0"/>
              </a:rPr>
              <a:t> Sustainability Participation    </a:t>
            </a:r>
          </a:p>
          <a:p>
            <a:pPr algn="ctr"/>
            <a:r>
              <a:rPr lang="en-GB" sz="4800" b="1" dirty="0">
                <a:solidFill>
                  <a:schemeClr val="tx1"/>
                </a:solidFill>
                <a:latin typeface="Comic Sans MS" panose="030F0702030302020204" pitchFamily="66" charset="0"/>
              </a:rPr>
              <a:t>Leave no one behind</a:t>
            </a:r>
          </a:p>
          <a:p>
            <a:pPr algn="ctr"/>
            <a:endParaRPr lang="en-GB" dirty="0"/>
          </a:p>
        </p:txBody>
      </p:sp>
    </p:spTree>
    <p:extLst>
      <p:ext uri="{BB962C8B-B14F-4D97-AF65-F5344CB8AC3E}">
        <p14:creationId xmlns:p14="http://schemas.microsoft.com/office/powerpoint/2010/main" val="2856570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31648" y="134112"/>
            <a:ext cx="11765280" cy="6522720"/>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4"/>
          <p:cNvSpPr>
            <a:spLocks noGrp="1"/>
          </p:cNvSpPr>
          <p:nvPr>
            <p:ph type="title"/>
          </p:nvPr>
        </p:nvSpPr>
        <p:spPr/>
        <p:txBody>
          <a:bodyPr/>
          <a:lstStyle/>
          <a:p>
            <a:r>
              <a:rPr lang="en-GB" dirty="0"/>
              <a:t>Lesson outcomes: </a:t>
            </a:r>
          </a:p>
        </p:txBody>
      </p:sp>
      <p:sp>
        <p:nvSpPr>
          <p:cNvPr id="3" name="Subtitle 2"/>
          <p:cNvSpPr>
            <a:spLocks noGrp="1"/>
          </p:cNvSpPr>
          <p:nvPr>
            <p:ph idx="1"/>
          </p:nvPr>
        </p:nvSpPr>
        <p:spPr>
          <a:xfrm>
            <a:off x="579863" y="1457635"/>
            <a:ext cx="10919535" cy="4351338"/>
          </a:xfrm>
        </p:spPr>
        <p:txBody>
          <a:bodyPr>
            <a:normAutofit lnSpcReduction="10000"/>
          </a:bodyPr>
          <a:lstStyle/>
          <a:p>
            <a:pPr marL="0" indent="0">
              <a:buNone/>
            </a:pPr>
            <a:r>
              <a:rPr lang="en-US" b="1" dirty="0"/>
              <a:t>Learners will be able to  </a:t>
            </a:r>
          </a:p>
          <a:p>
            <a:r>
              <a:rPr lang="en-US" dirty="0">
                <a:solidFill>
                  <a:srgbClr val="7030A0"/>
                </a:solidFill>
              </a:rPr>
              <a:t>Describe and share their feelings </a:t>
            </a:r>
            <a:r>
              <a:rPr lang="en-US" dirty="0"/>
              <a:t>about the things they love about  planet earth </a:t>
            </a:r>
          </a:p>
          <a:p>
            <a:r>
              <a:rPr lang="en-US" dirty="0">
                <a:solidFill>
                  <a:srgbClr val="7030A0"/>
                </a:solidFill>
              </a:rPr>
              <a:t>Describe how they think grandparents would like to leave  the planet </a:t>
            </a:r>
            <a:r>
              <a:rPr lang="en-US" dirty="0"/>
              <a:t>for future generations that include their grandchildren (environmental legacy)</a:t>
            </a:r>
          </a:p>
          <a:p>
            <a:r>
              <a:rPr lang="en-US" dirty="0">
                <a:solidFill>
                  <a:srgbClr val="7030A0"/>
                </a:solidFill>
              </a:rPr>
              <a:t>Evaluate</a:t>
            </a:r>
            <a:r>
              <a:rPr lang="en-US" dirty="0"/>
              <a:t> their carbon footprint and reflect on how they feel about this</a:t>
            </a:r>
          </a:p>
          <a:p>
            <a:r>
              <a:rPr lang="en-US" dirty="0">
                <a:solidFill>
                  <a:srgbClr val="7030A0"/>
                </a:solidFill>
              </a:rPr>
              <a:t>Evaluate </a:t>
            </a:r>
            <a:r>
              <a:rPr lang="en-US" dirty="0"/>
              <a:t>whether they have a responsibility to change their daily actions </a:t>
            </a:r>
            <a:r>
              <a:rPr lang="en-GB" dirty="0"/>
              <a:t>to reduce their footprint and understand that people acting together can have an impact on reducing climate change </a:t>
            </a:r>
          </a:p>
        </p:txBody>
      </p:sp>
    </p:spTree>
    <p:extLst>
      <p:ext uri="{BB962C8B-B14F-4D97-AF65-F5344CB8AC3E}">
        <p14:creationId xmlns:p14="http://schemas.microsoft.com/office/powerpoint/2010/main" val="14234252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82880" y="231648"/>
            <a:ext cx="11899392" cy="6425184"/>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3309918" y="500571"/>
            <a:ext cx="5766816" cy="1035621"/>
          </a:xfrm>
        </p:spPr>
        <p:txBody>
          <a:bodyPr>
            <a:normAutofit/>
          </a:bodyPr>
          <a:lstStyle/>
          <a:p>
            <a:r>
              <a:rPr lang="en-GB" dirty="0"/>
              <a:t>Key words</a:t>
            </a:r>
          </a:p>
        </p:txBody>
      </p:sp>
      <p:sp>
        <p:nvSpPr>
          <p:cNvPr id="5" name="Rectangle 4"/>
          <p:cNvSpPr/>
          <p:nvPr/>
        </p:nvSpPr>
        <p:spPr>
          <a:xfrm>
            <a:off x="843562" y="1539665"/>
            <a:ext cx="10716768" cy="5386090"/>
          </a:xfrm>
          <a:prstGeom prst="rect">
            <a:avLst/>
          </a:prstGeom>
        </p:spPr>
        <p:txBody>
          <a:bodyPr wrap="square">
            <a:spAutoFit/>
          </a:bodyPr>
          <a:lstStyle/>
          <a:p>
            <a:r>
              <a:rPr lang="en-GB" sz="2800" b="1" dirty="0">
                <a:solidFill>
                  <a:schemeClr val="accent5">
                    <a:lumMod val="50000"/>
                  </a:schemeClr>
                </a:solidFill>
              </a:rPr>
              <a:t>Global warming </a:t>
            </a:r>
            <a:r>
              <a:rPr lang="en-GB" sz="2800" dirty="0"/>
              <a:t>is the gradual increase in the overall temperature of the earth's atmosphere.</a:t>
            </a:r>
            <a:br>
              <a:rPr lang="en-GB" sz="2800" dirty="0"/>
            </a:br>
            <a:br>
              <a:rPr lang="en-GB" sz="2800" dirty="0"/>
            </a:br>
            <a:r>
              <a:rPr lang="en-GB" sz="2800" b="1" dirty="0">
                <a:solidFill>
                  <a:srgbClr val="002060"/>
                </a:solidFill>
              </a:rPr>
              <a:t>Climate change </a:t>
            </a:r>
            <a:r>
              <a:rPr lang="en-GB" sz="2800" dirty="0"/>
              <a:t>is a change in global or regional climate patterns, in particular a change apparent from the mid to late 20th century onward.</a:t>
            </a:r>
            <a:br>
              <a:rPr lang="en-GB" sz="2800" dirty="0"/>
            </a:br>
            <a:br>
              <a:rPr lang="en-GB" sz="2800" b="1" dirty="0"/>
            </a:br>
            <a:r>
              <a:rPr lang="en-US" sz="2800" b="1" dirty="0">
                <a:solidFill>
                  <a:schemeClr val="accent6">
                    <a:lumMod val="50000"/>
                  </a:schemeClr>
                </a:solidFill>
              </a:rPr>
              <a:t>Carbon dioxide </a:t>
            </a:r>
            <a:r>
              <a:rPr lang="en-US" sz="2800" dirty="0"/>
              <a:t>A gas in the air around us.</a:t>
            </a:r>
            <a:br>
              <a:rPr lang="en-US" sz="2800" dirty="0"/>
            </a:br>
            <a:br>
              <a:rPr lang="en-US" sz="2800" dirty="0"/>
            </a:br>
            <a:r>
              <a:rPr lang="en-US" sz="2800" b="1" dirty="0">
                <a:solidFill>
                  <a:schemeClr val="accent6">
                    <a:lumMod val="50000"/>
                  </a:schemeClr>
                </a:solidFill>
              </a:rPr>
              <a:t>Carbon footprint </a:t>
            </a:r>
            <a:r>
              <a:rPr lang="en-US" sz="2800" dirty="0"/>
              <a:t>The amount of ‘carbon’ energy (coal, oil or gas) we each use and the amount of carbon dioxide we then contribute to </a:t>
            </a:r>
            <a:br>
              <a:rPr lang="en-US" sz="2800" dirty="0"/>
            </a:br>
            <a:r>
              <a:rPr lang="en-US" sz="2800" dirty="0"/>
              <a:t>the air</a:t>
            </a:r>
            <a:r>
              <a:rPr lang="en-US" dirty="0"/>
              <a:t>. </a:t>
            </a:r>
          </a:p>
          <a:p>
            <a:endParaRPr lang="en-US" dirty="0"/>
          </a:p>
          <a:p>
            <a:endParaRPr lang="en-GB" dirty="0"/>
          </a:p>
        </p:txBody>
      </p:sp>
    </p:spTree>
    <p:extLst>
      <p:ext uri="{BB962C8B-B14F-4D97-AF65-F5344CB8AC3E}">
        <p14:creationId xmlns:p14="http://schemas.microsoft.com/office/powerpoint/2010/main" val="3937122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82880" y="109728"/>
            <a:ext cx="11862816" cy="6559296"/>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4"/>
          <p:cNvSpPr>
            <a:spLocks noGrp="1"/>
          </p:cNvSpPr>
          <p:nvPr>
            <p:ph type="title"/>
          </p:nvPr>
        </p:nvSpPr>
        <p:spPr/>
        <p:txBody>
          <a:bodyPr/>
          <a:lstStyle/>
          <a:p>
            <a:r>
              <a:rPr lang="en-GB" dirty="0"/>
              <a:t>The SDG Goal Climate Change – the Facts </a:t>
            </a:r>
          </a:p>
        </p:txBody>
      </p:sp>
      <p:sp>
        <p:nvSpPr>
          <p:cNvPr id="7" name="Rectangle 6"/>
          <p:cNvSpPr/>
          <p:nvPr/>
        </p:nvSpPr>
        <p:spPr>
          <a:xfrm>
            <a:off x="560832" y="1450170"/>
            <a:ext cx="11210754" cy="4524315"/>
          </a:xfrm>
          <a:prstGeom prst="rect">
            <a:avLst/>
          </a:prstGeom>
        </p:spPr>
        <p:txBody>
          <a:bodyPr wrap="square">
            <a:spAutoFit/>
          </a:bodyPr>
          <a:lstStyle/>
          <a:p>
            <a:r>
              <a:rPr lang="en-GB" sz="3600" dirty="0"/>
              <a:t>World facts </a:t>
            </a:r>
          </a:p>
          <a:p>
            <a:endParaRPr lang="en-GB" sz="3600" dirty="0"/>
          </a:p>
          <a:p>
            <a:r>
              <a:rPr lang="en-GB" sz="3600" dirty="0"/>
              <a:t>• Climate change is now affecting every country on every continent.</a:t>
            </a:r>
          </a:p>
          <a:p>
            <a:r>
              <a:rPr lang="en-GB" sz="3600" dirty="0"/>
              <a:t>• Global emissions of carbon dioxide (CO2) have increased by almost 50 per cent since 1990. </a:t>
            </a:r>
          </a:p>
          <a:p>
            <a:r>
              <a:rPr lang="en-GB" sz="3600" dirty="0"/>
              <a:t>Target By 2030 to ensure all people are well prepared for hazards related to climate change and natural disasters. </a:t>
            </a:r>
          </a:p>
        </p:txBody>
      </p:sp>
    </p:spTree>
    <p:extLst>
      <p:ext uri="{BB962C8B-B14F-4D97-AF65-F5344CB8AC3E}">
        <p14:creationId xmlns:p14="http://schemas.microsoft.com/office/powerpoint/2010/main" val="573409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0" y="0"/>
            <a:ext cx="11899392" cy="6571488"/>
          </a:xfrm>
          <a:prstGeom prst="roundRect">
            <a:avLst/>
          </a:prstGeom>
          <a:noFill/>
          <a:ln w="31750" cmpd="sng">
            <a:solidFill>
              <a:srgbClr val="00B050"/>
            </a:solidFill>
          </a:ln>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5"/>
          <p:cNvSpPr/>
          <p:nvPr/>
        </p:nvSpPr>
        <p:spPr>
          <a:xfrm>
            <a:off x="6676581" y="198056"/>
            <a:ext cx="4142358" cy="9144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effectLst>
                  <a:outerShdw blurRad="38100" dist="38100" dir="2700000" algn="tl">
                    <a:srgbClr val="000000">
                      <a:alpha val="43137"/>
                    </a:srgbClr>
                  </a:outerShdw>
                </a:effectLst>
              </a:rPr>
              <a:t>For the love of…</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6816" y="1057592"/>
            <a:ext cx="5961888" cy="5099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 y="1057592"/>
            <a:ext cx="5295342" cy="423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522" y="5290629"/>
            <a:ext cx="4230124" cy="1208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739522" y="264214"/>
            <a:ext cx="4905374" cy="830997"/>
          </a:xfrm>
          <a:prstGeom prst="rect">
            <a:avLst/>
          </a:prstGeom>
        </p:spPr>
        <p:txBody>
          <a:bodyPr wrap="square">
            <a:spAutoFit/>
          </a:bodyPr>
          <a:lstStyle/>
          <a:p>
            <a:r>
              <a:rPr lang="en-GB" sz="2400" b="1" dirty="0">
                <a:solidFill>
                  <a:prstClr val="black"/>
                </a:solidFill>
                <a:effectLst>
                  <a:outerShdw blurRad="38100" dist="38100" dir="2700000" algn="tl">
                    <a:srgbClr val="000000">
                      <a:alpha val="43137"/>
                    </a:srgbClr>
                  </a:outerShdw>
                </a:effectLst>
                <a:latin typeface="Calibri Light" panose="020F0302020204030204"/>
                <a:ea typeface="+mj-ea"/>
                <a:cs typeface="+mj-cs"/>
              </a:rPr>
              <a:t>Add in key words or images about what you love about our planet </a:t>
            </a:r>
            <a:endParaRPr lang="en-GB"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371221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1302</TotalTime>
  <Words>2017</Words>
  <Application>Microsoft Macintosh PowerPoint</Application>
  <PresentationFormat>Widescreen</PresentationFormat>
  <Paragraphs>237</Paragraphs>
  <Slides>22</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Comic Sans MS</vt:lpstr>
      <vt:lpstr>Office Theme</vt:lpstr>
      <vt:lpstr> Teacher’s Instructions  </vt:lpstr>
      <vt:lpstr>PowerPoint Presentation</vt:lpstr>
      <vt:lpstr>Reinforce: Big Idea 3, 7 and 11  </vt:lpstr>
      <vt:lpstr>Lesson 2 Climate Change  My Life and the Planet  What is my vision for the future of the planet?   </vt:lpstr>
      <vt:lpstr>PowerPoint Presentation</vt:lpstr>
      <vt:lpstr>Lesson outcomes: </vt:lpstr>
      <vt:lpstr>Key words</vt:lpstr>
      <vt:lpstr>The SDG Goal Climate Change – the Facts </vt:lpstr>
      <vt:lpstr>PowerPoint Presentation</vt:lpstr>
      <vt:lpstr>PowerPoint Presentation</vt:lpstr>
      <vt:lpstr>PowerPoint Presentation</vt:lpstr>
      <vt:lpstr>PowerPoint Presentation</vt:lpstr>
      <vt:lpstr>PowerPoint Presentation</vt:lpstr>
      <vt:lpstr>PowerPoint Presentation</vt:lpstr>
      <vt:lpstr>                                            Carbon Footprint Worksheet Circle the letter that best answers the following questions, and then use the Scoring Instructions to calculate your “carbon footprint” – the effect your family has on the climate in terms of greenhouse gasses you produce measured in units of carbon dioxide.</vt:lpstr>
      <vt:lpstr>PowerPoint Presentation</vt:lpstr>
      <vt:lpstr>PowerPoint Presentation</vt:lpstr>
      <vt:lpstr>PowerPoint Presentation</vt:lpstr>
      <vt:lpstr>PowerPoint Presentation</vt:lpstr>
      <vt:lpstr>                                            Carbon Footprint Worksheet Circle the letter that best answers the following questions, and then use the Scoring Instructions to calculate your “carbon footprint” – the effect your family has on the climate in terms of greenhouse gasses you produce measured in units of carbon dioxide.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Access</dc:creator>
  <cp:lastModifiedBy>Microsoft Office User</cp:lastModifiedBy>
  <cp:revision>69</cp:revision>
  <cp:lastPrinted>2018-10-01T16:00:43Z</cp:lastPrinted>
  <dcterms:created xsi:type="dcterms:W3CDTF">2018-08-29T12:51:44Z</dcterms:created>
  <dcterms:modified xsi:type="dcterms:W3CDTF">2019-05-02T10:00:23Z</dcterms:modified>
</cp:coreProperties>
</file>