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handoutMasterIdLst>
    <p:handoutMasterId r:id="rId36"/>
  </p:handoutMasterIdLst>
  <p:sldIdLst>
    <p:sldId id="298" r:id="rId2"/>
    <p:sldId id="349" r:id="rId3"/>
    <p:sldId id="288" r:id="rId4"/>
    <p:sldId id="296" r:id="rId5"/>
    <p:sldId id="297" r:id="rId6"/>
    <p:sldId id="318" r:id="rId7"/>
    <p:sldId id="289" r:id="rId8"/>
    <p:sldId id="350" r:id="rId9"/>
    <p:sldId id="292" r:id="rId10"/>
    <p:sldId id="302" r:id="rId11"/>
    <p:sldId id="293" r:id="rId12"/>
    <p:sldId id="310" r:id="rId13"/>
    <p:sldId id="351" r:id="rId14"/>
    <p:sldId id="330" r:id="rId15"/>
    <p:sldId id="332" r:id="rId16"/>
    <p:sldId id="331" r:id="rId17"/>
    <p:sldId id="333" r:id="rId18"/>
    <p:sldId id="335" r:id="rId19"/>
    <p:sldId id="336" r:id="rId20"/>
    <p:sldId id="337" r:id="rId21"/>
    <p:sldId id="352" r:id="rId22"/>
    <p:sldId id="346" r:id="rId23"/>
    <p:sldId id="348" r:id="rId24"/>
    <p:sldId id="347" r:id="rId25"/>
    <p:sldId id="327" r:id="rId26"/>
    <p:sldId id="299" r:id="rId27"/>
    <p:sldId id="301" r:id="rId28"/>
    <p:sldId id="342" r:id="rId29"/>
    <p:sldId id="343" r:id="rId30"/>
    <p:sldId id="344" r:id="rId31"/>
    <p:sldId id="345" r:id="rId32"/>
    <p:sldId id="324" r:id="rId33"/>
    <p:sldId id="353" r:id="rId3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994" autoAdjust="0"/>
    <p:restoredTop sz="74150" autoAdjust="0"/>
  </p:normalViewPr>
  <p:slideViewPr>
    <p:cSldViewPr snapToGrid="0">
      <p:cViewPr varScale="1">
        <p:scale>
          <a:sx n="93" d="100"/>
          <a:sy n="93" d="100"/>
        </p:scale>
        <p:origin x="1712" y="20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1FC65A1-4D23-4303-A7D8-CEBF7E9C997B}" type="datetimeFigureOut">
              <a:rPr lang="en-GB" smtClean="0"/>
              <a:t>02/05/2019</a:t>
            </a:fld>
            <a:endParaRPr lang="en-GB"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C4B80DD-A68F-47AD-ACED-DFC152390A6F}" type="slidenum">
              <a:rPr lang="en-GB" smtClean="0"/>
              <a:t>‹#›</a:t>
            </a:fld>
            <a:endParaRPr lang="en-GB" dirty="0"/>
          </a:p>
        </p:txBody>
      </p:sp>
    </p:spTree>
    <p:extLst>
      <p:ext uri="{BB962C8B-B14F-4D97-AF65-F5344CB8AC3E}">
        <p14:creationId xmlns:p14="http://schemas.microsoft.com/office/powerpoint/2010/main" val="306903560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C764444-0532-4A24-AA97-F175CA0B6031}" type="datetimeFigureOut">
              <a:rPr lang="en-GB" smtClean="0"/>
              <a:t>02/05/2019</a:t>
            </a:fld>
            <a:endParaRPr lang="en-GB"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959E035-D156-4536-BCF3-00E917DBD856}" type="slidenum">
              <a:rPr lang="en-GB" smtClean="0"/>
              <a:t>‹#›</a:t>
            </a:fld>
            <a:endParaRPr lang="en-GB" dirty="0"/>
          </a:p>
        </p:txBody>
      </p:sp>
    </p:spTree>
    <p:extLst>
      <p:ext uri="{BB962C8B-B14F-4D97-AF65-F5344CB8AC3E}">
        <p14:creationId xmlns:p14="http://schemas.microsoft.com/office/powerpoint/2010/main" val="24674958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google.co.uk/url?sa=i&amp;rct=j&amp;q=&amp;esrc=s&amp;source=images&amp;cd=&amp;cad=rja&amp;uact=8&amp;ved=2ahUKEwickc7Lh6bdAhVQQhoKHRlmBZcQjB16BAgBEAQ&amp;url=http://www.mosaicco.com/2015annualreport/driven_to_excel/index.html&amp;psig=AOvVaw28Mq4Ttv0dMe_kxVN39f-B&amp;ust=1536312329134634"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 UNDP</a:t>
            </a:r>
          </a:p>
        </p:txBody>
      </p:sp>
      <p:sp>
        <p:nvSpPr>
          <p:cNvPr id="4" name="Slide Number Placeholder 3"/>
          <p:cNvSpPr>
            <a:spLocks noGrp="1"/>
          </p:cNvSpPr>
          <p:nvPr>
            <p:ph type="sldNum" sz="quarter" idx="10"/>
          </p:nvPr>
        </p:nvSpPr>
        <p:spPr/>
        <p:txBody>
          <a:bodyPr/>
          <a:lstStyle/>
          <a:p>
            <a:fld id="{6959E035-D156-4536-BCF3-00E917DBD856}" type="slidenum">
              <a:rPr lang="en-GB" smtClean="0"/>
              <a:t>4</a:t>
            </a:fld>
            <a:endParaRPr lang="en-GB" dirty="0"/>
          </a:p>
        </p:txBody>
      </p:sp>
    </p:spTree>
    <p:extLst>
      <p:ext uri="{BB962C8B-B14F-4D97-AF65-F5344CB8AC3E}">
        <p14:creationId xmlns:p14="http://schemas.microsoft.com/office/powerpoint/2010/main" val="32045916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9E035-D156-4536-BCF3-00E917DBD856}" type="slidenum">
              <a:rPr lang="en-GB" smtClean="0"/>
              <a:t>21</a:t>
            </a:fld>
            <a:endParaRPr lang="en-GB" dirty="0"/>
          </a:p>
        </p:txBody>
      </p:sp>
    </p:spTree>
    <p:extLst>
      <p:ext uri="{BB962C8B-B14F-4D97-AF65-F5344CB8AC3E}">
        <p14:creationId xmlns:p14="http://schemas.microsoft.com/office/powerpoint/2010/main" val="40172933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Banana boxes: Image from Visa</a:t>
            </a:r>
            <a:r>
              <a:rPr lang="en-GB" baseline="0" dirty="0"/>
              <a:t> Kopu on Flickr</a:t>
            </a:r>
          </a:p>
          <a:p>
            <a:r>
              <a:rPr lang="en-GB" dirty="0"/>
              <a:t>Boat: Image from http://interactiveedutainment.blogspot.com/2015/02/food-miles-and-local-food-security.html</a:t>
            </a:r>
          </a:p>
          <a:p>
            <a:r>
              <a:rPr lang="en-GB" dirty="0"/>
              <a:t>Lorry: Image from</a:t>
            </a:r>
            <a:r>
              <a:rPr lang="en-GB" baseline="0" dirty="0"/>
              <a:t> https://www.rgtransport.com/our-company</a:t>
            </a:r>
          </a:p>
          <a:p>
            <a:pPr marL="0" marR="0" indent="0" algn="l" defTabSz="914400" rtl="0" eaLnBrk="1" fontAlgn="auto" latinLnBrk="0" hangingPunct="1">
              <a:lnSpc>
                <a:spcPct val="100000"/>
              </a:lnSpc>
              <a:spcBef>
                <a:spcPts val="0"/>
              </a:spcBef>
              <a:spcAft>
                <a:spcPts val="0"/>
              </a:spcAft>
              <a:buClrTx/>
              <a:buSzTx/>
              <a:buFontTx/>
              <a:buNone/>
              <a:tabLst/>
              <a:defRPr/>
            </a:pPr>
            <a:r>
              <a:rPr lang="en-GB" dirty="0"/>
              <a:t>Fruits: Image by </a:t>
            </a:r>
            <a:r>
              <a:rPr lang="en-GB" b="1" dirty="0">
                <a:effectLst/>
              </a:rPr>
              <a:t>Thorsten Blank</a:t>
            </a:r>
            <a:r>
              <a:rPr lang="en-GB" b="0" baseline="0" dirty="0">
                <a:effectLst/>
              </a:rPr>
              <a:t> from Pixabay</a:t>
            </a:r>
            <a:endParaRPr lang="en-GB" b="1" dirty="0">
              <a:effectLst/>
            </a:endParaRPr>
          </a:p>
        </p:txBody>
      </p:sp>
      <p:sp>
        <p:nvSpPr>
          <p:cNvPr id="4" name="Slide Number Placeholder 3"/>
          <p:cNvSpPr>
            <a:spLocks noGrp="1"/>
          </p:cNvSpPr>
          <p:nvPr>
            <p:ph type="sldNum" sz="quarter" idx="10"/>
          </p:nvPr>
        </p:nvSpPr>
        <p:spPr/>
        <p:txBody>
          <a:bodyPr/>
          <a:lstStyle/>
          <a:p>
            <a:fld id="{6959E035-D156-4536-BCF3-00E917DBD856}" type="slidenum">
              <a:rPr lang="en-GB" smtClean="0"/>
              <a:t>25</a:t>
            </a:fld>
            <a:endParaRPr lang="en-GB" dirty="0"/>
          </a:p>
        </p:txBody>
      </p:sp>
    </p:spTree>
    <p:extLst>
      <p:ext uri="{BB962C8B-B14F-4D97-AF65-F5344CB8AC3E}">
        <p14:creationId xmlns:p14="http://schemas.microsoft.com/office/powerpoint/2010/main" val="37803056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a:t>Image: </a:t>
            </a:r>
            <a:r>
              <a:rPr lang="en-GB" u="sng" dirty="0">
                <a:hlinkClick r:id="rId3"/>
              </a:rPr>
              <a:t>The Mosaic Company</a:t>
            </a:r>
            <a:r>
              <a:rPr lang="en-GB" u="sng" dirty="0"/>
              <a:t> </a:t>
            </a:r>
            <a:r>
              <a:rPr lang="en-GB" dirty="0"/>
              <a:t>Global population growth by 2050</a:t>
            </a:r>
          </a:p>
        </p:txBody>
      </p:sp>
      <p:sp>
        <p:nvSpPr>
          <p:cNvPr id="4" name="Slide Number Placeholder 3"/>
          <p:cNvSpPr>
            <a:spLocks noGrp="1"/>
          </p:cNvSpPr>
          <p:nvPr>
            <p:ph type="sldNum" sz="quarter" idx="10"/>
          </p:nvPr>
        </p:nvSpPr>
        <p:spPr/>
        <p:txBody>
          <a:bodyPr/>
          <a:lstStyle/>
          <a:p>
            <a:fld id="{6959E035-D156-4536-BCF3-00E917DBD856}" type="slidenum">
              <a:rPr lang="en-GB" smtClean="0"/>
              <a:t>26</a:t>
            </a:fld>
            <a:endParaRPr lang="en-GB" dirty="0"/>
          </a:p>
        </p:txBody>
      </p:sp>
    </p:spTree>
    <p:extLst>
      <p:ext uri="{BB962C8B-B14F-4D97-AF65-F5344CB8AC3E}">
        <p14:creationId xmlns:p14="http://schemas.microsoft.com/office/powerpoint/2010/main" val="455250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9E035-D156-4536-BCF3-00E917DBD856}" type="slidenum">
              <a:rPr lang="en-GB" smtClean="0"/>
              <a:t>28</a:t>
            </a:fld>
            <a:endParaRPr lang="en-GB" dirty="0"/>
          </a:p>
        </p:txBody>
      </p:sp>
    </p:spTree>
    <p:extLst>
      <p:ext uri="{BB962C8B-B14F-4D97-AF65-F5344CB8AC3E}">
        <p14:creationId xmlns:p14="http://schemas.microsoft.com/office/powerpoint/2010/main" val="20430107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9E035-D156-4536-BCF3-00E917DBD856}" type="slidenum">
              <a:rPr lang="en-GB" smtClean="0"/>
              <a:t>29</a:t>
            </a:fld>
            <a:endParaRPr lang="en-GB" dirty="0"/>
          </a:p>
        </p:txBody>
      </p:sp>
    </p:spTree>
    <p:extLst>
      <p:ext uri="{BB962C8B-B14F-4D97-AF65-F5344CB8AC3E}">
        <p14:creationId xmlns:p14="http://schemas.microsoft.com/office/powerpoint/2010/main" val="25319421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Food flag: Image from https://panmagazine.wordpress.com/</a:t>
            </a:r>
          </a:p>
          <a:p>
            <a:r>
              <a:rPr lang="en-GB" dirty="0"/>
              <a:t>Locally grown: Image by Walmart on</a:t>
            </a:r>
            <a:r>
              <a:rPr lang="en-GB" baseline="0" dirty="0"/>
              <a:t> Flickr</a:t>
            </a:r>
            <a:endParaRPr lang="en-GB" dirty="0"/>
          </a:p>
          <a:p>
            <a:r>
              <a:rPr lang="en-GB" dirty="0"/>
              <a:t>Apples: Image from https://www.isons.com/wp-content/uploads/2016/10/apples-on-branch.jpg</a:t>
            </a:r>
          </a:p>
        </p:txBody>
      </p:sp>
      <p:sp>
        <p:nvSpPr>
          <p:cNvPr id="4" name="Slide Number Placeholder 3"/>
          <p:cNvSpPr>
            <a:spLocks noGrp="1"/>
          </p:cNvSpPr>
          <p:nvPr>
            <p:ph type="sldNum" sz="quarter" idx="10"/>
          </p:nvPr>
        </p:nvSpPr>
        <p:spPr/>
        <p:txBody>
          <a:bodyPr/>
          <a:lstStyle/>
          <a:p>
            <a:fld id="{6959E035-D156-4536-BCF3-00E917DBD856}" type="slidenum">
              <a:rPr lang="en-GB" smtClean="0"/>
              <a:t>30</a:t>
            </a:fld>
            <a:endParaRPr lang="en-GB" dirty="0"/>
          </a:p>
        </p:txBody>
      </p:sp>
    </p:spTree>
    <p:extLst>
      <p:ext uri="{BB962C8B-B14F-4D97-AF65-F5344CB8AC3E}">
        <p14:creationId xmlns:p14="http://schemas.microsoft.com/office/powerpoint/2010/main" val="12545031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9E035-D156-4536-BCF3-00E917DBD856}" type="slidenum">
              <a:rPr lang="en-GB" smtClean="0"/>
              <a:t>31</a:t>
            </a:fld>
            <a:endParaRPr lang="en-GB" dirty="0"/>
          </a:p>
        </p:txBody>
      </p:sp>
    </p:spTree>
    <p:extLst>
      <p:ext uri="{BB962C8B-B14F-4D97-AF65-F5344CB8AC3E}">
        <p14:creationId xmlns:p14="http://schemas.microsoft.com/office/powerpoint/2010/main" val="35140847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Data from Wynes, Seth, and Kimberly A Nicholas. 2017. “The Climate Mitigation Gap: Education and Government Recommendations Miss the Most Effective Individual Actions.” Environmental Research Letters 12(7).  DOI: 10.1088/1748-9326/aa7541. Image credit: Catrin Jakobsson. </a:t>
            </a:r>
          </a:p>
          <a:p>
            <a:endParaRPr lang="en-GB"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959E035-D156-4536-BCF3-00E917DBD856}" type="slidenum">
              <a:rPr lang="en-GB" smtClean="0"/>
              <a:t>32</a:t>
            </a:fld>
            <a:endParaRPr lang="en-GB" dirty="0"/>
          </a:p>
        </p:txBody>
      </p:sp>
    </p:spTree>
    <p:extLst>
      <p:ext uri="{BB962C8B-B14F-4D97-AF65-F5344CB8AC3E}">
        <p14:creationId xmlns:p14="http://schemas.microsoft.com/office/powerpoint/2010/main" val="16611505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9E035-D156-4536-BCF3-00E917DBD856}" type="slidenum">
              <a:rPr lang="en-GB" smtClean="0"/>
              <a:t>33</a:t>
            </a:fld>
            <a:endParaRPr lang="en-GB" dirty="0"/>
          </a:p>
        </p:txBody>
      </p:sp>
    </p:spTree>
    <p:extLst>
      <p:ext uri="{BB962C8B-B14F-4D97-AF65-F5344CB8AC3E}">
        <p14:creationId xmlns:p14="http://schemas.microsoft.com/office/powerpoint/2010/main" val="29139092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 UNDP</a:t>
            </a:r>
          </a:p>
        </p:txBody>
      </p:sp>
      <p:sp>
        <p:nvSpPr>
          <p:cNvPr id="4" name="Slide Number Placeholder 3"/>
          <p:cNvSpPr>
            <a:spLocks noGrp="1"/>
          </p:cNvSpPr>
          <p:nvPr>
            <p:ph type="sldNum" sz="quarter" idx="10"/>
          </p:nvPr>
        </p:nvSpPr>
        <p:spPr/>
        <p:txBody>
          <a:bodyPr/>
          <a:lstStyle/>
          <a:p>
            <a:fld id="{6959E035-D156-4536-BCF3-00E917DBD856}" type="slidenum">
              <a:rPr lang="en-GB" smtClean="0"/>
              <a:t>5</a:t>
            </a:fld>
            <a:endParaRPr lang="en-GB" dirty="0"/>
          </a:p>
        </p:txBody>
      </p:sp>
    </p:spTree>
    <p:extLst>
      <p:ext uri="{BB962C8B-B14F-4D97-AF65-F5344CB8AC3E}">
        <p14:creationId xmlns:p14="http://schemas.microsoft.com/office/powerpoint/2010/main" val="15657921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 Oxfam International</a:t>
            </a:r>
          </a:p>
        </p:txBody>
      </p:sp>
      <p:sp>
        <p:nvSpPr>
          <p:cNvPr id="4" name="Slide Number Placeholder 3"/>
          <p:cNvSpPr>
            <a:spLocks noGrp="1"/>
          </p:cNvSpPr>
          <p:nvPr>
            <p:ph type="sldNum" sz="quarter" idx="10"/>
          </p:nvPr>
        </p:nvSpPr>
        <p:spPr/>
        <p:txBody>
          <a:bodyPr/>
          <a:lstStyle/>
          <a:p>
            <a:fld id="{6959E035-D156-4536-BCF3-00E917DBD856}" type="slidenum">
              <a:rPr lang="en-GB" smtClean="0"/>
              <a:t>6</a:t>
            </a:fld>
            <a:endParaRPr lang="en-GB" dirty="0"/>
          </a:p>
        </p:txBody>
      </p:sp>
    </p:spTree>
    <p:extLst>
      <p:ext uri="{BB962C8B-B14F-4D97-AF65-F5344CB8AC3E}">
        <p14:creationId xmlns:p14="http://schemas.microsoft.com/office/powerpoint/2010/main" val="3176923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 by crashingwave from https://www.deviantart.com/crashingwave/art/Food-Miles-Red-Arrows-47247320</a:t>
            </a:r>
          </a:p>
        </p:txBody>
      </p:sp>
      <p:sp>
        <p:nvSpPr>
          <p:cNvPr id="4" name="Slide Number Placeholder 3"/>
          <p:cNvSpPr>
            <a:spLocks noGrp="1"/>
          </p:cNvSpPr>
          <p:nvPr>
            <p:ph type="sldNum" sz="quarter" idx="10"/>
          </p:nvPr>
        </p:nvSpPr>
        <p:spPr/>
        <p:txBody>
          <a:bodyPr/>
          <a:lstStyle/>
          <a:p>
            <a:fld id="{6959E035-D156-4536-BCF3-00E917DBD856}" type="slidenum">
              <a:rPr lang="en-GB" smtClean="0"/>
              <a:t>9</a:t>
            </a:fld>
            <a:endParaRPr lang="en-GB" dirty="0"/>
          </a:p>
        </p:txBody>
      </p:sp>
    </p:spTree>
    <p:extLst>
      <p:ext uri="{BB962C8B-B14F-4D97-AF65-F5344CB8AC3E}">
        <p14:creationId xmlns:p14="http://schemas.microsoft.com/office/powerpoint/2010/main" val="23671363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Images from Pixabay</a:t>
            </a:r>
          </a:p>
        </p:txBody>
      </p:sp>
      <p:sp>
        <p:nvSpPr>
          <p:cNvPr id="4" name="Slide Number Placeholder 3"/>
          <p:cNvSpPr>
            <a:spLocks noGrp="1"/>
          </p:cNvSpPr>
          <p:nvPr>
            <p:ph type="sldNum" sz="quarter" idx="10"/>
          </p:nvPr>
        </p:nvSpPr>
        <p:spPr/>
        <p:txBody>
          <a:bodyPr/>
          <a:lstStyle/>
          <a:p>
            <a:fld id="{6959E035-D156-4536-BCF3-00E917DBD856}" type="slidenum">
              <a:rPr lang="en-GB" smtClean="0"/>
              <a:t>10</a:t>
            </a:fld>
            <a:endParaRPr lang="en-GB" dirty="0"/>
          </a:p>
        </p:txBody>
      </p:sp>
    </p:spTree>
    <p:extLst>
      <p:ext uri="{BB962C8B-B14F-4D97-AF65-F5344CB8AC3E}">
        <p14:creationId xmlns:p14="http://schemas.microsoft.com/office/powerpoint/2010/main" val="12945212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Top</a:t>
            </a:r>
            <a:r>
              <a:rPr lang="en-GB" baseline="0" dirty="0"/>
              <a:t> left and right: https://www.bbc.com/bitesize/guides/zf6fr82/revision/1</a:t>
            </a:r>
          </a:p>
          <a:p>
            <a:r>
              <a:rPr lang="en-GB" baseline="0" dirty="0"/>
              <a:t>Bottom left: http://theidentitychef.com/tag/green/</a:t>
            </a:r>
          </a:p>
          <a:p>
            <a:r>
              <a:rPr lang="en-GB" baseline="0" dirty="0"/>
              <a:t>Bottom right:</a:t>
            </a:r>
          </a:p>
        </p:txBody>
      </p:sp>
      <p:sp>
        <p:nvSpPr>
          <p:cNvPr id="4" name="Slide Number Placeholder 3"/>
          <p:cNvSpPr>
            <a:spLocks noGrp="1"/>
          </p:cNvSpPr>
          <p:nvPr>
            <p:ph type="sldNum" sz="quarter" idx="10"/>
          </p:nvPr>
        </p:nvSpPr>
        <p:spPr/>
        <p:txBody>
          <a:bodyPr/>
          <a:lstStyle/>
          <a:p>
            <a:fld id="{6959E035-D156-4536-BCF3-00E917DBD856}" type="slidenum">
              <a:rPr lang="en-GB" smtClean="0"/>
              <a:t>11</a:t>
            </a:fld>
            <a:endParaRPr lang="en-GB" dirty="0"/>
          </a:p>
        </p:txBody>
      </p:sp>
    </p:spTree>
    <p:extLst>
      <p:ext uri="{BB962C8B-B14F-4D97-AF65-F5344CB8AC3E}">
        <p14:creationId xmlns:p14="http://schemas.microsoft.com/office/powerpoint/2010/main" val="9471086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 Penny</a:t>
            </a:r>
            <a:r>
              <a:rPr lang="en-GB" baseline="0" dirty="0"/>
              <a:t> Greb </a:t>
            </a:r>
            <a:endParaRPr lang="en-GB" dirty="0"/>
          </a:p>
        </p:txBody>
      </p:sp>
      <p:sp>
        <p:nvSpPr>
          <p:cNvPr id="4" name="Slide Number Placeholder 3"/>
          <p:cNvSpPr>
            <a:spLocks noGrp="1"/>
          </p:cNvSpPr>
          <p:nvPr>
            <p:ph type="sldNum" sz="quarter" idx="10"/>
          </p:nvPr>
        </p:nvSpPr>
        <p:spPr/>
        <p:txBody>
          <a:bodyPr/>
          <a:lstStyle/>
          <a:p>
            <a:fld id="{6959E035-D156-4536-BCF3-00E917DBD856}" type="slidenum">
              <a:rPr lang="en-GB" smtClean="0"/>
              <a:t>12</a:t>
            </a:fld>
            <a:endParaRPr lang="en-GB" dirty="0"/>
          </a:p>
        </p:txBody>
      </p:sp>
    </p:spTree>
    <p:extLst>
      <p:ext uri="{BB962C8B-B14F-4D97-AF65-F5344CB8AC3E}">
        <p14:creationId xmlns:p14="http://schemas.microsoft.com/office/powerpoint/2010/main" val="15928578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 https://www.bbc.com/bitesize/guides/zf6fr82/revision/1</a:t>
            </a:r>
          </a:p>
        </p:txBody>
      </p:sp>
      <p:sp>
        <p:nvSpPr>
          <p:cNvPr id="4" name="Slide Number Placeholder 3"/>
          <p:cNvSpPr>
            <a:spLocks noGrp="1"/>
          </p:cNvSpPr>
          <p:nvPr>
            <p:ph type="sldNum" sz="quarter" idx="10"/>
          </p:nvPr>
        </p:nvSpPr>
        <p:spPr/>
        <p:txBody>
          <a:bodyPr/>
          <a:lstStyle/>
          <a:p>
            <a:fld id="{6959E035-D156-4536-BCF3-00E917DBD856}" type="slidenum">
              <a:rPr lang="en-GB" smtClean="0"/>
              <a:t>16</a:t>
            </a:fld>
            <a:endParaRPr lang="en-GB" dirty="0"/>
          </a:p>
        </p:txBody>
      </p:sp>
    </p:spTree>
    <p:extLst>
      <p:ext uri="{BB962C8B-B14F-4D97-AF65-F5344CB8AC3E}">
        <p14:creationId xmlns:p14="http://schemas.microsoft.com/office/powerpoint/2010/main" val="9094154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59E035-D156-4536-BCF3-00E917DBD856}" type="slidenum">
              <a:rPr lang="en-GB" smtClean="0"/>
              <a:t>19</a:t>
            </a:fld>
            <a:endParaRPr lang="en-GB" dirty="0"/>
          </a:p>
        </p:txBody>
      </p:sp>
    </p:spTree>
    <p:extLst>
      <p:ext uri="{BB962C8B-B14F-4D97-AF65-F5344CB8AC3E}">
        <p14:creationId xmlns:p14="http://schemas.microsoft.com/office/powerpoint/2010/main" val="720502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83DD7DD2-7023-4833-8D0C-E303985EDBFD}" type="datetimeFigureOut">
              <a:rPr lang="en-GB" smtClean="0"/>
              <a:t>02/05/2019</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6528FBD8-49B6-4F5C-8A13-03FB2D1847AB}" type="slidenum">
              <a:rPr lang="en-GB" smtClean="0"/>
              <a:t>‹#›</a:t>
            </a:fld>
            <a:endParaRPr lang="en-GB" dirty="0"/>
          </a:p>
        </p:txBody>
      </p:sp>
    </p:spTree>
    <p:extLst>
      <p:ext uri="{BB962C8B-B14F-4D97-AF65-F5344CB8AC3E}">
        <p14:creationId xmlns:p14="http://schemas.microsoft.com/office/powerpoint/2010/main" val="23708029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83DD7DD2-7023-4833-8D0C-E303985EDBFD}" type="datetimeFigureOut">
              <a:rPr lang="en-GB" smtClean="0"/>
              <a:t>02/05/2019</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6528FBD8-49B6-4F5C-8A13-03FB2D1847AB}" type="slidenum">
              <a:rPr lang="en-GB" smtClean="0"/>
              <a:t>‹#›</a:t>
            </a:fld>
            <a:endParaRPr lang="en-GB" dirty="0"/>
          </a:p>
        </p:txBody>
      </p:sp>
    </p:spTree>
    <p:extLst>
      <p:ext uri="{BB962C8B-B14F-4D97-AF65-F5344CB8AC3E}">
        <p14:creationId xmlns:p14="http://schemas.microsoft.com/office/powerpoint/2010/main" val="530358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83DD7DD2-7023-4833-8D0C-E303985EDBFD}" type="datetimeFigureOut">
              <a:rPr lang="en-GB" smtClean="0"/>
              <a:t>02/05/2019</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6528FBD8-49B6-4F5C-8A13-03FB2D1847AB}" type="slidenum">
              <a:rPr lang="en-GB" smtClean="0"/>
              <a:t>‹#›</a:t>
            </a:fld>
            <a:endParaRPr lang="en-GB" dirty="0"/>
          </a:p>
        </p:txBody>
      </p:sp>
    </p:spTree>
    <p:extLst>
      <p:ext uri="{BB962C8B-B14F-4D97-AF65-F5344CB8AC3E}">
        <p14:creationId xmlns:p14="http://schemas.microsoft.com/office/powerpoint/2010/main" val="27390454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83DD7DD2-7023-4833-8D0C-E303985EDBFD}" type="datetimeFigureOut">
              <a:rPr lang="en-GB" smtClean="0"/>
              <a:t>02/05/2019</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6528FBD8-49B6-4F5C-8A13-03FB2D1847AB}" type="slidenum">
              <a:rPr lang="en-GB" smtClean="0"/>
              <a:t>‹#›</a:t>
            </a:fld>
            <a:endParaRPr lang="en-GB" dirty="0"/>
          </a:p>
        </p:txBody>
      </p:sp>
    </p:spTree>
    <p:extLst>
      <p:ext uri="{BB962C8B-B14F-4D97-AF65-F5344CB8AC3E}">
        <p14:creationId xmlns:p14="http://schemas.microsoft.com/office/powerpoint/2010/main" val="37777443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83DD7DD2-7023-4833-8D0C-E303985EDBFD}" type="datetimeFigureOut">
              <a:rPr lang="en-GB" smtClean="0"/>
              <a:t>02/05/2019</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6528FBD8-49B6-4F5C-8A13-03FB2D1847AB}" type="slidenum">
              <a:rPr lang="en-GB" smtClean="0"/>
              <a:t>‹#›</a:t>
            </a:fld>
            <a:endParaRPr lang="en-GB" dirty="0"/>
          </a:p>
        </p:txBody>
      </p:sp>
    </p:spTree>
    <p:extLst>
      <p:ext uri="{BB962C8B-B14F-4D97-AF65-F5344CB8AC3E}">
        <p14:creationId xmlns:p14="http://schemas.microsoft.com/office/powerpoint/2010/main" val="33044483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83DD7DD2-7023-4833-8D0C-E303985EDBFD}" type="datetimeFigureOut">
              <a:rPr lang="en-GB" smtClean="0"/>
              <a:t>02/05/2019</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6528FBD8-49B6-4F5C-8A13-03FB2D1847AB}" type="slidenum">
              <a:rPr lang="en-GB" smtClean="0"/>
              <a:t>‹#›</a:t>
            </a:fld>
            <a:endParaRPr lang="en-GB" dirty="0"/>
          </a:p>
        </p:txBody>
      </p:sp>
    </p:spTree>
    <p:extLst>
      <p:ext uri="{BB962C8B-B14F-4D97-AF65-F5344CB8AC3E}">
        <p14:creationId xmlns:p14="http://schemas.microsoft.com/office/powerpoint/2010/main" val="181028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83DD7DD2-7023-4833-8D0C-E303985EDBFD}" type="datetimeFigureOut">
              <a:rPr lang="en-GB" smtClean="0"/>
              <a:t>02/05/2019</a:t>
            </a:fld>
            <a:endParaRPr lang="en-GB" dirty="0"/>
          </a:p>
        </p:txBody>
      </p:sp>
      <p:sp>
        <p:nvSpPr>
          <p:cNvPr id="8" name="Footer Placeholder 7"/>
          <p:cNvSpPr>
            <a:spLocks noGrp="1"/>
          </p:cNvSpPr>
          <p:nvPr>
            <p:ph type="ftr" sz="quarter" idx="11"/>
          </p:nvPr>
        </p:nvSpPr>
        <p:spPr/>
        <p:txBody>
          <a:bodyPr/>
          <a:lstStyle/>
          <a:p>
            <a:endParaRPr lang="en-GB" dirty="0"/>
          </a:p>
        </p:txBody>
      </p:sp>
      <p:sp>
        <p:nvSpPr>
          <p:cNvPr id="9" name="Slide Number Placeholder 8"/>
          <p:cNvSpPr>
            <a:spLocks noGrp="1"/>
          </p:cNvSpPr>
          <p:nvPr>
            <p:ph type="sldNum" sz="quarter" idx="12"/>
          </p:nvPr>
        </p:nvSpPr>
        <p:spPr/>
        <p:txBody>
          <a:bodyPr/>
          <a:lstStyle/>
          <a:p>
            <a:fld id="{6528FBD8-49B6-4F5C-8A13-03FB2D1847AB}" type="slidenum">
              <a:rPr lang="en-GB" smtClean="0"/>
              <a:t>‹#›</a:t>
            </a:fld>
            <a:endParaRPr lang="en-GB" dirty="0"/>
          </a:p>
        </p:txBody>
      </p:sp>
    </p:spTree>
    <p:extLst>
      <p:ext uri="{BB962C8B-B14F-4D97-AF65-F5344CB8AC3E}">
        <p14:creationId xmlns:p14="http://schemas.microsoft.com/office/powerpoint/2010/main" val="25771812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83DD7DD2-7023-4833-8D0C-E303985EDBFD}" type="datetimeFigureOut">
              <a:rPr lang="en-GB" smtClean="0"/>
              <a:t>02/05/2019</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6528FBD8-49B6-4F5C-8A13-03FB2D1847AB}" type="slidenum">
              <a:rPr lang="en-GB" smtClean="0"/>
              <a:t>‹#›</a:t>
            </a:fld>
            <a:endParaRPr lang="en-GB" dirty="0"/>
          </a:p>
        </p:txBody>
      </p:sp>
    </p:spTree>
    <p:extLst>
      <p:ext uri="{BB962C8B-B14F-4D97-AF65-F5344CB8AC3E}">
        <p14:creationId xmlns:p14="http://schemas.microsoft.com/office/powerpoint/2010/main" val="37782105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3DD7DD2-7023-4833-8D0C-E303985EDBFD}" type="datetimeFigureOut">
              <a:rPr lang="en-GB" smtClean="0"/>
              <a:t>02/05/2019</a:t>
            </a:fld>
            <a:endParaRPr lang="en-GB" dirty="0"/>
          </a:p>
        </p:txBody>
      </p:sp>
      <p:sp>
        <p:nvSpPr>
          <p:cNvPr id="3" name="Footer Placeholder 2"/>
          <p:cNvSpPr>
            <a:spLocks noGrp="1"/>
          </p:cNvSpPr>
          <p:nvPr>
            <p:ph type="ftr" sz="quarter" idx="11"/>
          </p:nvPr>
        </p:nvSpPr>
        <p:spPr/>
        <p:txBody>
          <a:bodyPr/>
          <a:lstStyle/>
          <a:p>
            <a:endParaRPr lang="en-GB" dirty="0"/>
          </a:p>
        </p:txBody>
      </p:sp>
      <p:sp>
        <p:nvSpPr>
          <p:cNvPr id="4" name="Slide Number Placeholder 3"/>
          <p:cNvSpPr>
            <a:spLocks noGrp="1"/>
          </p:cNvSpPr>
          <p:nvPr>
            <p:ph type="sldNum" sz="quarter" idx="12"/>
          </p:nvPr>
        </p:nvSpPr>
        <p:spPr/>
        <p:txBody>
          <a:bodyPr/>
          <a:lstStyle/>
          <a:p>
            <a:fld id="{6528FBD8-49B6-4F5C-8A13-03FB2D1847AB}" type="slidenum">
              <a:rPr lang="en-GB" smtClean="0"/>
              <a:t>‹#›</a:t>
            </a:fld>
            <a:endParaRPr lang="en-GB" dirty="0"/>
          </a:p>
        </p:txBody>
      </p:sp>
    </p:spTree>
    <p:extLst>
      <p:ext uri="{BB962C8B-B14F-4D97-AF65-F5344CB8AC3E}">
        <p14:creationId xmlns:p14="http://schemas.microsoft.com/office/powerpoint/2010/main" val="1772635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83DD7DD2-7023-4833-8D0C-E303985EDBFD}" type="datetimeFigureOut">
              <a:rPr lang="en-GB" smtClean="0"/>
              <a:t>02/05/2019</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6528FBD8-49B6-4F5C-8A13-03FB2D1847AB}" type="slidenum">
              <a:rPr lang="en-GB" smtClean="0"/>
              <a:t>‹#›</a:t>
            </a:fld>
            <a:endParaRPr lang="en-GB" dirty="0"/>
          </a:p>
        </p:txBody>
      </p:sp>
    </p:spTree>
    <p:extLst>
      <p:ext uri="{BB962C8B-B14F-4D97-AF65-F5344CB8AC3E}">
        <p14:creationId xmlns:p14="http://schemas.microsoft.com/office/powerpoint/2010/main" val="8216234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83DD7DD2-7023-4833-8D0C-E303985EDBFD}" type="datetimeFigureOut">
              <a:rPr lang="en-GB" smtClean="0"/>
              <a:t>02/05/2019</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6528FBD8-49B6-4F5C-8A13-03FB2D1847AB}" type="slidenum">
              <a:rPr lang="en-GB" smtClean="0"/>
              <a:t>‹#›</a:t>
            </a:fld>
            <a:endParaRPr lang="en-GB" dirty="0"/>
          </a:p>
        </p:txBody>
      </p:sp>
    </p:spTree>
    <p:extLst>
      <p:ext uri="{BB962C8B-B14F-4D97-AF65-F5344CB8AC3E}">
        <p14:creationId xmlns:p14="http://schemas.microsoft.com/office/powerpoint/2010/main" val="38743433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3DD7DD2-7023-4833-8D0C-E303985EDBFD}" type="datetimeFigureOut">
              <a:rPr lang="en-GB" smtClean="0"/>
              <a:t>02/05/2019</a:t>
            </a:fld>
            <a:endParaRPr lang="en-GB"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528FBD8-49B6-4F5C-8A13-03FB2D1847AB}" type="slidenum">
              <a:rPr lang="en-GB" smtClean="0"/>
              <a:t>‹#›</a:t>
            </a:fld>
            <a:endParaRPr lang="en-GB" dirty="0"/>
          </a:p>
        </p:txBody>
      </p:sp>
    </p:spTree>
    <p:extLst>
      <p:ext uri="{BB962C8B-B14F-4D97-AF65-F5344CB8AC3E}">
        <p14:creationId xmlns:p14="http://schemas.microsoft.com/office/powerpoint/2010/main" val="21225611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0.jp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4.jpg"/><Relationship Id="rId5" Type="http://schemas.openxmlformats.org/officeDocument/2006/relationships/image" Target="../media/image13.gif"/><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hyperlink" Target="https://www.youtube.com/watch?v=c0mUV4zz9E4"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g"/></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30.jpg"/><Relationship Id="rId5" Type="http://schemas.openxmlformats.org/officeDocument/2006/relationships/image" Target="../media/image29.jpg"/><Relationship Id="rId4" Type="http://schemas.openxmlformats.org/officeDocument/2006/relationships/image" Target="../media/image28.jpeg"/></Relationships>
</file>

<file path=ppt/slides/_rels/slide3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3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6.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209549" y="215355"/>
            <a:ext cx="11858625" cy="6480720"/>
          </a:xfrm>
          <a:prstGeom prst="roundRect">
            <a:avLst/>
          </a:prstGeom>
          <a:noFill/>
          <a:ln w="31750" cmpd="sng">
            <a:solidFill>
              <a:srgbClr val="00B050"/>
            </a:solidFill>
          </a:ln>
          <a:effectLst>
            <a:glow rad="127000">
              <a:srgbClr val="00B050"/>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 name="Title 4"/>
          <p:cNvSpPr>
            <a:spLocks noGrp="1"/>
          </p:cNvSpPr>
          <p:nvPr>
            <p:ph type="title"/>
          </p:nvPr>
        </p:nvSpPr>
        <p:spPr>
          <a:xfrm>
            <a:off x="838200" y="392835"/>
            <a:ext cx="10515600" cy="1477530"/>
          </a:xfrm>
        </p:spPr>
        <p:txBody>
          <a:bodyPr>
            <a:normAutofit/>
          </a:bodyPr>
          <a:lstStyle/>
          <a:p>
            <a:r>
              <a:rPr lang="en-GB" sz="2200" b="1" dirty="0"/>
              <a:t>Teacher’s Instructions</a:t>
            </a:r>
            <a:br>
              <a:rPr lang="en-GB" sz="2200" dirty="0"/>
            </a:br>
            <a:br>
              <a:rPr lang="en-GB" sz="2200" dirty="0"/>
            </a:br>
            <a:br>
              <a:rPr lang="en-GB" sz="2200" dirty="0"/>
            </a:br>
            <a:r>
              <a:rPr lang="en-GB" sz="2200" dirty="0"/>
              <a:t> </a:t>
            </a:r>
          </a:p>
        </p:txBody>
      </p:sp>
      <p:sp>
        <p:nvSpPr>
          <p:cNvPr id="2" name="Content Placeholder 1"/>
          <p:cNvSpPr>
            <a:spLocks noGrp="1"/>
          </p:cNvSpPr>
          <p:nvPr>
            <p:ph idx="1"/>
          </p:nvPr>
        </p:nvSpPr>
        <p:spPr>
          <a:xfrm>
            <a:off x="774404" y="975020"/>
            <a:ext cx="11093746" cy="5588618"/>
          </a:xfrm>
        </p:spPr>
        <p:txBody>
          <a:bodyPr>
            <a:normAutofit/>
          </a:bodyPr>
          <a:lstStyle/>
          <a:p>
            <a:pPr marL="0" indent="0">
              <a:buNone/>
            </a:pPr>
            <a:r>
              <a:rPr lang="en-GB" sz="1300" b="1" dirty="0"/>
              <a:t>Teacher introduces lesson- links the SDGs with climate change and the challenge for this lesson 25 minutes </a:t>
            </a:r>
          </a:p>
          <a:p>
            <a:pPr marL="0" indent="0">
              <a:buNone/>
            </a:pPr>
            <a:r>
              <a:rPr lang="en-GB" sz="1300" b="1" dirty="0"/>
              <a:t>Lets get engaged Activity One: </a:t>
            </a:r>
            <a:r>
              <a:rPr lang="en-GB" sz="1300" dirty="0"/>
              <a:t>Slide 8 - What is this image about? Think Pair Share Teacher develops discussion.</a:t>
            </a:r>
          </a:p>
          <a:p>
            <a:pPr marL="0" indent="0">
              <a:buNone/>
            </a:pPr>
            <a:r>
              <a:rPr lang="en-GB" sz="1300" b="1" dirty="0"/>
              <a:t>Activity Two: </a:t>
            </a:r>
            <a:r>
              <a:rPr lang="en-GB" sz="1300" dirty="0"/>
              <a:t>How does the food we eat link to climate change? In groups write down questions about this focus</a:t>
            </a:r>
            <a:endParaRPr lang="en-GB" sz="1300" b="1" dirty="0"/>
          </a:p>
          <a:p>
            <a:pPr marL="0" indent="0">
              <a:buNone/>
            </a:pPr>
            <a:r>
              <a:rPr lang="en-GB" sz="1300" b="1" dirty="0"/>
              <a:t>Activity Three: </a:t>
            </a:r>
            <a:r>
              <a:rPr lang="en-GB" sz="1300" dirty="0"/>
              <a:t>Pupil Survey Feedback, Pupils do a food survey- what have they eaten in the last 24 hours and what are the food miles for these teacher introduces some facts and figures about our food habits , idea of food miles, look at clip on the journey of The Big Mac (slide  17)</a:t>
            </a:r>
          </a:p>
          <a:p>
            <a:pPr marL="0" indent="0">
              <a:buNone/>
            </a:pPr>
            <a:r>
              <a:rPr lang="en-GB" sz="1300" b="1" dirty="0"/>
              <a:t>Developing  Our Ideas – 25 minutes </a:t>
            </a:r>
          </a:p>
          <a:p>
            <a:pPr marL="0" indent="0">
              <a:buNone/>
            </a:pPr>
            <a:r>
              <a:rPr lang="en-GB" sz="1300" b="1" dirty="0"/>
              <a:t>Activity Four (slide 18): Group research activity- pupils are given some information and have a discussion based on the questions on slides (25 minutes) Evidence - 1- 6 </a:t>
            </a:r>
          </a:p>
          <a:p>
            <a:pPr marL="0" indent="0">
              <a:buNone/>
            </a:pPr>
            <a:r>
              <a:rPr lang="en-GB" sz="1300" b="1" dirty="0"/>
              <a:t>Plenary (10 minutes) </a:t>
            </a:r>
            <a:r>
              <a:rPr lang="en-GB" sz="1300" dirty="0"/>
              <a:t>My Menu for world change, Reflecting on Learning, Changing our eating habits. You have been asked to make recommendations to the government on what eating habit changes need to be made in Britain to respond to the challenge of global warming. What must we do? 3 ideas  </a:t>
            </a:r>
          </a:p>
          <a:p>
            <a:pPr marL="0" indent="0">
              <a:buNone/>
            </a:pPr>
            <a:r>
              <a:rPr lang="en-GB" sz="1300" b="1" dirty="0"/>
              <a:t>Links to PSHE:</a:t>
            </a:r>
            <a:r>
              <a:rPr lang="en-GB" sz="1300" dirty="0"/>
              <a:t> </a:t>
            </a:r>
            <a:r>
              <a:rPr lang="en-GB" sz="1300" b="1" dirty="0"/>
              <a:t>Core theme Health and wellbeing H16/H17 – </a:t>
            </a:r>
            <a:r>
              <a:rPr lang="en-GB" sz="1300" dirty="0"/>
              <a:t>pupils are reflecting on the food they eat  and where it has come from this may open up discussions about what is a healthy food to eat  and what decisions influence their food choices. They develop a menu which will encourages them to think about healthy eating choices.</a:t>
            </a:r>
          </a:p>
          <a:p>
            <a:pPr marL="0" indent="0">
              <a:buNone/>
            </a:pPr>
            <a:r>
              <a:rPr lang="en-GB" sz="1300" b="1" dirty="0"/>
              <a:t>Core theme 3 Living in the Wider World </a:t>
            </a:r>
            <a:r>
              <a:rPr lang="en-GB" sz="1300" dirty="0"/>
              <a:t>– they think about their responsibilities around their food choices to the planet and people in other parts of the world.  They consider how their food choices impact on the local, national and international economies L1. to recognise, clarify and if necessary challenge their own core values and how their values influence their choices.</a:t>
            </a:r>
            <a:endParaRPr lang="en-GB" sz="1300" b="1" dirty="0"/>
          </a:p>
          <a:p>
            <a:pPr marL="0" indent="0">
              <a:buNone/>
            </a:pPr>
            <a:r>
              <a:rPr lang="en-GB" sz="1300" b="1" dirty="0"/>
              <a:t>Links to Citizenship Curriculum: </a:t>
            </a:r>
            <a:r>
              <a:rPr lang="en-GB" sz="1300" dirty="0"/>
              <a:t>Pupils are encouraged to debate, think critically and debate political questions around the impact on communities (local and in other parts of the world) by our food choices Teaching should develop pupils’ understanding of our responsibilities as citizens. Pupils should use and apply their knowledge and understanding while developing skills to research and interrogate evidence, debate and evaluate viewpoints, present reasoned arguments and take informed action. They should consider what role citizens should have in preventing habitat damage.</a:t>
            </a:r>
          </a:p>
          <a:p>
            <a:pPr marL="0" indent="0">
              <a:buNone/>
            </a:pPr>
            <a:endParaRPr lang="en-GB" sz="1800" dirty="0"/>
          </a:p>
          <a:p>
            <a:endParaRPr lang="en-GB" sz="1600" dirty="0"/>
          </a:p>
          <a:p>
            <a:endParaRPr lang="en-GB" sz="1600" b="1" dirty="0"/>
          </a:p>
          <a:p>
            <a:endParaRPr lang="en-GB" sz="1600" dirty="0"/>
          </a:p>
          <a:p>
            <a:endParaRPr lang="en-GB" dirty="0"/>
          </a:p>
        </p:txBody>
      </p:sp>
    </p:spTree>
    <p:extLst>
      <p:ext uri="{BB962C8B-B14F-4D97-AF65-F5344CB8AC3E}">
        <p14:creationId xmlns:p14="http://schemas.microsoft.com/office/powerpoint/2010/main" val="17047313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401444" y="188640"/>
            <a:ext cx="11262731" cy="6480720"/>
          </a:xfrm>
          <a:prstGeom prst="roundRect">
            <a:avLst/>
          </a:prstGeom>
          <a:noFill/>
          <a:ln w="31750" cmpd="sng">
            <a:solidFill>
              <a:srgbClr val="00B050"/>
            </a:solidFill>
          </a:ln>
          <a:effectLst>
            <a:glow rad="127000">
              <a:srgbClr val="00B050"/>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Title 6"/>
          <p:cNvSpPr>
            <a:spLocks noGrp="1"/>
          </p:cNvSpPr>
          <p:nvPr>
            <p:ph type="title"/>
          </p:nvPr>
        </p:nvSpPr>
        <p:spPr>
          <a:xfrm>
            <a:off x="2689598" y="539079"/>
            <a:ext cx="6677361" cy="936107"/>
          </a:xfrm>
          <a:solidFill>
            <a:schemeClr val="bg2"/>
          </a:solidFill>
        </p:spPr>
        <p:txBody>
          <a:bodyPr/>
          <a:lstStyle/>
          <a:p>
            <a:r>
              <a:rPr lang="en-GB" dirty="0"/>
              <a:t>Food we can’t live without it</a:t>
            </a:r>
          </a:p>
        </p:txBody>
      </p:sp>
      <p:sp>
        <p:nvSpPr>
          <p:cNvPr id="6" name="Content Placeholder 5"/>
          <p:cNvSpPr>
            <a:spLocks noGrp="1"/>
          </p:cNvSpPr>
          <p:nvPr>
            <p:ph idx="1"/>
          </p:nvPr>
        </p:nvSpPr>
        <p:spPr/>
        <p:txBody>
          <a:bodyPr>
            <a:normAutofit/>
          </a:bodyPr>
          <a:lstStyle/>
          <a:p>
            <a:pPr marL="0" indent="0">
              <a:buNone/>
            </a:pPr>
            <a:r>
              <a:rPr lang="en-GB" sz="1600" cap="all" dirty="0">
                <a:solidFill>
                  <a:srgbClr val="FFFFFF"/>
                </a:solidFill>
                <a:latin typeface="WWF"/>
              </a:rPr>
              <a:t>ALL HAVE IMPACTS ON OUR PLANET</a:t>
            </a:r>
            <a:endParaRPr lang="en-GB" sz="1600" dirty="0"/>
          </a:p>
        </p:txBody>
      </p:sp>
      <p:sp>
        <p:nvSpPr>
          <p:cNvPr id="5" name="Rectangle 4"/>
          <p:cNvSpPr/>
          <p:nvPr/>
        </p:nvSpPr>
        <p:spPr>
          <a:xfrm>
            <a:off x="838200" y="1542141"/>
            <a:ext cx="10380159" cy="2062103"/>
          </a:xfrm>
          <a:prstGeom prst="rect">
            <a:avLst/>
          </a:prstGeom>
        </p:spPr>
        <p:txBody>
          <a:bodyPr wrap="square">
            <a:spAutoFit/>
          </a:bodyPr>
          <a:lstStyle/>
          <a:p>
            <a:r>
              <a:rPr lang="en-US" sz="3200" b="1" dirty="0"/>
              <a:t>With more than 7 billion people on earth the demand for food has never been bigger. In the UK alone we spend about £182 billion pounds a year keeping fed and watered. </a:t>
            </a:r>
            <a:br>
              <a:rPr lang="en-US" sz="3200" b="1" dirty="0"/>
            </a:br>
            <a:r>
              <a:rPr lang="en-US" sz="3200" b="1" dirty="0"/>
              <a:t>That’s a lot of food! </a:t>
            </a:r>
            <a:endParaRPr lang="en-GB" sz="3200" b="1" dirty="0"/>
          </a:p>
        </p:txBody>
      </p:sp>
      <p:pic>
        <p:nvPicPr>
          <p:cNvPr id="9" name="Picture 8"/>
          <p:cNvPicPr>
            <a:picLocks noChangeAspect="1"/>
          </p:cNvPicPr>
          <p:nvPr/>
        </p:nvPicPr>
        <p:blipFill>
          <a:blip r:embed="rId3"/>
          <a:stretch>
            <a:fillRect/>
          </a:stretch>
        </p:blipFill>
        <p:spPr>
          <a:xfrm>
            <a:off x="1172272" y="3622603"/>
            <a:ext cx="4762500" cy="2703152"/>
          </a:xfrm>
          <a:prstGeom prst="rect">
            <a:avLst/>
          </a:prstGeom>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35664" y="3604244"/>
            <a:ext cx="4058314" cy="2707656"/>
          </a:xfrm>
          <a:prstGeom prst="rect">
            <a:avLst/>
          </a:prstGeom>
        </p:spPr>
      </p:pic>
    </p:spTree>
    <p:extLst>
      <p:ext uri="{BB962C8B-B14F-4D97-AF65-F5344CB8AC3E}">
        <p14:creationId xmlns:p14="http://schemas.microsoft.com/office/powerpoint/2010/main" val="32396618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401444" y="188640"/>
            <a:ext cx="11262731" cy="6480720"/>
          </a:xfrm>
          <a:prstGeom prst="roundRect">
            <a:avLst/>
          </a:prstGeom>
          <a:noFill/>
          <a:ln w="31750" cmpd="sng">
            <a:solidFill>
              <a:srgbClr val="00B050"/>
            </a:solidFill>
          </a:ln>
          <a:effectLst>
            <a:glow rad="127000">
              <a:srgbClr val="00B050"/>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 name="Rounded Rectangle 2"/>
          <p:cNvSpPr/>
          <p:nvPr/>
        </p:nvSpPr>
        <p:spPr>
          <a:xfrm>
            <a:off x="1559859" y="361101"/>
            <a:ext cx="9322595" cy="1539417"/>
          </a:xfrm>
          <a:prstGeom prst="roundRect">
            <a:avLst/>
          </a:prstGeom>
          <a:solidFill>
            <a:schemeClr val="bg2"/>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GB" sz="3200" dirty="0">
                <a:solidFill>
                  <a:schemeClr val="tx1"/>
                </a:solidFill>
              </a:rPr>
              <a:t>Activity Two </a:t>
            </a:r>
          </a:p>
          <a:p>
            <a:pPr algn="ctr"/>
            <a:r>
              <a:rPr lang="en-GB" sz="3200" dirty="0">
                <a:solidFill>
                  <a:schemeClr val="tx1"/>
                </a:solidFill>
              </a:rPr>
              <a:t>How  does the food we eat link to climate change?</a:t>
            </a:r>
          </a:p>
          <a:p>
            <a:pPr algn="ctr"/>
            <a:r>
              <a:rPr lang="en-GB" sz="2800" dirty="0">
                <a:solidFill>
                  <a:schemeClr val="tx1"/>
                </a:solidFill>
              </a:rPr>
              <a:t>In groups write down questions about this focus</a:t>
            </a:r>
          </a:p>
        </p:txBody>
      </p:sp>
      <p:pic>
        <p:nvPicPr>
          <p:cNvPr id="5" name="Picture 4"/>
          <p:cNvPicPr>
            <a:picLocks noChangeAspect="1"/>
          </p:cNvPicPr>
          <p:nvPr/>
        </p:nvPicPr>
        <p:blipFill>
          <a:blip r:embed="rId3"/>
          <a:stretch>
            <a:fillRect/>
          </a:stretch>
        </p:blipFill>
        <p:spPr>
          <a:xfrm>
            <a:off x="2025946" y="2022600"/>
            <a:ext cx="3429010" cy="2097851"/>
          </a:xfrm>
          <a:prstGeom prst="rect">
            <a:avLst/>
          </a:prstGeom>
        </p:spPr>
      </p:pic>
      <p:pic>
        <p:nvPicPr>
          <p:cNvPr id="7" name="Picture 6"/>
          <p:cNvPicPr>
            <a:picLocks noChangeAspect="1"/>
          </p:cNvPicPr>
          <p:nvPr/>
        </p:nvPicPr>
        <p:blipFill>
          <a:blip r:embed="rId4"/>
          <a:stretch>
            <a:fillRect/>
          </a:stretch>
        </p:blipFill>
        <p:spPr>
          <a:xfrm>
            <a:off x="6221156" y="2015806"/>
            <a:ext cx="3959438" cy="2104645"/>
          </a:xfrm>
          <a:prstGeom prst="rect">
            <a:avLst/>
          </a:prstGeom>
        </p:spPr>
      </p:pic>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25946" y="4254090"/>
            <a:ext cx="3012298" cy="2097851"/>
          </a:xfrm>
          <a:prstGeom prst="rect">
            <a:avLst/>
          </a:prstGeom>
        </p:spPr>
      </p:pic>
      <p:pic>
        <p:nvPicPr>
          <p:cNvPr id="6" name="Picture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913758" y="4120451"/>
            <a:ext cx="2390373" cy="2390373"/>
          </a:xfrm>
          <a:prstGeom prst="rect">
            <a:avLst/>
          </a:prstGeom>
        </p:spPr>
      </p:pic>
    </p:spTree>
    <p:extLst>
      <p:ext uri="{BB962C8B-B14F-4D97-AF65-F5344CB8AC3E}">
        <p14:creationId xmlns:p14="http://schemas.microsoft.com/office/powerpoint/2010/main" val="29838655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237507" y="188640"/>
            <a:ext cx="11388436" cy="6480720"/>
          </a:xfrm>
          <a:prstGeom prst="roundRect">
            <a:avLst/>
          </a:prstGeom>
          <a:noFill/>
          <a:ln w="31750" cmpd="sng">
            <a:solidFill>
              <a:srgbClr val="00B050"/>
            </a:solidFill>
          </a:ln>
          <a:effectLst>
            <a:glow rad="127000">
              <a:srgbClr val="00B050"/>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Content Placeholder 5"/>
          <p:cNvSpPr>
            <a:spLocks noGrp="1"/>
          </p:cNvSpPr>
          <p:nvPr>
            <p:ph idx="1"/>
          </p:nvPr>
        </p:nvSpPr>
        <p:spPr>
          <a:xfrm>
            <a:off x="1991546" y="1166019"/>
            <a:ext cx="8255260" cy="4525963"/>
          </a:xfrm>
        </p:spPr>
        <p:txBody>
          <a:bodyPr>
            <a:normAutofit/>
          </a:bodyPr>
          <a:lstStyle/>
          <a:p>
            <a:pPr marL="0" indent="0">
              <a:buNone/>
            </a:pPr>
            <a:r>
              <a:rPr lang="en-GB" sz="1600" cap="all" dirty="0">
                <a:solidFill>
                  <a:srgbClr val="FFFFFF"/>
                </a:solidFill>
                <a:latin typeface="WWF"/>
              </a:rPr>
              <a:t>THE CHOICES WE MAKE ALL HAVE IMPACTS ON OUR PLANET</a:t>
            </a:r>
            <a:endParaRPr lang="en-GB" sz="1600" dirty="0"/>
          </a:p>
        </p:txBody>
      </p:sp>
      <p:sp>
        <p:nvSpPr>
          <p:cNvPr id="2" name="Rectangle 1"/>
          <p:cNvSpPr/>
          <p:nvPr/>
        </p:nvSpPr>
        <p:spPr>
          <a:xfrm>
            <a:off x="3823854" y="674400"/>
            <a:ext cx="7410203" cy="5509200"/>
          </a:xfrm>
          <a:prstGeom prst="rect">
            <a:avLst/>
          </a:prstGeom>
        </p:spPr>
        <p:txBody>
          <a:bodyPr wrap="square">
            <a:spAutoFit/>
          </a:bodyPr>
          <a:lstStyle/>
          <a:p>
            <a:pPr>
              <a:spcBef>
                <a:spcPts val="300"/>
              </a:spcBef>
              <a:buSzPct val="100000"/>
              <a:defRPr sz="1600">
                <a:solidFill>
                  <a:srgbClr val="009999"/>
                </a:solidFill>
                <a:latin typeface="Arial"/>
                <a:ea typeface="Arial"/>
                <a:cs typeface="Arial"/>
                <a:sym typeface="Arial"/>
              </a:defRPr>
            </a:pPr>
            <a:r>
              <a:rPr lang="en-GB" sz="4400" dirty="0">
                <a:solidFill>
                  <a:srgbClr val="000000"/>
                </a:solidFill>
              </a:rPr>
              <a:t>Global Food</a:t>
            </a:r>
          </a:p>
          <a:p>
            <a:pPr>
              <a:spcBef>
                <a:spcPts val="300"/>
              </a:spcBef>
              <a:buSzPct val="100000"/>
              <a:defRPr sz="1600">
                <a:solidFill>
                  <a:srgbClr val="009999"/>
                </a:solidFill>
                <a:latin typeface="Arial"/>
                <a:ea typeface="Arial"/>
                <a:cs typeface="Arial"/>
                <a:sym typeface="Arial"/>
              </a:defRPr>
            </a:pPr>
            <a:r>
              <a:rPr lang="en-GB" sz="4400" dirty="0">
                <a:solidFill>
                  <a:srgbClr val="000000"/>
                </a:solidFill>
              </a:rPr>
              <a:t>The UK imports 48% of the total food consumed and the proportion is rising. Much of the imported foods is caused through a demand for foods that are available outside of the UK growing season.</a:t>
            </a:r>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l="14216" r="12297"/>
          <a:stretch/>
        </p:blipFill>
        <p:spPr>
          <a:xfrm>
            <a:off x="868062" y="674400"/>
            <a:ext cx="2779059" cy="5672612"/>
          </a:xfrm>
          <a:prstGeom prst="rect">
            <a:avLst/>
          </a:prstGeom>
        </p:spPr>
      </p:pic>
    </p:spTree>
    <p:extLst>
      <p:ext uri="{BB962C8B-B14F-4D97-AF65-F5344CB8AC3E}">
        <p14:creationId xmlns:p14="http://schemas.microsoft.com/office/powerpoint/2010/main" val="2672525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325641" y="188640"/>
            <a:ext cx="11583253" cy="6480448"/>
          </a:xfrm>
          <a:prstGeom prst="rect">
            <a:avLst/>
          </a:prstGeom>
          <a:solidFill>
            <a:schemeClr val="bg1"/>
          </a:solidFill>
          <a:ln w="38100">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dirty="0">
              <a:solidFill>
                <a:schemeClr val="tx1"/>
              </a:solidFill>
            </a:endParaRPr>
          </a:p>
        </p:txBody>
      </p:sp>
      <p:sp>
        <p:nvSpPr>
          <p:cNvPr id="3" name="Title 2"/>
          <p:cNvSpPr>
            <a:spLocks noGrp="1"/>
          </p:cNvSpPr>
          <p:nvPr>
            <p:ph type="title"/>
          </p:nvPr>
        </p:nvSpPr>
        <p:spPr>
          <a:xfrm>
            <a:off x="637307" y="274638"/>
            <a:ext cx="11804073" cy="4882554"/>
          </a:xfrm>
        </p:spPr>
        <p:txBody>
          <a:bodyPr>
            <a:normAutofit/>
          </a:bodyPr>
          <a:lstStyle/>
          <a:p>
            <a:r>
              <a:rPr lang="en-GB" sz="4000" dirty="0"/>
              <a:t> </a:t>
            </a:r>
            <a:r>
              <a:rPr lang="en-GB" sz="8800" dirty="0"/>
              <a:t>Let’s develop our ideas </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21235" y="4765382"/>
            <a:ext cx="4554601" cy="15925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62875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401444" y="188640"/>
            <a:ext cx="11262731" cy="6480720"/>
          </a:xfrm>
          <a:prstGeom prst="roundRect">
            <a:avLst/>
          </a:prstGeom>
          <a:noFill/>
          <a:ln w="31750" cmpd="sng">
            <a:solidFill>
              <a:srgbClr val="00B050"/>
            </a:solidFill>
          </a:ln>
          <a:effectLst>
            <a:glow rad="127000">
              <a:srgbClr val="00B050"/>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 name="Title 1"/>
          <p:cNvSpPr>
            <a:spLocks noGrp="1"/>
          </p:cNvSpPr>
          <p:nvPr>
            <p:ph type="title"/>
          </p:nvPr>
        </p:nvSpPr>
        <p:spPr/>
        <p:txBody>
          <a:bodyPr>
            <a:normAutofit fontScale="90000"/>
          </a:bodyPr>
          <a:lstStyle/>
          <a:p>
            <a:r>
              <a:rPr lang="en-GB" sz="3100" b="1" dirty="0"/>
              <a:t>Activity Three  </a:t>
            </a:r>
            <a:br>
              <a:rPr lang="en-GB" b="1" dirty="0"/>
            </a:br>
            <a:r>
              <a:rPr lang="en-GB" dirty="0"/>
              <a:t>What has you group eaten in the last 24 hours?</a:t>
            </a:r>
          </a:p>
        </p:txBody>
      </p:sp>
      <p:sp>
        <p:nvSpPr>
          <p:cNvPr id="3" name="Rectangle 2"/>
          <p:cNvSpPr/>
          <p:nvPr/>
        </p:nvSpPr>
        <p:spPr>
          <a:xfrm>
            <a:off x="1654340" y="1486207"/>
            <a:ext cx="8417917" cy="523220"/>
          </a:xfrm>
          <a:prstGeom prst="rect">
            <a:avLst/>
          </a:prstGeom>
        </p:spPr>
        <p:txBody>
          <a:bodyPr wrap="square">
            <a:spAutoFit/>
          </a:bodyPr>
          <a:lstStyle/>
          <a:p>
            <a:r>
              <a:rPr lang="en-GB" sz="2800" dirty="0"/>
              <a:t>Make a list of the foods and the country they came from</a:t>
            </a:r>
            <a:r>
              <a:rPr lang="en-GB" sz="1400" dirty="0"/>
              <a:t>.</a:t>
            </a:r>
          </a:p>
        </p:txBody>
      </p:sp>
      <p:sp>
        <p:nvSpPr>
          <p:cNvPr id="7" name="6-Point Star 6"/>
          <p:cNvSpPr/>
          <p:nvPr/>
        </p:nvSpPr>
        <p:spPr>
          <a:xfrm>
            <a:off x="838200" y="2111087"/>
            <a:ext cx="3103804" cy="3276873"/>
          </a:xfrm>
          <a:prstGeom prst="star6">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GB" sz="2800" dirty="0">
                <a:solidFill>
                  <a:schemeClr val="tx1"/>
                </a:solidFill>
              </a:rPr>
              <a:t>Which food came the furthest? </a:t>
            </a:r>
          </a:p>
        </p:txBody>
      </p:sp>
      <p:sp>
        <p:nvSpPr>
          <p:cNvPr id="8" name="6-Point Star 7"/>
          <p:cNvSpPr/>
          <p:nvPr/>
        </p:nvSpPr>
        <p:spPr>
          <a:xfrm>
            <a:off x="3942004" y="2754529"/>
            <a:ext cx="3672431" cy="3678902"/>
          </a:xfrm>
          <a:prstGeom prst="star6">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GB" sz="2800" dirty="0">
                <a:solidFill>
                  <a:schemeClr val="tx1"/>
                </a:solidFill>
              </a:rPr>
              <a:t>Which food items were produced locally? </a:t>
            </a:r>
          </a:p>
        </p:txBody>
      </p:sp>
      <p:sp>
        <p:nvSpPr>
          <p:cNvPr id="9" name="6-Point Star 8"/>
          <p:cNvSpPr/>
          <p:nvPr/>
        </p:nvSpPr>
        <p:spPr>
          <a:xfrm>
            <a:off x="7859506" y="2211613"/>
            <a:ext cx="3281072" cy="3579362"/>
          </a:xfrm>
          <a:prstGeom prst="star6">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GB" sz="2800" dirty="0">
                <a:solidFill>
                  <a:schemeClr val="tx1"/>
                </a:solidFill>
              </a:rPr>
              <a:t>Which food items were produced locally? </a:t>
            </a:r>
          </a:p>
        </p:txBody>
      </p:sp>
    </p:spTree>
    <p:extLst>
      <p:ext uri="{BB962C8B-B14F-4D97-AF65-F5344CB8AC3E}">
        <p14:creationId xmlns:p14="http://schemas.microsoft.com/office/powerpoint/2010/main" val="25432170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142504" y="208202"/>
            <a:ext cx="11901681" cy="6480720"/>
          </a:xfrm>
          <a:prstGeom prst="roundRect">
            <a:avLst/>
          </a:prstGeom>
          <a:noFill/>
          <a:ln w="31750" cmpd="sng">
            <a:solidFill>
              <a:srgbClr val="00B050"/>
            </a:solidFill>
          </a:ln>
          <a:effectLst>
            <a:glow rad="127000">
              <a:srgbClr val="00B050"/>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 name="Title 2"/>
          <p:cNvSpPr>
            <a:spLocks noGrp="1"/>
          </p:cNvSpPr>
          <p:nvPr>
            <p:ph type="title"/>
          </p:nvPr>
        </p:nvSpPr>
        <p:spPr>
          <a:xfrm>
            <a:off x="1391028" y="673999"/>
            <a:ext cx="5241966" cy="805939"/>
          </a:xfrm>
          <a:noFill/>
        </p:spPr>
        <p:txBody>
          <a:bodyPr/>
          <a:lstStyle/>
          <a:p>
            <a:r>
              <a:rPr lang="en-GB" dirty="0"/>
              <a:t>What are food miles? </a:t>
            </a:r>
          </a:p>
        </p:txBody>
      </p:sp>
      <p:sp>
        <p:nvSpPr>
          <p:cNvPr id="6" name="Content Placeholder 5"/>
          <p:cNvSpPr>
            <a:spLocks noGrp="1"/>
          </p:cNvSpPr>
          <p:nvPr>
            <p:ph idx="1"/>
          </p:nvPr>
        </p:nvSpPr>
        <p:spPr/>
        <p:txBody>
          <a:bodyPr>
            <a:normAutofit/>
          </a:bodyPr>
          <a:lstStyle/>
          <a:p>
            <a:pPr marL="0" indent="0">
              <a:buNone/>
            </a:pPr>
            <a:r>
              <a:rPr lang="en-GB" sz="1600" cap="all" dirty="0">
                <a:solidFill>
                  <a:srgbClr val="FFFFFF"/>
                </a:solidFill>
                <a:latin typeface="WWF"/>
              </a:rPr>
              <a:t>ALL HAVE IMPACTS ON OUR PLANET</a:t>
            </a:r>
            <a:endParaRPr lang="en-GB" sz="1600" dirty="0"/>
          </a:p>
        </p:txBody>
      </p:sp>
      <p:sp>
        <p:nvSpPr>
          <p:cNvPr id="2" name="Rectangle 1"/>
          <p:cNvSpPr/>
          <p:nvPr/>
        </p:nvSpPr>
        <p:spPr>
          <a:xfrm>
            <a:off x="1391028" y="1708327"/>
            <a:ext cx="9653489" cy="2554545"/>
          </a:xfrm>
          <a:prstGeom prst="rect">
            <a:avLst/>
          </a:prstGeom>
          <a:solidFill>
            <a:schemeClr val="bg2"/>
          </a:solidFill>
        </p:spPr>
        <p:txBody>
          <a:bodyPr wrap="square">
            <a:spAutoFit/>
          </a:bodyPr>
          <a:lstStyle/>
          <a:p>
            <a:r>
              <a:rPr lang="en-GB" sz="3200" dirty="0"/>
              <a:t>Have you ever thought about where your food comes from?</a:t>
            </a:r>
          </a:p>
          <a:p>
            <a:r>
              <a:rPr lang="en-US" sz="2400" b="1" dirty="0"/>
              <a:t>What Are The Effects?</a:t>
            </a:r>
          </a:p>
          <a:p>
            <a:r>
              <a:rPr lang="en-US" sz="2400" dirty="0"/>
              <a:t>The effects of food miles can be measured in the pollution that is caused. Think about the distance travelled, then think about how that distance was covered. Was it by Plane? Boat? Road?</a:t>
            </a:r>
          </a:p>
        </p:txBody>
      </p:sp>
      <p:sp>
        <p:nvSpPr>
          <p:cNvPr id="7" name="Rectangle 6"/>
          <p:cNvSpPr/>
          <p:nvPr/>
        </p:nvSpPr>
        <p:spPr>
          <a:xfrm>
            <a:off x="1391029" y="4539672"/>
            <a:ext cx="9653489" cy="1643527"/>
          </a:xfrm>
          <a:prstGeom prst="rect">
            <a:avLst/>
          </a:prstGeom>
          <a:solidFill>
            <a:schemeClr val="bg2"/>
          </a:solidFill>
        </p:spPr>
        <p:txBody>
          <a:bodyPr wrap="square">
            <a:spAutoFit/>
          </a:bodyPr>
          <a:lstStyle/>
          <a:p>
            <a:pPr marL="228600" lvl="0" indent="-228600">
              <a:lnSpc>
                <a:spcPct val="90000"/>
              </a:lnSpc>
              <a:spcBef>
                <a:spcPts val="1000"/>
              </a:spcBef>
              <a:buFont typeface="Arial" panose="020B0604020202020204" pitchFamily="34" charset="0"/>
              <a:buChar char="•"/>
            </a:pPr>
            <a:r>
              <a:rPr lang="en-US" sz="2800" dirty="0">
                <a:solidFill>
                  <a:prstClr val="black"/>
                </a:solidFill>
              </a:rPr>
              <a:t>The food we eat makes up about 30% of our carbon footprint.  Knowing how far it has travelled and how it has been stored is essential if we wish to reduce the environmental impact.</a:t>
            </a:r>
          </a:p>
        </p:txBody>
      </p:sp>
    </p:spTree>
    <p:extLst>
      <p:ext uri="{BB962C8B-B14F-4D97-AF65-F5344CB8AC3E}">
        <p14:creationId xmlns:p14="http://schemas.microsoft.com/office/powerpoint/2010/main" val="8651583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320634" y="188640"/>
            <a:ext cx="11032175" cy="6480720"/>
          </a:xfrm>
          <a:prstGeom prst="roundRect">
            <a:avLst/>
          </a:prstGeom>
          <a:noFill/>
          <a:ln w="31750" cmpd="sng">
            <a:solidFill>
              <a:srgbClr val="00B050"/>
            </a:solidFill>
          </a:ln>
          <a:effectLst>
            <a:glow rad="127000">
              <a:srgbClr val="00B050"/>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9066" y="389742"/>
            <a:ext cx="9075310" cy="60785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29913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1703513" y="188640"/>
            <a:ext cx="8568953" cy="6480720"/>
          </a:xfrm>
          <a:prstGeom prst="roundRect">
            <a:avLst/>
          </a:prstGeom>
          <a:noFill/>
          <a:ln w="31750" cmpd="sng">
            <a:solidFill>
              <a:srgbClr val="00B050"/>
            </a:solidFill>
          </a:ln>
          <a:effectLst>
            <a:glow rad="127000">
              <a:srgbClr val="00B050"/>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 name="Title 4"/>
          <p:cNvSpPr>
            <a:spLocks noGrp="1"/>
          </p:cNvSpPr>
          <p:nvPr>
            <p:ph type="title"/>
          </p:nvPr>
        </p:nvSpPr>
        <p:spPr>
          <a:xfrm>
            <a:off x="2231691" y="685759"/>
            <a:ext cx="7317059" cy="1325563"/>
          </a:xfrm>
        </p:spPr>
        <p:txBody>
          <a:bodyPr>
            <a:normAutofit fontScale="90000"/>
          </a:bodyPr>
          <a:lstStyle/>
          <a:p>
            <a:br>
              <a:rPr lang="en-GB" dirty="0"/>
            </a:br>
            <a:br>
              <a:rPr lang="en-GB" dirty="0"/>
            </a:br>
            <a:br>
              <a:rPr lang="en-GB" dirty="0"/>
            </a:br>
            <a:br>
              <a:rPr lang="en-GB" dirty="0"/>
            </a:br>
            <a:br>
              <a:rPr lang="en-GB" dirty="0"/>
            </a:br>
            <a:br>
              <a:rPr lang="en-GB" dirty="0"/>
            </a:br>
            <a:br>
              <a:rPr lang="en-GB" dirty="0"/>
            </a:br>
            <a:br>
              <a:rPr lang="en-GB" dirty="0"/>
            </a:br>
            <a:br>
              <a:rPr lang="en-GB" dirty="0"/>
            </a:br>
            <a:br>
              <a:rPr lang="en-GB" dirty="0"/>
            </a:br>
            <a:br>
              <a:rPr lang="en-GB" dirty="0"/>
            </a:br>
            <a:endParaRPr lang="en-GB" dirty="0"/>
          </a:p>
        </p:txBody>
      </p:sp>
      <p:sp>
        <p:nvSpPr>
          <p:cNvPr id="3" name="Rectangle 2"/>
          <p:cNvSpPr/>
          <p:nvPr/>
        </p:nvSpPr>
        <p:spPr>
          <a:xfrm>
            <a:off x="2150753" y="1154277"/>
            <a:ext cx="7365606" cy="523220"/>
          </a:xfrm>
          <a:prstGeom prst="rect">
            <a:avLst/>
          </a:prstGeom>
        </p:spPr>
        <p:txBody>
          <a:bodyPr wrap="none">
            <a:spAutoFit/>
          </a:bodyPr>
          <a:lstStyle/>
          <a:p>
            <a:r>
              <a:rPr lang="en-US" sz="2800" b="1" dirty="0"/>
              <a:t>How many food miles are there in your Big Mac</a:t>
            </a:r>
            <a:r>
              <a:rPr lang="en-US" sz="2800" dirty="0"/>
              <a:t>?</a:t>
            </a:r>
            <a:endParaRPr lang="en-GB" sz="2800" dirty="0"/>
          </a:p>
        </p:txBody>
      </p:sp>
      <p:sp>
        <p:nvSpPr>
          <p:cNvPr id="7" name="Rectangle 6"/>
          <p:cNvSpPr/>
          <p:nvPr/>
        </p:nvSpPr>
        <p:spPr>
          <a:xfrm>
            <a:off x="3603266" y="3244334"/>
            <a:ext cx="4985467" cy="1754326"/>
          </a:xfrm>
          <a:prstGeom prst="rect">
            <a:avLst/>
          </a:prstGeom>
        </p:spPr>
        <p:txBody>
          <a:bodyPr wrap="none">
            <a:spAutoFit/>
          </a:bodyPr>
          <a:lstStyle/>
          <a:p>
            <a:r>
              <a:rPr lang="en-GB" dirty="0">
                <a:hlinkClick r:id="rId2"/>
              </a:rPr>
              <a:t>https://www.youtube.com/watch?v=c0mUV4zz9E4</a:t>
            </a:r>
            <a:endParaRPr lang="en-GB" dirty="0"/>
          </a:p>
          <a:p>
            <a:endParaRPr lang="en-GB" dirty="0"/>
          </a:p>
          <a:p>
            <a:endParaRPr lang="en-GB" dirty="0"/>
          </a:p>
          <a:p>
            <a:endParaRPr lang="en-GB" dirty="0"/>
          </a:p>
          <a:p>
            <a:r>
              <a:rPr lang="en-GB" dirty="0"/>
              <a:t>Clip 44 seconds </a:t>
            </a:r>
          </a:p>
          <a:p>
            <a:endParaRPr lang="en-GB" dirty="0"/>
          </a:p>
        </p:txBody>
      </p:sp>
    </p:spTree>
    <p:extLst>
      <p:ext uri="{BB962C8B-B14F-4D97-AF65-F5344CB8AC3E}">
        <p14:creationId xmlns:p14="http://schemas.microsoft.com/office/powerpoint/2010/main" val="17695792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534391" y="188640"/>
            <a:ext cx="10735292" cy="6480720"/>
          </a:xfrm>
          <a:prstGeom prst="roundRect">
            <a:avLst/>
          </a:prstGeom>
          <a:noFill/>
          <a:ln w="31750" cmpd="sng">
            <a:solidFill>
              <a:srgbClr val="00B050"/>
            </a:solidFill>
          </a:ln>
          <a:effectLst>
            <a:glow rad="127000">
              <a:srgbClr val="00B050"/>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 name="Title 1"/>
          <p:cNvSpPr>
            <a:spLocks noGrp="1"/>
          </p:cNvSpPr>
          <p:nvPr>
            <p:ph type="title"/>
          </p:nvPr>
        </p:nvSpPr>
        <p:spPr>
          <a:xfrm>
            <a:off x="1116282" y="994517"/>
            <a:ext cx="9369630" cy="4812517"/>
          </a:xfrm>
          <a:solidFill>
            <a:schemeClr val="accent3">
              <a:lumMod val="40000"/>
              <a:lumOff val="60000"/>
            </a:schemeClr>
          </a:solidFill>
        </p:spPr>
        <p:txBody>
          <a:bodyPr>
            <a:normAutofit fontScale="90000"/>
          </a:bodyPr>
          <a:lstStyle/>
          <a:p>
            <a:r>
              <a:rPr lang="en-GB" dirty="0"/>
              <a:t>Activity  Four Now do a quick estimate for how far the food that your group listed travelled to reach you ? </a:t>
            </a:r>
            <a:br>
              <a:rPr lang="en-GB" dirty="0"/>
            </a:br>
            <a:br>
              <a:rPr lang="en-GB" dirty="0"/>
            </a:br>
            <a:r>
              <a:rPr lang="en-GB" b="1" dirty="0"/>
              <a:t>What do you think about this?</a:t>
            </a:r>
            <a:br>
              <a:rPr lang="en-GB" dirty="0"/>
            </a:br>
            <a:r>
              <a:rPr lang="en-GB" dirty="0"/>
              <a:t>Example: If you ate cheese, pasta, apples or bananas these are the food miles and the likely country of origin. </a:t>
            </a:r>
          </a:p>
        </p:txBody>
      </p:sp>
    </p:spTree>
    <p:extLst>
      <p:ext uri="{BB962C8B-B14F-4D97-AF65-F5344CB8AC3E}">
        <p14:creationId xmlns:p14="http://schemas.microsoft.com/office/powerpoint/2010/main" val="10016026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320635" y="188640"/>
            <a:ext cx="9951832" cy="6480720"/>
          </a:xfrm>
          <a:prstGeom prst="roundRect">
            <a:avLst/>
          </a:prstGeom>
          <a:noFill/>
          <a:ln w="31750" cmpd="sng">
            <a:solidFill>
              <a:srgbClr val="00B050"/>
            </a:solidFill>
          </a:ln>
          <a:effectLst>
            <a:glow rad="127000">
              <a:srgbClr val="00B050"/>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32763" y="477167"/>
            <a:ext cx="2895600" cy="60035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61215" y="477168"/>
            <a:ext cx="2895600" cy="60035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813205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The Big Ideas </a:t>
            </a:r>
          </a:p>
        </p:txBody>
      </p:sp>
      <p:sp>
        <p:nvSpPr>
          <p:cNvPr id="3" name="Content Placeholder 2"/>
          <p:cNvSpPr>
            <a:spLocks noGrp="1"/>
          </p:cNvSpPr>
          <p:nvPr>
            <p:ph idx="1"/>
          </p:nvPr>
        </p:nvSpPr>
        <p:spPr/>
        <p:txBody>
          <a:bodyPr>
            <a:normAutofit fontScale="92500" lnSpcReduction="10000"/>
          </a:bodyPr>
          <a:lstStyle/>
          <a:p>
            <a:r>
              <a:rPr lang="en-GB" b="1" dirty="0"/>
              <a:t>Big Idea 3</a:t>
            </a:r>
            <a:r>
              <a:rPr lang="en-GB" dirty="0"/>
              <a:t>:</a:t>
            </a:r>
            <a:r>
              <a:rPr lang="en-GB" b="1" dirty="0"/>
              <a:t> </a:t>
            </a:r>
            <a:r>
              <a:rPr lang="en-GB" dirty="0"/>
              <a:t>Human consumption relies on a lot on energy from burning fossil fuels for energy; the food industry contributes to this as does the production of methane gases from cows. </a:t>
            </a:r>
            <a:endParaRPr lang="en-GB" b="1" dirty="0"/>
          </a:p>
          <a:p>
            <a:r>
              <a:rPr lang="en-GB" b="1" dirty="0"/>
              <a:t>Big Idea 7: Addressing Climate Change</a:t>
            </a:r>
            <a:r>
              <a:rPr lang="en-GB" dirty="0"/>
              <a:t>. Because of the potentially catastrophic consequences of climate change there is a need for humans to change their behaviour Pupils can explain the importance of the role that individuals can play, they understand that there  is frequently a disjuncture between people’s awareness of the problem and people actually changing their behaviour. </a:t>
            </a:r>
          </a:p>
          <a:p>
            <a:r>
              <a:rPr lang="en-GB" b="1" dirty="0"/>
              <a:t>Big Idea 11</a:t>
            </a:r>
            <a:r>
              <a:rPr lang="en-GB" dirty="0"/>
              <a:t> Action Many individuals are looking at their Carbon Footprint and reducing their consumption – using and buying less e.g. reducing their food waste.</a:t>
            </a:r>
            <a:endParaRPr lang="en-GB" b="1" dirty="0"/>
          </a:p>
          <a:p>
            <a:endParaRPr lang="en-GB" dirty="0"/>
          </a:p>
        </p:txBody>
      </p:sp>
    </p:spTree>
    <p:extLst>
      <p:ext uri="{BB962C8B-B14F-4D97-AF65-F5344CB8AC3E}">
        <p14:creationId xmlns:p14="http://schemas.microsoft.com/office/powerpoint/2010/main" val="9576057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401444" y="188640"/>
            <a:ext cx="11262731" cy="6480720"/>
          </a:xfrm>
          <a:prstGeom prst="roundRect">
            <a:avLst/>
          </a:prstGeom>
          <a:noFill/>
          <a:ln w="31750" cmpd="sng">
            <a:solidFill>
              <a:srgbClr val="00B050"/>
            </a:solidFill>
          </a:ln>
          <a:effectLst>
            <a:glow rad="127000">
              <a:srgbClr val="00B050"/>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024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26678" y="403002"/>
            <a:ext cx="3714112" cy="60255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6"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28382" y="344385"/>
            <a:ext cx="2647950" cy="62345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7122672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5641" y="188640"/>
            <a:ext cx="11583253" cy="6480448"/>
          </a:xfrm>
          <a:prstGeom prst="rect">
            <a:avLst/>
          </a:prstGeom>
          <a:solidFill>
            <a:schemeClr val="bg1"/>
          </a:solidFill>
          <a:ln w="38100">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 name="Title 1"/>
          <p:cNvSpPr>
            <a:spLocks noGrp="1"/>
          </p:cNvSpPr>
          <p:nvPr>
            <p:ph type="title"/>
          </p:nvPr>
        </p:nvSpPr>
        <p:spPr>
          <a:xfrm>
            <a:off x="593741" y="523953"/>
            <a:ext cx="10993031" cy="2880184"/>
          </a:xfrm>
        </p:spPr>
        <p:txBody>
          <a:bodyPr>
            <a:noAutofit/>
          </a:bodyPr>
          <a:lstStyle/>
          <a:p>
            <a:r>
              <a:rPr lang="en-GB" sz="6000" dirty="0"/>
              <a:t>Making a Difference Influencing Change</a:t>
            </a:r>
            <a:br>
              <a:rPr lang="en-GB" sz="6000" dirty="0"/>
            </a:br>
            <a:r>
              <a:rPr lang="en-GB" sz="4800" dirty="0"/>
              <a:t>What could we do differently? </a:t>
            </a:r>
            <a:endParaRPr lang="en-GB" sz="6000" dirty="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21237" y="4893955"/>
            <a:ext cx="4465535" cy="15748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67770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106878" y="0"/>
            <a:ext cx="12085122" cy="6669360"/>
          </a:xfrm>
          <a:prstGeom prst="roundRect">
            <a:avLst/>
          </a:prstGeom>
          <a:noFill/>
          <a:ln w="31750" cmpd="sng">
            <a:solidFill>
              <a:srgbClr val="00B050"/>
            </a:solidFill>
          </a:ln>
          <a:effectLst>
            <a:glow rad="127000">
              <a:srgbClr val="00B050"/>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Flowchart: Predefined Process 5"/>
          <p:cNvSpPr/>
          <p:nvPr/>
        </p:nvSpPr>
        <p:spPr>
          <a:xfrm>
            <a:off x="498764" y="917197"/>
            <a:ext cx="11457709" cy="5588000"/>
          </a:xfrm>
          <a:prstGeom prst="flowChartPredefined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800" dirty="0">
              <a:solidFill>
                <a:schemeClr val="tx1"/>
              </a:solidFill>
            </a:endParaRPr>
          </a:p>
          <a:p>
            <a:pPr algn="ctr"/>
            <a:endParaRPr lang="en-GB" sz="2800" dirty="0">
              <a:solidFill>
                <a:schemeClr val="tx1"/>
              </a:solidFill>
            </a:endParaRPr>
          </a:p>
          <a:p>
            <a:pPr algn="ctr"/>
            <a:endParaRPr lang="en-GB" sz="2800" dirty="0">
              <a:solidFill>
                <a:schemeClr val="tx1"/>
              </a:solidFill>
            </a:endParaRPr>
          </a:p>
          <a:p>
            <a:pPr algn="ctr"/>
            <a:r>
              <a:rPr lang="en-GB" sz="2800" dirty="0">
                <a:solidFill>
                  <a:schemeClr val="tx1"/>
                </a:solidFill>
              </a:rPr>
              <a:t>Activity 4 – Group Task </a:t>
            </a:r>
          </a:p>
          <a:p>
            <a:pPr algn="ctr"/>
            <a:r>
              <a:rPr lang="en-GB" sz="2800" dirty="0">
                <a:solidFill>
                  <a:schemeClr val="tx1"/>
                </a:solidFill>
              </a:rPr>
              <a:t>Examine the evidence that you have been given</a:t>
            </a:r>
          </a:p>
          <a:p>
            <a:pPr algn="ctr"/>
            <a:r>
              <a:rPr lang="en-GB" sz="2800" dirty="0">
                <a:solidFill>
                  <a:schemeClr val="tx1"/>
                </a:solidFill>
              </a:rPr>
              <a:t>Discuss the following questions:</a:t>
            </a:r>
          </a:p>
          <a:p>
            <a:pPr algn="ctr"/>
            <a:endParaRPr lang="en-GB" sz="2800" dirty="0">
              <a:solidFill>
                <a:srgbClr val="FF0000"/>
              </a:solidFill>
            </a:endParaRPr>
          </a:p>
          <a:p>
            <a:pPr marL="342900" indent="-342900" algn="ctr">
              <a:buAutoNum type="arabicPeriod"/>
            </a:pPr>
            <a:r>
              <a:rPr lang="en-GB" sz="2800" dirty="0">
                <a:solidFill>
                  <a:srgbClr val="FF0000"/>
                </a:solidFill>
              </a:rPr>
              <a:t>Does it matter where our food comes from? Should we worry about the distance it has travelled? </a:t>
            </a:r>
          </a:p>
          <a:p>
            <a:pPr marL="342900" indent="-342900" algn="ctr">
              <a:buAutoNum type="arabicPeriod"/>
            </a:pPr>
            <a:r>
              <a:rPr lang="en-GB" sz="2800" dirty="0">
                <a:solidFill>
                  <a:srgbClr val="FF0000"/>
                </a:solidFill>
              </a:rPr>
              <a:t>Does it matter who produces our food and how this </a:t>
            </a:r>
            <a:br>
              <a:rPr lang="en-GB" sz="2800" dirty="0">
                <a:solidFill>
                  <a:srgbClr val="FF0000"/>
                </a:solidFill>
              </a:rPr>
            </a:br>
            <a:r>
              <a:rPr lang="en-GB" sz="2800" dirty="0">
                <a:solidFill>
                  <a:srgbClr val="FF0000"/>
                </a:solidFill>
              </a:rPr>
              <a:t>is done? </a:t>
            </a:r>
          </a:p>
          <a:p>
            <a:pPr marL="342900" indent="-342900" algn="ctr">
              <a:buAutoNum type="arabicPeriod"/>
            </a:pPr>
            <a:r>
              <a:rPr lang="en-GB" sz="2800" dirty="0">
                <a:solidFill>
                  <a:srgbClr val="FF0000"/>
                </a:solidFill>
              </a:rPr>
              <a:t>Should we care about the living conditions for the people who produce our food? </a:t>
            </a:r>
          </a:p>
          <a:p>
            <a:pPr marL="342900" indent="-342900" algn="ctr">
              <a:buAutoNum type="arabicPeriod"/>
            </a:pPr>
            <a:r>
              <a:rPr lang="en-GB" sz="2800" dirty="0">
                <a:solidFill>
                  <a:srgbClr val="FF0000"/>
                </a:solidFill>
              </a:rPr>
              <a:t>Should we know how many resources have been used to produce and transport our food? </a:t>
            </a:r>
          </a:p>
          <a:p>
            <a:pPr marL="342900" indent="-342900" algn="ctr">
              <a:buAutoNum type="arabicPeriod"/>
            </a:pPr>
            <a:endParaRPr lang="en-GB" sz="2800" dirty="0">
              <a:solidFill>
                <a:srgbClr val="FF0000"/>
              </a:solidFill>
            </a:endParaRPr>
          </a:p>
          <a:p>
            <a:pPr marL="342900" indent="-342900" algn="ctr">
              <a:buAutoNum type="arabicPeriod"/>
            </a:pPr>
            <a:endParaRPr lang="en-GB" sz="2800" dirty="0">
              <a:solidFill>
                <a:srgbClr val="FF0000"/>
              </a:solidFill>
            </a:endParaRPr>
          </a:p>
          <a:p>
            <a:pPr marL="342900" indent="-342900" algn="ctr">
              <a:buAutoNum type="arabicPeriod"/>
            </a:pPr>
            <a:endParaRPr lang="en-GB" sz="2800" dirty="0">
              <a:solidFill>
                <a:srgbClr val="FF0000"/>
              </a:solidFill>
            </a:endParaRPr>
          </a:p>
          <a:p>
            <a:pPr marL="342900" indent="-342900" algn="ctr">
              <a:buAutoNum type="arabicPeriod"/>
            </a:pPr>
            <a:endParaRPr lang="en-GB" sz="2800" dirty="0">
              <a:solidFill>
                <a:srgbClr val="FF0000"/>
              </a:solidFill>
            </a:endParaRPr>
          </a:p>
          <a:p>
            <a:pPr marL="342900" indent="-342900" algn="ctr">
              <a:buAutoNum type="arabicPeriod"/>
            </a:pPr>
            <a:endParaRPr lang="en-GB" sz="2800" dirty="0">
              <a:solidFill>
                <a:srgbClr val="FF0000"/>
              </a:solidFill>
            </a:endParaRPr>
          </a:p>
        </p:txBody>
      </p:sp>
    </p:spTree>
    <p:extLst>
      <p:ext uri="{BB962C8B-B14F-4D97-AF65-F5344CB8AC3E}">
        <p14:creationId xmlns:p14="http://schemas.microsoft.com/office/powerpoint/2010/main" val="128483089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87400" y="1468155"/>
            <a:ext cx="10553700" cy="4154984"/>
          </a:xfrm>
          <a:prstGeom prst="rect">
            <a:avLst/>
          </a:prstGeom>
          <a:solidFill>
            <a:srgbClr val="92D050"/>
          </a:solidFill>
        </p:spPr>
        <p:txBody>
          <a:bodyPr wrap="square">
            <a:spAutoFit/>
          </a:bodyPr>
          <a:lstStyle/>
          <a:p>
            <a:r>
              <a:rPr lang="en-GB" sz="4800" b="1" dirty="0"/>
              <a:t>Now consider the following challenges</a:t>
            </a:r>
          </a:p>
          <a:p>
            <a:endParaRPr lang="en-GB" b="1" dirty="0"/>
          </a:p>
          <a:p>
            <a:r>
              <a:rPr lang="en-GB" sz="2400" b="1" dirty="0"/>
              <a:t>1. Should we only eat locally grown food?</a:t>
            </a:r>
          </a:p>
          <a:p>
            <a:endParaRPr lang="en-GB" sz="2400" b="1" dirty="0"/>
          </a:p>
          <a:p>
            <a:r>
              <a:rPr lang="en-GB" sz="2400" b="1" dirty="0"/>
              <a:t>2. How much of the British diet needs to change in the next 30 years as a response to global climate change?</a:t>
            </a:r>
          </a:p>
          <a:p>
            <a:endParaRPr lang="en-GB" sz="2400" b="1" dirty="0"/>
          </a:p>
          <a:p>
            <a:r>
              <a:rPr lang="en-GB" sz="2400" b="1" dirty="0"/>
              <a:t>3. Is it up to individuals to make climate change choices or do we leave this to the government.   </a:t>
            </a:r>
          </a:p>
          <a:p>
            <a:endParaRPr lang="en-GB" sz="2400" b="1" dirty="0"/>
          </a:p>
        </p:txBody>
      </p:sp>
      <p:sp>
        <p:nvSpPr>
          <p:cNvPr id="3" name="Rounded Rectangle 2"/>
          <p:cNvSpPr/>
          <p:nvPr/>
        </p:nvSpPr>
        <p:spPr>
          <a:xfrm>
            <a:off x="401444" y="188640"/>
            <a:ext cx="11262731" cy="6480720"/>
          </a:xfrm>
          <a:prstGeom prst="roundRect">
            <a:avLst/>
          </a:prstGeom>
          <a:noFill/>
          <a:ln w="31750" cmpd="sng">
            <a:solidFill>
              <a:srgbClr val="00B050"/>
            </a:solidFill>
          </a:ln>
          <a:effectLst>
            <a:glow rad="127000">
              <a:srgbClr val="00B050"/>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8826091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296883" y="188640"/>
            <a:ext cx="11269683" cy="6480720"/>
          </a:xfrm>
          <a:prstGeom prst="roundRect">
            <a:avLst/>
          </a:prstGeom>
          <a:noFill/>
          <a:ln w="31750" cmpd="sng">
            <a:solidFill>
              <a:srgbClr val="00B050"/>
            </a:solidFill>
          </a:ln>
          <a:effectLst>
            <a:glow rad="127000">
              <a:srgbClr val="00B050"/>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Content Placeholder 5"/>
          <p:cNvSpPr>
            <a:spLocks noGrp="1"/>
          </p:cNvSpPr>
          <p:nvPr>
            <p:ph idx="1"/>
          </p:nvPr>
        </p:nvSpPr>
        <p:spPr>
          <a:xfrm>
            <a:off x="1991546" y="1166019"/>
            <a:ext cx="8255260" cy="4525963"/>
          </a:xfrm>
        </p:spPr>
        <p:txBody>
          <a:bodyPr>
            <a:normAutofit/>
          </a:bodyPr>
          <a:lstStyle/>
          <a:p>
            <a:pPr marL="0" indent="0">
              <a:buNone/>
            </a:pPr>
            <a:r>
              <a:rPr lang="en-GB" sz="1600" cap="all" dirty="0">
                <a:solidFill>
                  <a:srgbClr val="FFFFFF"/>
                </a:solidFill>
                <a:latin typeface="WWF"/>
              </a:rPr>
              <a:t>THE CHOICES WE MAKE ALL HAVE IMPACTS ON OUR PLANET</a:t>
            </a:r>
            <a:endParaRPr lang="en-GB" sz="1600" dirty="0"/>
          </a:p>
        </p:txBody>
      </p:sp>
      <p:sp>
        <p:nvSpPr>
          <p:cNvPr id="5" name="Title 4"/>
          <p:cNvSpPr>
            <a:spLocks noGrp="1"/>
          </p:cNvSpPr>
          <p:nvPr>
            <p:ph type="title"/>
          </p:nvPr>
        </p:nvSpPr>
        <p:spPr>
          <a:xfrm>
            <a:off x="712520" y="685759"/>
            <a:ext cx="10545288" cy="5453784"/>
          </a:xfrm>
        </p:spPr>
        <p:txBody>
          <a:bodyPr>
            <a:normAutofit fontScale="90000"/>
          </a:bodyPr>
          <a:lstStyle/>
          <a:p>
            <a:br>
              <a:rPr lang="en-GB" dirty="0"/>
            </a:br>
            <a:br>
              <a:rPr lang="en-GB" dirty="0"/>
            </a:br>
            <a:br>
              <a:rPr lang="en-GB" dirty="0"/>
            </a:br>
            <a:br>
              <a:rPr lang="en-GB" dirty="0"/>
            </a:br>
            <a:br>
              <a:rPr lang="en-GB" dirty="0"/>
            </a:br>
            <a:br>
              <a:rPr lang="en-GB" dirty="0"/>
            </a:br>
            <a:br>
              <a:rPr lang="en-GB" dirty="0"/>
            </a:br>
            <a:br>
              <a:rPr lang="en-GB" dirty="0"/>
            </a:br>
            <a:br>
              <a:rPr lang="en-GB" dirty="0"/>
            </a:br>
            <a:br>
              <a:rPr lang="en-GB" dirty="0"/>
            </a:br>
            <a:br>
              <a:rPr lang="en-GB" dirty="0"/>
            </a:br>
            <a:r>
              <a:rPr lang="en-GB" dirty="0"/>
              <a:t>A. </a:t>
            </a:r>
            <a:r>
              <a:rPr lang="en-GB" dirty="0">
                <a:solidFill>
                  <a:srgbClr val="FF0000"/>
                </a:solidFill>
              </a:rPr>
              <a:t>What might happen if?</a:t>
            </a:r>
            <a:r>
              <a:rPr lang="en-GB" dirty="0"/>
              <a:t> We no longer got food from abroad? </a:t>
            </a:r>
            <a:br>
              <a:rPr lang="en-GB" dirty="0"/>
            </a:br>
            <a:br>
              <a:rPr lang="en-GB" dirty="0"/>
            </a:br>
            <a:r>
              <a:rPr lang="en-GB" dirty="0"/>
              <a:t>B. </a:t>
            </a:r>
            <a:r>
              <a:rPr lang="en-GB" dirty="0">
                <a:solidFill>
                  <a:srgbClr val="FF0000"/>
                </a:solidFill>
              </a:rPr>
              <a:t>What will happen if </a:t>
            </a:r>
            <a:r>
              <a:rPr lang="en-GB" dirty="0"/>
              <a:t>we do not respond to climate change ? </a:t>
            </a:r>
            <a:br>
              <a:rPr lang="en-GB" dirty="0"/>
            </a:br>
            <a:br>
              <a:rPr lang="en-GB" dirty="0"/>
            </a:br>
            <a:r>
              <a:rPr lang="en-GB" dirty="0"/>
              <a:t>C. </a:t>
            </a:r>
            <a:r>
              <a:rPr lang="en-GB" dirty="0">
                <a:solidFill>
                  <a:srgbClr val="FF0000"/>
                </a:solidFill>
              </a:rPr>
              <a:t>What could happen instead? </a:t>
            </a:r>
            <a:r>
              <a:rPr lang="en-GB" dirty="0"/>
              <a:t>Can you describe  the future ? How will it look? What part will our food be playing? </a:t>
            </a:r>
            <a:br>
              <a:rPr lang="en-GB" dirty="0"/>
            </a:br>
            <a:br>
              <a:rPr lang="en-GB" dirty="0"/>
            </a:br>
            <a:br>
              <a:rPr lang="en-GB" dirty="0"/>
            </a:br>
            <a:br>
              <a:rPr lang="en-GB" dirty="0"/>
            </a:br>
            <a:br>
              <a:rPr lang="en-GB" dirty="0"/>
            </a:br>
            <a:br>
              <a:rPr lang="en-GB" dirty="0"/>
            </a:br>
            <a:br>
              <a:rPr lang="en-GB" dirty="0"/>
            </a:br>
            <a:br>
              <a:rPr lang="en-GB" dirty="0"/>
            </a:br>
            <a:br>
              <a:rPr lang="en-GB" dirty="0"/>
            </a:br>
            <a:br>
              <a:rPr lang="en-GB" dirty="0"/>
            </a:br>
            <a:br>
              <a:rPr lang="en-GB" dirty="0"/>
            </a:br>
            <a:endParaRPr lang="en-GB" dirty="0"/>
          </a:p>
        </p:txBody>
      </p:sp>
    </p:spTree>
    <p:extLst>
      <p:ext uri="{BB962C8B-B14F-4D97-AF65-F5344CB8AC3E}">
        <p14:creationId xmlns:p14="http://schemas.microsoft.com/office/powerpoint/2010/main" val="172759149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401444" y="188640"/>
            <a:ext cx="11262731" cy="6480720"/>
          </a:xfrm>
          <a:prstGeom prst="roundRect">
            <a:avLst/>
          </a:prstGeom>
          <a:noFill/>
          <a:ln w="31750" cmpd="sng">
            <a:solidFill>
              <a:srgbClr val="00B050"/>
            </a:solidFill>
          </a:ln>
          <a:effectLst>
            <a:glow rad="127000">
              <a:srgbClr val="00B050"/>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 name="Oval 4"/>
          <p:cNvSpPr/>
          <p:nvPr/>
        </p:nvSpPr>
        <p:spPr>
          <a:xfrm>
            <a:off x="130628" y="124688"/>
            <a:ext cx="839804" cy="839804"/>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1</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8543" y="441464"/>
            <a:ext cx="2038770" cy="3055768"/>
          </a:xfrm>
          <a:prstGeom prst="rect">
            <a:avLst/>
          </a:prstGeom>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38128" y="441464"/>
            <a:ext cx="5179267" cy="3055768"/>
          </a:xfrm>
          <a:prstGeom prst="rect">
            <a:avLst/>
          </a:prstGeom>
        </p:spPr>
      </p:pic>
      <p:pic>
        <p:nvPicPr>
          <p:cNvPr id="12" name="Picture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032809" y="3750055"/>
            <a:ext cx="3992547" cy="2575837"/>
          </a:xfrm>
          <a:prstGeom prst="rect">
            <a:avLst/>
          </a:prstGeom>
        </p:spPr>
      </p:pic>
      <p:pic>
        <p:nvPicPr>
          <p:cNvPr id="14" name="Picture 1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898237" y="3750055"/>
            <a:ext cx="3863756" cy="2575837"/>
          </a:xfrm>
          <a:prstGeom prst="rect">
            <a:avLst/>
          </a:prstGeom>
        </p:spPr>
      </p:pic>
    </p:spTree>
    <p:extLst>
      <p:ext uri="{BB962C8B-B14F-4D97-AF65-F5344CB8AC3E}">
        <p14:creationId xmlns:p14="http://schemas.microsoft.com/office/powerpoint/2010/main" val="52743286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401444" y="188640"/>
            <a:ext cx="11262731" cy="6480720"/>
          </a:xfrm>
          <a:prstGeom prst="roundRect">
            <a:avLst/>
          </a:prstGeom>
          <a:noFill/>
          <a:ln w="31750" cmpd="sng">
            <a:solidFill>
              <a:srgbClr val="00B050"/>
            </a:solidFill>
          </a:ln>
          <a:effectLst>
            <a:glow rad="127000">
              <a:srgbClr val="00B050"/>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Content Placeholder 5"/>
          <p:cNvSpPr>
            <a:spLocks noGrp="1"/>
          </p:cNvSpPr>
          <p:nvPr>
            <p:ph idx="1"/>
          </p:nvPr>
        </p:nvSpPr>
        <p:spPr>
          <a:xfrm>
            <a:off x="2017206" y="1790488"/>
            <a:ext cx="8255260" cy="4525963"/>
          </a:xfrm>
        </p:spPr>
        <p:txBody>
          <a:bodyPr>
            <a:normAutofit/>
          </a:bodyPr>
          <a:lstStyle/>
          <a:p>
            <a:pPr marL="0" indent="0">
              <a:buNone/>
            </a:pPr>
            <a:r>
              <a:rPr lang="en-GB" sz="1600" cap="all" dirty="0">
                <a:solidFill>
                  <a:srgbClr val="FFFFFF"/>
                </a:solidFill>
                <a:latin typeface="WWF"/>
              </a:rPr>
              <a:t>ALL HAVE IMPACTS ON OUR PLANET</a:t>
            </a:r>
            <a:endParaRPr lang="en-GB" sz="1600" dirty="0"/>
          </a:p>
        </p:txBody>
      </p:sp>
      <p:sp>
        <p:nvSpPr>
          <p:cNvPr id="2" name="Rectangle 1"/>
          <p:cNvSpPr/>
          <p:nvPr/>
        </p:nvSpPr>
        <p:spPr>
          <a:xfrm>
            <a:off x="832989" y="1025973"/>
            <a:ext cx="10567323" cy="2215991"/>
          </a:xfrm>
          <a:prstGeom prst="rect">
            <a:avLst/>
          </a:prstGeom>
        </p:spPr>
        <p:txBody>
          <a:bodyPr wrap="square">
            <a:spAutoFit/>
          </a:bodyPr>
          <a:lstStyle/>
          <a:p>
            <a:pPr marL="285750" indent="-285750">
              <a:buFont typeface="Arial" panose="020B0604020202020204" pitchFamily="34" charset="0"/>
              <a:buChar char="•"/>
            </a:pPr>
            <a:r>
              <a:rPr lang="en-US" sz="2400" b="1" dirty="0"/>
              <a:t>The world’s population is likely to rise to 9.6 billion in 2050. Food production must rise 60% by 2050 to meet this demand.</a:t>
            </a:r>
          </a:p>
          <a:p>
            <a:pPr marL="285750" indent="-285750">
              <a:buFont typeface="Arial" panose="020B0604020202020204" pitchFamily="34" charset="0"/>
              <a:buChar char="•"/>
            </a:pPr>
            <a:r>
              <a:rPr lang="en-US" sz="2400" b="1" dirty="0"/>
              <a:t>Over one third of food produced worldwide is lost or wasted.</a:t>
            </a:r>
          </a:p>
          <a:p>
            <a:pPr marL="285750" indent="-285750">
              <a:buFont typeface="Arial" panose="020B0604020202020204" pitchFamily="34" charset="0"/>
              <a:buChar char="•"/>
            </a:pPr>
            <a:r>
              <a:rPr lang="en-US" sz="2400" b="1" dirty="0"/>
              <a:t>Just under 800 million people worldwide were undernourished in 2015, down 17% over ten years.</a:t>
            </a:r>
          </a:p>
          <a:p>
            <a:pPr marL="285750" indent="-285750">
              <a:buFont typeface="Arial" panose="020B0604020202020204" pitchFamily="34" charset="0"/>
              <a:buChar char="•"/>
            </a:pPr>
            <a:endParaRPr lang="en-US" dirty="0"/>
          </a:p>
        </p:txBody>
      </p:sp>
      <p:pic>
        <p:nvPicPr>
          <p:cNvPr id="3" name="Picture 2"/>
          <p:cNvPicPr>
            <a:picLocks noChangeAspect="1"/>
          </p:cNvPicPr>
          <p:nvPr/>
        </p:nvPicPr>
        <p:blipFill>
          <a:blip r:embed="rId3"/>
          <a:stretch>
            <a:fillRect/>
          </a:stretch>
        </p:blipFill>
        <p:spPr>
          <a:xfrm>
            <a:off x="4643179" y="339978"/>
            <a:ext cx="2779259" cy="790771"/>
          </a:xfrm>
          <a:prstGeom prst="rect">
            <a:avLst/>
          </a:prstGeom>
        </p:spPr>
      </p:pic>
      <p:sp>
        <p:nvSpPr>
          <p:cNvPr id="7" name="Oval 6"/>
          <p:cNvSpPr/>
          <p:nvPr/>
        </p:nvSpPr>
        <p:spPr>
          <a:xfrm>
            <a:off x="132439" y="69274"/>
            <a:ext cx="790772" cy="790772"/>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2</a:t>
            </a:r>
          </a:p>
        </p:txBody>
      </p:sp>
      <p:pic>
        <p:nvPicPr>
          <p:cNvPr id="6148" name="Picture 4" descr="Image result for WORLD POPULATION AND FOOD DEMAND"/>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52691" y="2886635"/>
            <a:ext cx="5819775" cy="32901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8125490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401444" y="188640"/>
            <a:ext cx="11262731" cy="6480720"/>
          </a:xfrm>
          <a:prstGeom prst="roundRect">
            <a:avLst/>
          </a:prstGeom>
          <a:noFill/>
          <a:ln w="31750" cmpd="sng">
            <a:solidFill>
              <a:srgbClr val="00B050"/>
            </a:solidFill>
          </a:ln>
          <a:effectLst>
            <a:glow rad="127000">
              <a:srgbClr val="00B050"/>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 name="Rectangle 2"/>
          <p:cNvSpPr/>
          <p:nvPr/>
        </p:nvSpPr>
        <p:spPr>
          <a:xfrm>
            <a:off x="1043741" y="451683"/>
            <a:ext cx="8100259" cy="3108543"/>
          </a:xfrm>
          <a:prstGeom prst="rect">
            <a:avLst/>
          </a:prstGeom>
        </p:spPr>
        <p:txBody>
          <a:bodyPr wrap="square">
            <a:spAutoFit/>
          </a:bodyPr>
          <a:lstStyle/>
          <a:p>
            <a:endParaRPr lang="en-US" sz="2800" b="1" dirty="0"/>
          </a:p>
          <a:p>
            <a:r>
              <a:rPr lang="en-US" sz="2800" b="1" dirty="0"/>
              <a:t>‘Who can stop climate change? We can. We have a responsibility to do so that began when God commanded the earliest human inhabitants of the Garden of Eden to 'till it and keep it'. To keep it; not to abuse it, not to destroy it’</a:t>
            </a:r>
          </a:p>
          <a:p>
            <a:r>
              <a:rPr lang="en-US" sz="2800" b="1" dirty="0"/>
              <a:t> Desmond Tutu</a:t>
            </a:r>
            <a:endParaRPr lang="en-GB" sz="2800" b="1" dirty="0"/>
          </a:p>
        </p:txBody>
      </p:sp>
      <p:sp>
        <p:nvSpPr>
          <p:cNvPr id="5" name="Rectangle 4"/>
          <p:cNvSpPr/>
          <p:nvPr/>
        </p:nvSpPr>
        <p:spPr>
          <a:xfrm>
            <a:off x="2118587" y="3780633"/>
            <a:ext cx="4488873" cy="2123658"/>
          </a:xfrm>
          <a:prstGeom prst="rect">
            <a:avLst/>
          </a:prstGeom>
        </p:spPr>
        <p:txBody>
          <a:bodyPr wrap="square">
            <a:spAutoFit/>
          </a:bodyPr>
          <a:lstStyle/>
          <a:p>
            <a:r>
              <a:rPr lang="en-GB" sz="4400" b="1" dirty="0">
                <a:solidFill>
                  <a:srgbClr val="EB030B"/>
                </a:solidFill>
                <a:latin typeface="BT Serifa W01"/>
              </a:rPr>
              <a:t>Climate change </a:t>
            </a:r>
          </a:p>
          <a:p>
            <a:r>
              <a:rPr lang="en-GB" sz="4400" dirty="0">
                <a:solidFill>
                  <a:srgbClr val="EB030B"/>
                </a:solidFill>
                <a:latin typeface="BT Serifa W01"/>
              </a:rPr>
              <a:t>Do we have a    responsibility? </a:t>
            </a:r>
            <a:endParaRPr lang="en-GB" sz="4400" b="0" i="0" dirty="0">
              <a:solidFill>
                <a:srgbClr val="EB030B"/>
              </a:solidFill>
              <a:effectLst/>
              <a:latin typeface="BT Serifa W01"/>
            </a:endParaRPr>
          </a:p>
        </p:txBody>
      </p:sp>
      <p:sp>
        <p:nvSpPr>
          <p:cNvPr id="2" name="Rounded Rectangle 1"/>
          <p:cNvSpPr/>
          <p:nvPr/>
        </p:nvSpPr>
        <p:spPr>
          <a:xfrm>
            <a:off x="8324602" y="3429000"/>
            <a:ext cx="2921330" cy="2695699"/>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solidFill>
                  <a:schemeClr val="tx1"/>
                </a:solidFill>
              </a:rPr>
              <a:t>Are people in Britain prepared to change their eating habits to help fight climate change? </a:t>
            </a:r>
          </a:p>
        </p:txBody>
      </p:sp>
      <p:sp>
        <p:nvSpPr>
          <p:cNvPr id="8" name="Oval 7"/>
          <p:cNvSpPr/>
          <p:nvPr/>
        </p:nvSpPr>
        <p:spPr>
          <a:xfrm>
            <a:off x="10189028" y="730752"/>
            <a:ext cx="825336" cy="825336"/>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3</a:t>
            </a:r>
          </a:p>
        </p:txBody>
      </p:sp>
    </p:spTree>
    <p:extLst>
      <p:ext uri="{BB962C8B-B14F-4D97-AF65-F5344CB8AC3E}">
        <p14:creationId xmlns:p14="http://schemas.microsoft.com/office/powerpoint/2010/main" val="200307243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332509" y="188640"/>
            <a:ext cx="11542816" cy="6480720"/>
          </a:xfrm>
          <a:prstGeom prst="roundRect">
            <a:avLst/>
          </a:prstGeom>
          <a:noFill/>
          <a:ln w="31750" cmpd="sng">
            <a:solidFill>
              <a:srgbClr val="00B050"/>
            </a:solidFill>
          </a:ln>
          <a:effectLst>
            <a:glow rad="127000">
              <a:srgbClr val="00B050"/>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Content Placeholder 5"/>
          <p:cNvSpPr>
            <a:spLocks noGrp="1"/>
          </p:cNvSpPr>
          <p:nvPr>
            <p:ph idx="1"/>
          </p:nvPr>
        </p:nvSpPr>
        <p:spPr>
          <a:xfrm>
            <a:off x="1991546" y="1166019"/>
            <a:ext cx="8255260" cy="4525963"/>
          </a:xfrm>
        </p:spPr>
        <p:txBody>
          <a:bodyPr>
            <a:normAutofit/>
          </a:bodyPr>
          <a:lstStyle/>
          <a:p>
            <a:pPr marL="0" indent="0">
              <a:buNone/>
            </a:pPr>
            <a:r>
              <a:rPr lang="en-GB" sz="1600" cap="all" dirty="0">
                <a:solidFill>
                  <a:srgbClr val="FFFFFF"/>
                </a:solidFill>
                <a:latin typeface="WWF"/>
              </a:rPr>
              <a:t>THE CHOICES WE MAKE ALL HAVE IMPACTS ON OUR PLANET</a:t>
            </a:r>
            <a:endParaRPr lang="en-GB" sz="1600" dirty="0"/>
          </a:p>
        </p:txBody>
      </p:sp>
      <p:sp>
        <p:nvSpPr>
          <p:cNvPr id="2" name="Rounded Rectangle 1"/>
          <p:cNvSpPr/>
          <p:nvPr/>
        </p:nvSpPr>
        <p:spPr>
          <a:xfrm>
            <a:off x="813461" y="427510"/>
            <a:ext cx="3250868" cy="2196937"/>
          </a:xfrm>
          <a:prstGeom prst="round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dirty="0">
                <a:solidFill>
                  <a:schemeClr val="tx1"/>
                </a:solidFill>
              </a:rPr>
              <a:t>An estimated 1 to 1.5 million livelihoods in sub-Saharan Africa depend on the UK-based food chain.</a:t>
            </a:r>
          </a:p>
          <a:p>
            <a:endParaRPr lang="en-US" sz="2000" b="1" dirty="0">
              <a:solidFill>
                <a:schemeClr val="tx1"/>
              </a:solidFill>
            </a:endParaRPr>
          </a:p>
        </p:txBody>
      </p:sp>
      <p:sp>
        <p:nvSpPr>
          <p:cNvPr id="3" name="Oval 2"/>
          <p:cNvSpPr/>
          <p:nvPr/>
        </p:nvSpPr>
        <p:spPr>
          <a:xfrm>
            <a:off x="4512622" y="427510"/>
            <a:ext cx="3182587" cy="2612571"/>
          </a:xfrm>
          <a:prstGeom prst="ellipse">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dirty="0">
                <a:solidFill>
                  <a:schemeClr val="tx1"/>
                </a:solidFill>
              </a:rPr>
              <a:t>£1 million per day in the UK is spent on fruit and vegetables from sub-Saharan Africa</a:t>
            </a:r>
            <a:r>
              <a:rPr lang="en-US" sz="2000" dirty="0"/>
              <a:t>.</a:t>
            </a:r>
          </a:p>
        </p:txBody>
      </p:sp>
      <p:sp>
        <p:nvSpPr>
          <p:cNvPr id="8" name="Rectangle 7"/>
          <p:cNvSpPr/>
          <p:nvPr/>
        </p:nvSpPr>
        <p:spPr>
          <a:xfrm>
            <a:off x="8241475" y="676890"/>
            <a:ext cx="3404260" cy="1947557"/>
          </a:xfrm>
          <a:prstGeom prst="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dirty="0">
                <a:solidFill>
                  <a:schemeClr val="tx1"/>
                </a:solidFill>
              </a:rPr>
              <a:t>Food production and consumption is responsible for 18 per cent of total UK greenhouse gas emissions.</a:t>
            </a:r>
          </a:p>
          <a:p>
            <a:endParaRPr lang="en-US" b="1" dirty="0">
              <a:solidFill>
                <a:schemeClr val="tx1"/>
              </a:solidFill>
            </a:endParaRPr>
          </a:p>
        </p:txBody>
      </p:sp>
      <p:sp>
        <p:nvSpPr>
          <p:cNvPr id="10" name="Rectangle 9"/>
          <p:cNvSpPr/>
          <p:nvPr/>
        </p:nvSpPr>
        <p:spPr>
          <a:xfrm>
            <a:off x="5242956" y="3314411"/>
            <a:ext cx="1888176"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a:solidFill>
                  <a:schemeClr val="tx1"/>
                </a:solidFill>
              </a:rPr>
              <a:t>Some facts about food miles</a:t>
            </a:r>
          </a:p>
        </p:txBody>
      </p:sp>
      <p:sp>
        <p:nvSpPr>
          <p:cNvPr id="11" name="Oval 10"/>
          <p:cNvSpPr/>
          <p:nvPr/>
        </p:nvSpPr>
        <p:spPr>
          <a:xfrm>
            <a:off x="564078" y="3314410"/>
            <a:ext cx="4429496" cy="28441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dirty="0">
                <a:solidFill>
                  <a:schemeClr val="tx1"/>
                </a:solidFill>
              </a:rPr>
              <a:t>The energy used, factoring in airplane emissions, for Kenyan green beans is 12 times that for UK beans.</a:t>
            </a:r>
          </a:p>
        </p:txBody>
      </p:sp>
      <p:sp>
        <p:nvSpPr>
          <p:cNvPr id="12" name="Rounded Rectangle 11"/>
          <p:cNvSpPr/>
          <p:nvPr/>
        </p:nvSpPr>
        <p:spPr>
          <a:xfrm>
            <a:off x="7481456" y="3314410"/>
            <a:ext cx="4025734" cy="2635127"/>
          </a:xfrm>
          <a:prstGeom prst="round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a:solidFill>
                  <a:schemeClr val="tx1"/>
                </a:solidFill>
              </a:rPr>
              <a:t>The average Kenyan is responsible for 0.3 tonnes of CO</a:t>
            </a:r>
            <a:r>
              <a:rPr lang="en-US" b="1" baseline="-25000" dirty="0">
                <a:solidFill>
                  <a:schemeClr val="tx1"/>
                </a:solidFill>
              </a:rPr>
              <a:t>2 </a:t>
            </a:r>
            <a:r>
              <a:rPr lang="en-US" b="1" dirty="0">
                <a:solidFill>
                  <a:schemeClr val="tx1"/>
                </a:solidFill>
              </a:rPr>
              <a:t>per year. The average Briton is responsible for 10.6 tonnes.</a:t>
            </a:r>
          </a:p>
        </p:txBody>
      </p:sp>
      <p:sp>
        <p:nvSpPr>
          <p:cNvPr id="14" name="Oval 13"/>
          <p:cNvSpPr/>
          <p:nvPr/>
        </p:nvSpPr>
        <p:spPr>
          <a:xfrm>
            <a:off x="5272644" y="5596853"/>
            <a:ext cx="809883" cy="809883"/>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4</a:t>
            </a:r>
          </a:p>
        </p:txBody>
      </p:sp>
    </p:spTree>
    <p:extLst>
      <p:ext uri="{BB962C8B-B14F-4D97-AF65-F5344CB8AC3E}">
        <p14:creationId xmlns:p14="http://schemas.microsoft.com/office/powerpoint/2010/main" val="141182132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439387" y="188640"/>
            <a:ext cx="11210307" cy="6480720"/>
          </a:xfrm>
          <a:prstGeom prst="roundRect">
            <a:avLst/>
          </a:prstGeom>
          <a:noFill/>
          <a:ln w="31750" cmpd="sng">
            <a:solidFill>
              <a:srgbClr val="00B050"/>
            </a:solidFill>
          </a:ln>
          <a:effectLst>
            <a:glow rad="127000">
              <a:srgbClr val="00B050"/>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Content Placeholder 5"/>
          <p:cNvSpPr>
            <a:spLocks noGrp="1"/>
          </p:cNvSpPr>
          <p:nvPr>
            <p:ph idx="1"/>
          </p:nvPr>
        </p:nvSpPr>
        <p:spPr>
          <a:xfrm>
            <a:off x="1991546" y="1166019"/>
            <a:ext cx="8255260" cy="4525963"/>
          </a:xfrm>
        </p:spPr>
        <p:txBody>
          <a:bodyPr>
            <a:normAutofit/>
          </a:bodyPr>
          <a:lstStyle/>
          <a:p>
            <a:pPr marL="0" indent="0">
              <a:buNone/>
            </a:pPr>
            <a:r>
              <a:rPr lang="en-GB" sz="1600" cap="all" dirty="0">
                <a:solidFill>
                  <a:srgbClr val="FFFFFF"/>
                </a:solidFill>
                <a:latin typeface="WWF"/>
              </a:rPr>
              <a:t>THE CHOICES WE MAKE ALL HAVE IMPACTS ON OUR PLANET</a:t>
            </a:r>
            <a:endParaRPr lang="en-GB" sz="1600" dirty="0"/>
          </a:p>
        </p:txBody>
      </p:sp>
      <p:sp>
        <p:nvSpPr>
          <p:cNvPr id="5" name="Title 4"/>
          <p:cNvSpPr>
            <a:spLocks noGrp="1"/>
          </p:cNvSpPr>
          <p:nvPr>
            <p:ph type="title"/>
          </p:nvPr>
        </p:nvSpPr>
        <p:spPr>
          <a:xfrm>
            <a:off x="2231691" y="685759"/>
            <a:ext cx="7317059" cy="1325563"/>
          </a:xfrm>
        </p:spPr>
        <p:txBody>
          <a:bodyPr>
            <a:normAutofit fontScale="90000"/>
          </a:bodyPr>
          <a:lstStyle/>
          <a:p>
            <a:br>
              <a:rPr lang="en-GB" dirty="0"/>
            </a:br>
            <a:br>
              <a:rPr lang="en-GB" dirty="0"/>
            </a:br>
            <a:br>
              <a:rPr lang="en-GB" dirty="0"/>
            </a:br>
            <a:br>
              <a:rPr lang="en-GB" dirty="0"/>
            </a:br>
            <a:br>
              <a:rPr lang="en-GB" dirty="0"/>
            </a:br>
            <a:br>
              <a:rPr lang="en-GB" dirty="0"/>
            </a:br>
            <a:br>
              <a:rPr lang="en-GB" dirty="0"/>
            </a:br>
            <a:br>
              <a:rPr lang="en-GB" dirty="0"/>
            </a:br>
            <a:br>
              <a:rPr lang="en-GB" dirty="0"/>
            </a:br>
            <a:br>
              <a:rPr lang="en-GB" dirty="0"/>
            </a:br>
            <a:br>
              <a:rPr lang="en-GB" dirty="0"/>
            </a:br>
            <a:br>
              <a:rPr lang="en-GB" dirty="0"/>
            </a:br>
            <a:endParaRPr lang="en-GB" dirty="0"/>
          </a:p>
        </p:txBody>
      </p:sp>
      <p:sp>
        <p:nvSpPr>
          <p:cNvPr id="2" name="Rounded Rectangle 1"/>
          <p:cNvSpPr/>
          <p:nvPr/>
        </p:nvSpPr>
        <p:spPr>
          <a:xfrm>
            <a:off x="1033153" y="1009402"/>
            <a:ext cx="5498275" cy="190005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a:solidFill>
                  <a:schemeClr val="tx1"/>
                </a:solidFill>
              </a:rPr>
              <a:t>“A kilogram of beef is responsible for more greenhouse gas emissions and other pollution than driving for 3 hours while leaving all the lights on back home.” New Scientist, 2007 (7)</a:t>
            </a:r>
          </a:p>
        </p:txBody>
      </p:sp>
      <p:sp>
        <p:nvSpPr>
          <p:cNvPr id="7" name="Title 1"/>
          <p:cNvSpPr txBox="1">
            <a:spLocks/>
          </p:cNvSpPr>
          <p:nvPr/>
        </p:nvSpPr>
        <p:spPr>
          <a:xfrm>
            <a:off x="2746663" y="5384433"/>
            <a:ext cx="6595753"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dirty="0"/>
              <a:t>What do you think about? </a:t>
            </a:r>
          </a:p>
        </p:txBody>
      </p:sp>
      <p:sp>
        <p:nvSpPr>
          <p:cNvPr id="3" name="Oval 2"/>
          <p:cNvSpPr/>
          <p:nvPr/>
        </p:nvSpPr>
        <p:spPr>
          <a:xfrm>
            <a:off x="7398326" y="878773"/>
            <a:ext cx="3752603" cy="308758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a:solidFill>
                  <a:schemeClr val="tx1"/>
                </a:solidFill>
              </a:rPr>
              <a:t>Producing and processing food uses a lot of energy - it accounts for around 14% of energy consumption by UK businesses  Energy Consumption in the UK, DTI, </a:t>
            </a:r>
          </a:p>
        </p:txBody>
      </p:sp>
      <p:sp>
        <p:nvSpPr>
          <p:cNvPr id="8" name="Rectangle 7"/>
          <p:cNvSpPr/>
          <p:nvPr/>
        </p:nvSpPr>
        <p:spPr>
          <a:xfrm>
            <a:off x="1033153" y="3289465"/>
            <a:ext cx="5925787" cy="201880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a:solidFill>
                  <a:schemeClr val="tx1"/>
                </a:solidFill>
              </a:rPr>
              <a:t>In the UK, food, drink and tobacco manufacturers use more energy than is used in iron and steel production 18) Food Industry Sustainability Strategy, DEFRA, 2006</a:t>
            </a:r>
          </a:p>
        </p:txBody>
      </p:sp>
      <p:sp>
        <p:nvSpPr>
          <p:cNvPr id="9" name="Oval 8"/>
          <p:cNvSpPr/>
          <p:nvPr/>
        </p:nvSpPr>
        <p:spPr>
          <a:xfrm>
            <a:off x="9731828" y="5621419"/>
            <a:ext cx="783772" cy="783772"/>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5</a:t>
            </a:r>
          </a:p>
        </p:txBody>
      </p:sp>
    </p:spTree>
    <p:extLst>
      <p:ext uri="{BB962C8B-B14F-4D97-AF65-F5344CB8AC3E}">
        <p14:creationId xmlns:p14="http://schemas.microsoft.com/office/powerpoint/2010/main" val="36723387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323385" y="188640"/>
            <a:ext cx="11441152" cy="6480720"/>
          </a:xfrm>
          <a:prstGeom prst="roundRect">
            <a:avLst/>
          </a:prstGeom>
          <a:noFill/>
          <a:ln w="31750" cmpd="sng">
            <a:solidFill>
              <a:srgbClr val="00B050"/>
            </a:solidFill>
          </a:ln>
          <a:effectLst>
            <a:glow rad="127000">
              <a:srgbClr val="00B050"/>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 name="Rectangle 4"/>
          <p:cNvSpPr/>
          <p:nvPr/>
        </p:nvSpPr>
        <p:spPr>
          <a:xfrm>
            <a:off x="1264143" y="491630"/>
            <a:ext cx="9559636" cy="5262979"/>
          </a:xfrm>
          <a:prstGeom prst="rect">
            <a:avLst/>
          </a:prstGeom>
          <a:solidFill>
            <a:schemeClr val="accent6">
              <a:lumMod val="20000"/>
              <a:lumOff val="80000"/>
            </a:schemeClr>
          </a:solidFill>
        </p:spPr>
        <p:txBody>
          <a:bodyPr wrap="square">
            <a:spAutoFit/>
          </a:bodyPr>
          <a:lstStyle/>
          <a:p>
            <a:r>
              <a:rPr lang="en-GB" sz="5400" dirty="0"/>
              <a:t>Lesson 5 Climate Change</a:t>
            </a:r>
          </a:p>
          <a:p>
            <a:r>
              <a:rPr lang="en-GB" sz="5400" dirty="0"/>
              <a:t> </a:t>
            </a:r>
          </a:p>
          <a:p>
            <a:r>
              <a:rPr lang="en-GB" sz="5400" dirty="0"/>
              <a:t>                 </a:t>
            </a:r>
            <a:r>
              <a:rPr lang="en-GB" sz="5400" b="1" dirty="0"/>
              <a:t>Food Miles</a:t>
            </a:r>
          </a:p>
          <a:p>
            <a:endParaRPr lang="en-GB" sz="5400" dirty="0"/>
          </a:p>
          <a:p>
            <a:r>
              <a:rPr lang="en-GB" sz="3200" b="1" i="1" dirty="0"/>
              <a:t>The Everyday choices we all make have an impact on</a:t>
            </a:r>
          </a:p>
          <a:p>
            <a:r>
              <a:rPr lang="en-GB" sz="3200" b="1" i="1" dirty="0"/>
              <a:t>                                     our planet </a:t>
            </a:r>
            <a:endParaRPr lang="en-GB" sz="2800" b="1" i="1" dirty="0"/>
          </a:p>
          <a:p>
            <a:endParaRPr lang="en-GB" sz="2800" b="1" i="1" dirty="0"/>
          </a:p>
          <a:p>
            <a:r>
              <a:rPr lang="en-GB" sz="2800" b="1" i="1" dirty="0"/>
              <a:t> </a:t>
            </a: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825345" y="5810390"/>
            <a:ext cx="1998434" cy="694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8686037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213756" y="188640"/>
            <a:ext cx="11079677" cy="6480720"/>
          </a:xfrm>
          <a:prstGeom prst="roundRect">
            <a:avLst/>
          </a:prstGeom>
          <a:noFill/>
          <a:ln w="31750" cmpd="sng">
            <a:solidFill>
              <a:srgbClr val="00B050"/>
            </a:solidFill>
          </a:ln>
          <a:effectLst>
            <a:glow rad="127000">
              <a:srgbClr val="00B050"/>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Content Placeholder 5"/>
          <p:cNvSpPr>
            <a:spLocks noGrp="1"/>
          </p:cNvSpPr>
          <p:nvPr>
            <p:ph idx="1"/>
          </p:nvPr>
        </p:nvSpPr>
        <p:spPr>
          <a:xfrm>
            <a:off x="1991546" y="1166019"/>
            <a:ext cx="8255260" cy="4525963"/>
          </a:xfrm>
        </p:spPr>
        <p:txBody>
          <a:bodyPr>
            <a:normAutofit/>
          </a:bodyPr>
          <a:lstStyle/>
          <a:p>
            <a:pPr marL="0" indent="0">
              <a:buNone/>
            </a:pPr>
            <a:r>
              <a:rPr lang="en-GB" sz="1600" cap="all" dirty="0">
                <a:solidFill>
                  <a:srgbClr val="FFFFFF"/>
                </a:solidFill>
                <a:latin typeface="WWF"/>
              </a:rPr>
              <a:t>THE CHOICES WE MAKE ALL HAVE IMPACTS ON OUR PLANET</a:t>
            </a:r>
            <a:endParaRPr lang="en-GB" sz="1600" dirty="0"/>
          </a:p>
        </p:txBody>
      </p:sp>
      <p:sp>
        <p:nvSpPr>
          <p:cNvPr id="5" name="Title 4"/>
          <p:cNvSpPr>
            <a:spLocks noGrp="1"/>
          </p:cNvSpPr>
          <p:nvPr>
            <p:ph type="title"/>
          </p:nvPr>
        </p:nvSpPr>
        <p:spPr>
          <a:xfrm>
            <a:off x="1009404" y="365125"/>
            <a:ext cx="8158347" cy="1325563"/>
          </a:xfrm>
        </p:spPr>
        <p:txBody>
          <a:bodyPr/>
          <a:lstStyle/>
          <a:p>
            <a:r>
              <a:rPr lang="en-GB" dirty="0"/>
              <a:t>Should we only buy food that has been produced in Britain? </a:t>
            </a:r>
          </a:p>
        </p:txBody>
      </p:sp>
      <p:pic>
        <p:nvPicPr>
          <p:cNvPr id="1229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3240" y="4492469"/>
            <a:ext cx="4627289" cy="19914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1431125" y="5054291"/>
            <a:ext cx="3495303" cy="923330"/>
          </a:xfrm>
          <a:prstGeom prst="rect">
            <a:avLst/>
          </a:prstGeom>
        </p:spPr>
        <p:txBody>
          <a:bodyPr wrap="square">
            <a:spAutoFit/>
          </a:bodyPr>
          <a:lstStyle/>
          <a:p>
            <a:pPr algn="ctr"/>
            <a:r>
              <a:rPr lang="en-GB" b="1" dirty="0"/>
              <a:t>Fact:</a:t>
            </a:r>
          </a:p>
          <a:p>
            <a:pPr algn="ctr"/>
            <a:r>
              <a:rPr lang="en-GB" dirty="0"/>
              <a:t>66% of all the apples we eat are</a:t>
            </a:r>
          </a:p>
          <a:p>
            <a:pPr algn="ctr"/>
            <a:r>
              <a:rPr lang="en-GB" dirty="0"/>
              <a:t> grown in other countries</a:t>
            </a:r>
          </a:p>
        </p:txBody>
      </p:sp>
      <p:sp>
        <p:nvSpPr>
          <p:cNvPr id="11" name="Oval 10"/>
          <p:cNvSpPr/>
          <p:nvPr/>
        </p:nvSpPr>
        <p:spPr>
          <a:xfrm>
            <a:off x="9731828" y="356037"/>
            <a:ext cx="724620" cy="72462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6</a:t>
            </a:r>
          </a:p>
        </p:txBody>
      </p:sp>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67452" y="3729953"/>
            <a:ext cx="3699755" cy="2450718"/>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67453" y="1205855"/>
            <a:ext cx="3699755" cy="2462294"/>
          </a:xfrm>
          <a:prstGeom prst="rect">
            <a:avLst/>
          </a:prstGeom>
        </p:spPr>
      </p:pic>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52540" y="1730800"/>
            <a:ext cx="3975272" cy="2650181"/>
          </a:xfrm>
          <a:prstGeom prst="rect">
            <a:avLst/>
          </a:prstGeom>
        </p:spPr>
      </p:pic>
    </p:spTree>
    <p:extLst>
      <p:ext uri="{BB962C8B-B14F-4D97-AF65-F5344CB8AC3E}">
        <p14:creationId xmlns:p14="http://schemas.microsoft.com/office/powerpoint/2010/main" val="188008467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a:stretch>
            <a:fillRect/>
          </a:stretch>
        </p:blipFill>
        <p:spPr>
          <a:xfrm>
            <a:off x="1318518" y="1019574"/>
            <a:ext cx="5290100" cy="5519768"/>
          </a:xfrm>
          <a:prstGeom prst="rect">
            <a:avLst/>
          </a:prstGeom>
        </p:spPr>
      </p:pic>
      <p:sp>
        <p:nvSpPr>
          <p:cNvPr id="2" name="Horizontal Scroll 1"/>
          <p:cNvSpPr/>
          <p:nvPr/>
        </p:nvSpPr>
        <p:spPr>
          <a:xfrm>
            <a:off x="1094101" y="249318"/>
            <a:ext cx="5859230" cy="812772"/>
          </a:xfrm>
          <a:prstGeom prst="horizontalScroll">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dirty="0">
                <a:solidFill>
                  <a:schemeClr val="tx1"/>
                </a:solidFill>
              </a:rPr>
              <a:t>My Menu for world change </a:t>
            </a:r>
          </a:p>
        </p:txBody>
      </p:sp>
      <p:sp>
        <p:nvSpPr>
          <p:cNvPr id="5" name="Rounded Rectangle 4"/>
          <p:cNvSpPr/>
          <p:nvPr/>
        </p:nvSpPr>
        <p:spPr>
          <a:xfrm>
            <a:off x="415636" y="139342"/>
            <a:ext cx="11511968" cy="6566251"/>
          </a:xfrm>
          <a:prstGeom prst="roundRect">
            <a:avLst/>
          </a:prstGeom>
          <a:noFill/>
          <a:ln w="31750" cmpd="sng">
            <a:solidFill>
              <a:srgbClr val="00B050"/>
            </a:solidFill>
          </a:ln>
          <a:effectLst>
            <a:glow rad="127000">
              <a:srgbClr val="00B050"/>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4098"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48249" y="5883118"/>
            <a:ext cx="1780850" cy="6700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Oval Callout 2"/>
          <p:cNvSpPr/>
          <p:nvPr/>
        </p:nvSpPr>
        <p:spPr>
          <a:xfrm>
            <a:off x="7120437" y="443140"/>
            <a:ext cx="4577929" cy="5375901"/>
          </a:xfrm>
          <a:prstGeom prst="wedgeEllipseCallout">
            <a:avLst>
              <a:gd name="adj1" fmla="val -49584"/>
              <a:gd name="adj2" fmla="val -43080"/>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4000" b="1" dirty="0">
              <a:solidFill>
                <a:schemeClr val="tx1"/>
              </a:solidFill>
            </a:endParaRPr>
          </a:p>
          <a:p>
            <a:pPr algn="ctr"/>
            <a:endParaRPr lang="en-GB" sz="4000" b="1" dirty="0">
              <a:solidFill>
                <a:schemeClr val="tx1"/>
              </a:solidFill>
            </a:endParaRPr>
          </a:p>
          <a:p>
            <a:pPr algn="ctr"/>
            <a:r>
              <a:rPr lang="en-GB" sz="4000" b="1" dirty="0">
                <a:solidFill>
                  <a:schemeClr val="tx1"/>
                </a:solidFill>
              </a:rPr>
              <a:t>Reflecting on Learning</a:t>
            </a:r>
          </a:p>
          <a:p>
            <a:pPr algn="ctr"/>
            <a:r>
              <a:rPr lang="en-GB" sz="2800" b="1" dirty="0">
                <a:solidFill>
                  <a:schemeClr val="tx1"/>
                </a:solidFill>
              </a:rPr>
              <a:t>Changing our eating habits </a:t>
            </a:r>
          </a:p>
          <a:p>
            <a:pPr algn="ctr"/>
            <a:r>
              <a:rPr lang="en-GB" b="1" dirty="0">
                <a:solidFill>
                  <a:schemeClr val="tx1"/>
                </a:solidFill>
              </a:rPr>
              <a:t>You have been asked to make recommendations to the government on what eating habit changes need to be made in Britain to respond to the challenge of global warming.</a:t>
            </a:r>
          </a:p>
          <a:p>
            <a:pPr algn="ctr"/>
            <a:r>
              <a:rPr lang="en-GB" sz="2400" b="1" dirty="0">
                <a:solidFill>
                  <a:srgbClr val="FF0000"/>
                </a:solidFill>
              </a:rPr>
              <a:t>What must we do?</a:t>
            </a:r>
          </a:p>
          <a:p>
            <a:pPr algn="ctr"/>
            <a:r>
              <a:rPr lang="en-GB" sz="2400" b="1" dirty="0">
                <a:solidFill>
                  <a:srgbClr val="FF0000"/>
                </a:solidFill>
              </a:rPr>
              <a:t>3 ideas </a:t>
            </a:r>
          </a:p>
          <a:p>
            <a:pPr algn="ctr"/>
            <a:endParaRPr lang="en-GB" b="1" dirty="0">
              <a:solidFill>
                <a:schemeClr val="tx1"/>
              </a:solidFill>
            </a:endParaRPr>
          </a:p>
          <a:p>
            <a:pPr algn="ctr"/>
            <a:endParaRPr lang="en-GB" b="1" dirty="0">
              <a:solidFill>
                <a:schemeClr val="tx1"/>
              </a:solidFill>
            </a:endParaRPr>
          </a:p>
          <a:p>
            <a:pPr algn="ctr"/>
            <a:endParaRPr lang="en-GB" b="1" dirty="0">
              <a:solidFill>
                <a:schemeClr val="tx1"/>
              </a:solidFill>
            </a:endParaRPr>
          </a:p>
          <a:p>
            <a:pPr algn="ctr"/>
            <a:r>
              <a:rPr lang="en-GB" b="1" dirty="0">
                <a:solidFill>
                  <a:schemeClr val="tx1"/>
                </a:solidFill>
              </a:rPr>
              <a:t>  </a:t>
            </a:r>
          </a:p>
        </p:txBody>
      </p:sp>
    </p:spTree>
    <p:extLst>
      <p:ext uri="{BB962C8B-B14F-4D97-AF65-F5344CB8AC3E}">
        <p14:creationId xmlns:p14="http://schemas.microsoft.com/office/powerpoint/2010/main" val="332046708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Rounded Rectangle 3"/>
          <p:cNvSpPr/>
          <p:nvPr/>
        </p:nvSpPr>
        <p:spPr>
          <a:xfrm>
            <a:off x="201881" y="188640"/>
            <a:ext cx="11293433" cy="6480720"/>
          </a:xfrm>
          <a:prstGeom prst="roundRect">
            <a:avLst/>
          </a:prstGeom>
          <a:noFill/>
          <a:ln w="31750" cmpd="sng">
            <a:solidFill>
              <a:srgbClr val="00B050"/>
            </a:solidFill>
          </a:ln>
          <a:effectLst>
            <a:glow rad="127000">
              <a:srgbClr val="00B050"/>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0882" y="509956"/>
            <a:ext cx="10355430" cy="5838087"/>
          </a:xfrm>
          <a:prstGeom prst="rect">
            <a:avLst/>
          </a:prstGeom>
          <a:noFill/>
          <a:ln>
            <a:noFill/>
          </a:ln>
          <a:effectLst>
            <a:outerShdw dist="35921" dir="2700000" algn="ctr" rotWithShape="0">
              <a:schemeClr val="bg2"/>
            </a:outerShdw>
            <a:softEdge rad="63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6122477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7F85777-E02A-4044-BCE8-92F6FA7354D1}"/>
              </a:ext>
            </a:extLst>
          </p:cNvPr>
          <p:cNvSpPr txBox="1"/>
          <p:nvPr/>
        </p:nvSpPr>
        <p:spPr>
          <a:xfrm>
            <a:off x="1565557" y="5430982"/>
            <a:ext cx="9337970" cy="1200329"/>
          </a:xfrm>
          <a:prstGeom prst="rect">
            <a:avLst/>
          </a:prstGeom>
          <a:noFill/>
        </p:spPr>
        <p:txBody>
          <a:bodyPr wrap="square" rtlCol="0">
            <a:spAutoFit/>
          </a:bodyPr>
          <a:lstStyle/>
          <a:p>
            <a:r>
              <a:rPr lang="en-US" dirty="0"/>
              <a:t>The project is co-funded by DEAR (Development Education and Awareness Raising) Programme of the European Commission. This document was created and maintained with the financial support of the European Union. Its contents are the sole responsibility of the project partners and do not necessarily reflect the views of the European Union.</a:t>
            </a:r>
          </a:p>
        </p:txBody>
      </p:sp>
      <p:pic>
        <p:nvPicPr>
          <p:cNvPr id="6" name="Picture 5">
            <a:extLst>
              <a:ext uri="{FF2B5EF4-FFF2-40B4-BE49-F238E27FC236}">
                <a16:creationId xmlns:a16="http://schemas.microsoft.com/office/drawing/2014/main" id="{AD04E983-D82F-DE47-85A6-C71EC8BC458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8610" y="5430982"/>
            <a:ext cx="1117600" cy="1104900"/>
          </a:xfrm>
          <a:prstGeom prst="rect">
            <a:avLst/>
          </a:prstGeom>
        </p:spPr>
      </p:pic>
      <p:pic>
        <p:nvPicPr>
          <p:cNvPr id="7" name="Picture 2">
            <a:extLst>
              <a:ext uri="{FF2B5EF4-FFF2-40B4-BE49-F238E27FC236}">
                <a16:creationId xmlns:a16="http://schemas.microsoft.com/office/drawing/2014/main" id="{9A28AE51-26E9-2E4A-AB26-FC689248338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8610" y="226689"/>
            <a:ext cx="4465535" cy="15748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71951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114300" y="121920"/>
            <a:ext cx="11887200" cy="6620256"/>
          </a:xfrm>
          <a:prstGeom prst="roundRect">
            <a:avLst/>
          </a:prstGeom>
          <a:noFill/>
          <a:ln w="31750" cmpd="sng">
            <a:solidFill>
              <a:srgbClr val="00B050"/>
            </a:solidFill>
          </a:ln>
          <a:effectLst>
            <a:glow rad="127000">
              <a:srgbClr val="00B050"/>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 name="Subtitle 2"/>
          <p:cNvSpPr>
            <a:spLocks noGrp="1"/>
          </p:cNvSpPr>
          <p:nvPr>
            <p:ph type="subTitle" idx="4294967295"/>
          </p:nvPr>
        </p:nvSpPr>
        <p:spPr>
          <a:xfrm>
            <a:off x="3810000" y="3951288"/>
            <a:ext cx="6858000" cy="1655762"/>
          </a:xfrm>
        </p:spPr>
        <p:txBody>
          <a:bodyPr/>
          <a:lstStyle/>
          <a:p>
            <a:r>
              <a:rPr lang="en-GB" dirty="0"/>
              <a:t>“</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1267" y="478453"/>
            <a:ext cx="10877634" cy="60292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ounded Rectangle 1"/>
          <p:cNvSpPr/>
          <p:nvPr/>
        </p:nvSpPr>
        <p:spPr>
          <a:xfrm>
            <a:off x="641267" y="3289464"/>
            <a:ext cx="4830867" cy="3218213"/>
          </a:xfrm>
          <a:prstGeom prst="round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b="1" dirty="0"/>
              <a:t>What are the Global Goals aiming to achieve? Why are they important? </a:t>
            </a:r>
          </a:p>
        </p:txBody>
      </p:sp>
      <p:sp>
        <p:nvSpPr>
          <p:cNvPr id="5" name="Oval Callout 4"/>
          <p:cNvSpPr/>
          <p:nvPr/>
        </p:nvSpPr>
        <p:spPr>
          <a:xfrm>
            <a:off x="6527801" y="873973"/>
            <a:ext cx="4565650" cy="3821176"/>
          </a:xfrm>
          <a:prstGeom prst="wedgeEllipseCallout">
            <a:avLst>
              <a:gd name="adj1" fmla="val -79464"/>
              <a:gd name="adj2" fmla="val 22153"/>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a:solidFill>
                  <a:srgbClr val="92D050"/>
                </a:solidFill>
              </a:rPr>
              <a:t>How  is the food we eat connected to these goals? Why does it matter how far our food travels? </a:t>
            </a:r>
          </a:p>
        </p:txBody>
      </p:sp>
    </p:spTree>
    <p:extLst>
      <p:ext uri="{BB962C8B-B14F-4D97-AF65-F5344CB8AC3E}">
        <p14:creationId xmlns:p14="http://schemas.microsoft.com/office/powerpoint/2010/main" val="24264983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142504" y="134112"/>
            <a:ext cx="11454764" cy="6522720"/>
          </a:xfrm>
          <a:prstGeom prst="roundRect">
            <a:avLst/>
          </a:prstGeom>
          <a:noFill/>
          <a:ln w="31750" cmpd="sng">
            <a:solidFill>
              <a:srgbClr val="00B050"/>
            </a:solidFill>
          </a:ln>
          <a:effectLst>
            <a:glow rad="127000">
              <a:srgbClr val="00B050"/>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 name="Title 1"/>
          <p:cNvSpPr>
            <a:spLocks noGrp="1"/>
          </p:cNvSpPr>
          <p:nvPr>
            <p:ph type="ctrTitle"/>
          </p:nvPr>
        </p:nvSpPr>
        <p:spPr/>
        <p:txBody>
          <a:bodyPr/>
          <a:lstStyle/>
          <a:p>
            <a:endParaRPr lang="en-GB" dirty="0"/>
          </a:p>
        </p:txBody>
      </p:sp>
      <p:sp>
        <p:nvSpPr>
          <p:cNvPr id="3" name="Subtitle 2"/>
          <p:cNvSpPr>
            <a:spLocks noGrp="1"/>
          </p:cNvSpPr>
          <p:nvPr>
            <p:ph type="subTitle" idx="1"/>
          </p:nvPr>
        </p:nvSpPr>
        <p:spPr>
          <a:xfrm>
            <a:off x="2703004" y="3951662"/>
            <a:ext cx="6858000" cy="1655762"/>
          </a:xfrm>
        </p:spPr>
        <p:txBody>
          <a:bodyPr/>
          <a:lstStyle/>
          <a:p>
            <a:r>
              <a:rPr lang="en-GB" dirty="0"/>
              <a:t>“</a:t>
            </a:r>
          </a:p>
        </p:txBody>
      </p:sp>
      <p:pic>
        <p:nvPicPr>
          <p:cNvPr id="5" name="Picture 2"/>
          <p:cNvPicPr>
            <a:picLocks noGrp="1" noChangeAspect="1" noChangeArrowheads="1"/>
          </p:cNvPicPr>
          <p:nvPr>
            <p:ph idx="4294967295"/>
          </p:nvPr>
        </p:nvPicPr>
        <p:blipFill>
          <a:blip r:embed="rId3">
            <a:extLst>
              <a:ext uri="{28A0092B-C50C-407E-A947-70E740481C1C}">
                <a14:useLocalDpi xmlns:a14="http://schemas.microsoft.com/office/drawing/2010/main" val="0"/>
              </a:ext>
            </a:extLst>
          </a:blip>
          <a:srcRect/>
          <a:stretch>
            <a:fillRect/>
          </a:stretch>
        </p:blipFill>
        <p:spPr bwMode="auto">
          <a:xfrm>
            <a:off x="830694" y="563132"/>
            <a:ext cx="10128252" cy="58365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0694" y="563132"/>
            <a:ext cx="2486487" cy="2256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830694" y="4233553"/>
            <a:ext cx="10128252" cy="2160591"/>
          </a:xfrm>
          <a:prstGeom prst="rect">
            <a:avLst/>
          </a:prstGeom>
          <a:solidFill>
            <a:schemeClr val="accent6">
              <a:lumMod val="20000"/>
              <a:lumOff val="80000"/>
            </a:schemeClr>
          </a:solidFill>
        </p:spPr>
        <p:txBody>
          <a:bodyPr wrap="square">
            <a:spAutoFit/>
          </a:bodyPr>
          <a:lstStyle/>
          <a:p>
            <a:pPr marR="0" lvl="0" defTabSz="914400" eaLnBrk="1" fontAlgn="auto" latinLnBrk="0" hangingPunct="1">
              <a:lnSpc>
                <a:spcPct val="100000"/>
              </a:lnSpc>
              <a:spcBef>
                <a:spcPct val="20000"/>
              </a:spcBef>
              <a:spcAft>
                <a:spcPts val="0"/>
              </a:spcAft>
              <a:buClrTx/>
              <a:buSzTx/>
              <a:tabLst/>
              <a:defRPr/>
            </a:pPr>
            <a:r>
              <a:rPr kumimoji="0" lang="en-GB" sz="3200" b="0" i="0" u="none" strike="noStrike" kern="0" cap="none" spc="0" normalizeH="0" baseline="0" noProof="0" dirty="0">
                <a:ln>
                  <a:noFill/>
                </a:ln>
                <a:solidFill>
                  <a:prstClr val="black"/>
                </a:solidFill>
                <a:effectLst/>
                <a:uLnTx/>
                <a:uFillTx/>
              </a:rPr>
              <a:t>Goal 13 Challenge</a:t>
            </a:r>
            <a:r>
              <a:rPr kumimoji="0" lang="en-GB" sz="3200" b="0" i="0" u="none" strike="noStrike" kern="0" cap="none" spc="0" normalizeH="0" noProof="0" dirty="0">
                <a:ln>
                  <a:noFill/>
                </a:ln>
                <a:solidFill>
                  <a:prstClr val="black"/>
                </a:solidFill>
                <a:effectLst/>
                <a:uLnTx/>
                <a:uFillTx/>
              </a:rPr>
              <a:t> </a:t>
            </a:r>
            <a:r>
              <a:rPr kumimoji="0" lang="en-GB" sz="3200" b="0" i="0" u="none" strike="noStrike" kern="0" cap="none" spc="0" normalizeH="0" baseline="0" noProof="0" dirty="0">
                <a:ln>
                  <a:noFill/>
                </a:ln>
                <a:solidFill>
                  <a:prstClr val="black"/>
                </a:solidFill>
                <a:effectLst/>
                <a:uLnTx/>
                <a:uFillTx/>
              </a:rPr>
              <a:t> </a:t>
            </a:r>
          </a:p>
          <a:p>
            <a:pPr marR="0" lvl="0" defTabSz="914400" eaLnBrk="1" fontAlgn="auto" latinLnBrk="0" hangingPunct="1">
              <a:lnSpc>
                <a:spcPct val="100000"/>
              </a:lnSpc>
              <a:spcBef>
                <a:spcPct val="20000"/>
              </a:spcBef>
              <a:spcAft>
                <a:spcPts val="0"/>
              </a:spcAft>
              <a:buClrTx/>
              <a:buSzTx/>
              <a:tabLst/>
              <a:defRPr/>
            </a:pPr>
            <a:r>
              <a:rPr kumimoji="0" lang="en-GB" sz="3200" b="0" i="0" u="none" strike="noStrike" kern="0" cap="none" spc="0" normalizeH="0" baseline="0" noProof="0" dirty="0">
                <a:ln>
                  <a:noFill/>
                </a:ln>
                <a:solidFill>
                  <a:prstClr val="black"/>
                </a:solidFill>
                <a:effectLst/>
                <a:uLnTx/>
                <a:uFillTx/>
              </a:rPr>
              <a:t>As the population of the world continues to increase, the challenge of how to feed the population in an unpredictable climate becomes ever more critical.</a:t>
            </a:r>
          </a:p>
        </p:txBody>
      </p:sp>
    </p:spTree>
    <p:extLst>
      <p:ext uri="{BB962C8B-B14F-4D97-AF65-F5344CB8AC3E}">
        <p14:creationId xmlns:p14="http://schemas.microsoft.com/office/powerpoint/2010/main" val="31658783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 name="Shape 308"/>
          <p:cNvSpPr/>
          <p:nvPr/>
        </p:nvSpPr>
        <p:spPr>
          <a:xfrm>
            <a:off x="676894" y="2923889"/>
            <a:ext cx="9939646" cy="3809420"/>
          </a:xfrm>
          <a:prstGeom prst="rect">
            <a:avLst/>
          </a:prstGeom>
          <a:solidFill>
            <a:srgbClr val="138E8E"/>
          </a:solidFill>
          <a:ln w="12700">
            <a:miter lim="400000"/>
          </a:ln>
          <a:effectLst>
            <a:outerShdw blurRad="215900" dist="12700" rotWithShape="0">
              <a:srgbClr val="000000">
                <a:alpha val="80000"/>
              </a:srgbClr>
            </a:outerShdw>
          </a:effectLst>
        </p:spPr>
        <p:txBody>
          <a:bodyPr lIns="45719" rIns="45719" anchor="ctr"/>
          <a:lstStyle/>
          <a:p>
            <a:endParaRPr dirty="0"/>
          </a:p>
        </p:txBody>
      </p:sp>
      <p:sp>
        <p:nvSpPr>
          <p:cNvPr id="309" name="Shape 309"/>
          <p:cNvSpPr>
            <a:spLocks noGrp="1"/>
          </p:cNvSpPr>
          <p:nvPr>
            <p:ph type="title"/>
          </p:nvPr>
        </p:nvSpPr>
        <p:spPr>
          <a:xfrm>
            <a:off x="676894" y="167121"/>
            <a:ext cx="10382601" cy="676028"/>
          </a:xfrm>
          <a:prstGeom prst="rect">
            <a:avLst/>
          </a:prstGeom>
          <a:solidFill>
            <a:schemeClr val="bg2"/>
          </a:solidFill>
        </p:spPr>
        <p:txBody>
          <a:bodyPr>
            <a:normAutofit fontScale="90000"/>
          </a:bodyPr>
          <a:lstStyle/>
          <a:p>
            <a:r>
              <a:rPr lang="en-GB" b="1" dirty="0"/>
              <a:t>Goal 13 also links to goal 2                </a:t>
            </a:r>
            <a:r>
              <a:rPr b="1" dirty="0"/>
              <a:t>Little choice</a:t>
            </a:r>
          </a:p>
        </p:txBody>
      </p:sp>
      <p:sp>
        <p:nvSpPr>
          <p:cNvPr id="310" name="Shape 310"/>
          <p:cNvSpPr>
            <a:spLocks noGrp="1"/>
          </p:cNvSpPr>
          <p:nvPr>
            <p:ph type="body" sz="quarter" idx="1"/>
          </p:nvPr>
        </p:nvSpPr>
        <p:spPr>
          <a:xfrm>
            <a:off x="154379" y="1006747"/>
            <a:ext cx="11530940" cy="1156239"/>
          </a:xfrm>
          <a:prstGeom prst="rect">
            <a:avLst/>
          </a:prstGeom>
        </p:spPr>
        <p:txBody>
          <a:bodyPr>
            <a:normAutofit fontScale="25000" lnSpcReduction="20000"/>
          </a:bodyPr>
          <a:lstStyle/>
          <a:p>
            <a:pPr marL="0" indent="0" defTabSz="365760">
              <a:spcBef>
                <a:spcPts val="100"/>
              </a:spcBef>
              <a:buSzTx/>
              <a:buNone/>
              <a:defRPr sz="1680"/>
            </a:pPr>
            <a:r>
              <a:rPr sz="9600" dirty="0"/>
              <a:t>There are many factors that influence people’s food choice, but for 840 million people </a:t>
            </a:r>
            <a:br>
              <a:rPr lang="en-GB" sz="9600" dirty="0"/>
            </a:br>
            <a:r>
              <a:rPr sz="9600" dirty="0"/>
              <a:t>who remain undernourished in the world today there is little or no choice when it comes </a:t>
            </a:r>
            <a:br>
              <a:rPr lang="en-GB" sz="9600" dirty="0"/>
            </a:br>
            <a:r>
              <a:rPr sz="9600" dirty="0"/>
              <a:t>to food.</a:t>
            </a:r>
            <a:r>
              <a:rPr lang="en-GB" sz="9600" dirty="0"/>
              <a:t> </a:t>
            </a:r>
          </a:p>
          <a:p>
            <a:pPr marL="0" indent="0" defTabSz="365760">
              <a:spcBef>
                <a:spcPts val="100"/>
              </a:spcBef>
              <a:buSzTx/>
              <a:buNone/>
              <a:defRPr sz="1680"/>
            </a:pPr>
            <a:endParaRPr lang="en-GB" sz="9600" dirty="0"/>
          </a:p>
          <a:p>
            <a:pPr marL="0" indent="0" defTabSz="365760">
              <a:spcBef>
                <a:spcPts val="100"/>
              </a:spcBef>
              <a:buSzTx/>
              <a:buNone/>
              <a:defRPr sz="1680"/>
            </a:pPr>
            <a:r>
              <a:rPr lang="en-GB" sz="9600" dirty="0"/>
              <a:t>The United Nations have developed a number of  Global Goals to reduce global poverty. Goal 2 aims to ensure that no one in the world will go hungry by 2030.</a:t>
            </a:r>
          </a:p>
          <a:p>
            <a:pPr marL="0" indent="0" defTabSz="365760">
              <a:spcBef>
                <a:spcPts val="100"/>
              </a:spcBef>
              <a:buSzTx/>
              <a:buNone/>
              <a:defRPr sz="1680"/>
            </a:pPr>
            <a:endParaRPr lang="en-GB" sz="8000" dirty="0"/>
          </a:p>
          <a:p>
            <a:pPr marL="0" indent="0" defTabSz="365760">
              <a:spcBef>
                <a:spcPts val="100"/>
              </a:spcBef>
              <a:buSzTx/>
              <a:buNone/>
              <a:defRPr sz="1680"/>
            </a:pPr>
            <a:r>
              <a:rPr sz="8000" dirty="0"/>
              <a:t> </a:t>
            </a:r>
          </a:p>
          <a:p>
            <a:pPr marL="0" indent="0" defTabSz="365760">
              <a:spcBef>
                <a:spcPts val="300"/>
              </a:spcBef>
              <a:buSzTx/>
              <a:buNone/>
              <a:defRPr sz="800"/>
            </a:pPr>
            <a:endParaRPr sz="7000" dirty="0"/>
          </a:p>
          <a:p>
            <a:pPr marL="0" indent="0" defTabSz="365760">
              <a:spcBef>
                <a:spcPts val="300"/>
              </a:spcBef>
              <a:buSzTx/>
              <a:buNone/>
              <a:defRPr sz="800"/>
            </a:pPr>
            <a:endParaRPr sz="7000" dirty="0"/>
          </a:p>
          <a:p>
            <a:pPr marL="0" indent="0" defTabSz="365760">
              <a:spcBef>
                <a:spcPts val="300"/>
              </a:spcBef>
              <a:buSzTx/>
              <a:buNone/>
              <a:defRPr sz="800"/>
            </a:pPr>
            <a:endParaRPr dirty="0"/>
          </a:p>
          <a:p>
            <a:pPr marL="0" indent="0" defTabSz="365760">
              <a:spcBef>
                <a:spcPts val="300"/>
              </a:spcBef>
              <a:buSzTx/>
              <a:buNone/>
              <a:defRPr sz="800"/>
            </a:pPr>
            <a:endParaRPr dirty="0"/>
          </a:p>
          <a:p>
            <a:pPr marL="0" indent="0" defTabSz="365760">
              <a:spcBef>
                <a:spcPts val="300"/>
              </a:spcBef>
              <a:buSzTx/>
              <a:buNone/>
              <a:defRPr sz="800"/>
            </a:pPr>
            <a:endParaRPr dirty="0"/>
          </a:p>
          <a:p>
            <a:pPr marL="0" indent="0" defTabSz="365760">
              <a:spcBef>
                <a:spcPts val="300"/>
              </a:spcBef>
              <a:buSzTx/>
              <a:buNone/>
              <a:defRPr sz="800"/>
            </a:pPr>
            <a:endParaRPr dirty="0"/>
          </a:p>
          <a:p>
            <a:pPr marL="0" indent="0" defTabSz="365760">
              <a:spcBef>
                <a:spcPts val="300"/>
              </a:spcBef>
              <a:buSzTx/>
              <a:buNone/>
              <a:defRPr sz="800"/>
            </a:pPr>
            <a:endParaRPr dirty="0"/>
          </a:p>
        </p:txBody>
      </p:sp>
      <p:pic>
        <p:nvPicPr>
          <p:cNvPr id="312" name="pasted-image.png"/>
          <p:cNvPicPr>
            <a:picLocks noChangeAspect="1"/>
          </p:cNvPicPr>
          <p:nvPr/>
        </p:nvPicPr>
        <p:blipFill>
          <a:blip r:embed="rId3">
            <a:extLst/>
          </a:blip>
          <a:stretch>
            <a:fillRect/>
          </a:stretch>
        </p:blipFill>
        <p:spPr>
          <a:xfrm>
            <a:off x="7037022" y="3100934"/>
            <a:ext cx="3330396" cy="3455329"/>
          </a:xfrm>
          <a:prstGeom prst="rect">
            <a:avLst/>
          </a:prstGeom>
          <a:ln w="12700">
            <a:miter lim="400000"/>
          </a:ln>
        </p:spPr>
      </p:pic>
      <p:sp>
        <p:nvSpPr>
          <p:cNvPr id="313" name="Shape 313"/>
          <p:cNvSpPr/>
          <p:nvPr/>
        </p:nvSpPr>
        <p:spPr>
          <a:xfrm>
            <a:off x="6719789" y="2982086"/>
            <a:ext cx="101865" cy="2523198"/>
          </a:xfrm>
          <a:prstGeom prst="rect">
            <a:avLst/>
          </a:prstGeom>
          <a:solidFill>
            <a:srgbClr val="138E8E"/>
          </a:solidFill>
          <a:ln w="12700">
            <a:miter lim="400000"/>
          </a:ln>
        </p:spPr>
        <p:txBody>
          <a:bodyPr lIns="45719" rIns="45719" anchor="ctr"/>
          <a:lstStyle/>
          <a:p>
            <a:endParaRPr dirty="0"/>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6153" y="3100934"/>
            <a:ext cx="6120869" cy="3455329"/>
          </a:xfrm>
          <a:prstGeom prst="rect">
            <a:avLst/>
          </a:prstGeom>
        </p:spPr>
      </p:pic>
    </p:spTree>
    <p:extLst>
      <p:ext uri="{BB962C8B-B14F-4D97-AF65-F5344CB8AC3E}">
        <p14:creationId xmlns:p14="http://schemas.microsoft.com/office/powerpoint/2010/main" val="3527301672"/>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289932" y="188640"/>
            <a:ext cx="11374243" cy="6480720"/>
          </a:xfrm>
          <a:prstGeom prst="roundRect">
            <a:avLst/>
          </a:prstGeom>
          <a:noFill/>
          <a:ln w="31750" cmpd="sng">
            <a:solidFill>
              <a:srgbClr val="00B050"/>
            </a:solidFill>
          </a:ln>
          <a:effectLst>
            <a:glow rad="127000">
              <a:srgbClr val="00B050"/>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 name="Title 2"/>
          <p:cNvSpPr>
            <a:spLocks noGrp="1"/>
          </p:cNvSpPr>
          <p:nvPr>
            <p:ph type="title"/>
          </p:nvPr>
        </p:nvSpPr>
        <p:spPr>
          <a:xfrm>
            <a:off x="838200" y="365125"/>
            <a:ext cx="10515600" cy="893659"/>
          </a:xfrm>
        </p:spPr>
        <p:txBody>
          <a:bodyPr/>
          <a:lstStyle/>
          <a:p>
            <a:r>
              <a:rPr lang="en-GB" dirty="0"/>
              <a:t>   Learning Objectives </a:t>
            </a:r>
          </a:p>
        </p:txBody>
      </p:sp>
      <p:sp>
        <p:nvSpPr>
          <p:cNvPr id="2" name="Rectangle 1"/>
          <p:cNvSpPr/>
          <p:nvPr/>
        </p:nvSpPr>
        <p:spPr>
          <a:xfrm>
            <a:off x="663278" y="1518396"/>
            <a:ext cx="10627550" cy="4031873"/>
          </a:xfrm>
          <a:prstGeom prst="rect">
            <a:avLst/>
          </a:prstGeom>
        </p:spPr>
        <p:txBody>
          <a:bodyPr wrap="square">
            <a:spAutoFit/>
          </a:bodyPr>
          <a:lstStyle/>
          <a:p>
            <a:r>
              <a:rPr lang="en-US" sz="3200" dirty="0"/>
              <a:t>Learners will be able to: </a:t>
            </a:r>
          </a:p>
          <a:p>
            <a:pPr marL="457200" indent="-457200">
              <a:buFont typeface="Arial" panose="020B0604020202020204" pitchFamily="34" charset="0"/>
              <a:buChar char="•"/>
            </a:pPr>
            <a:r>
              <a:rPr lang="en-US" sz="2800" dirty="0"/>
              <a:t>Examine the food miles of common foods eaten daily</a:t>
            </a:r>
          </a:p>
          <a:p>
            <a:pPr marL="457200" indent="-457200">
              <a:buFont typeface="Arial" panose="020B0604020202020204" pitchFamily="34" charset="0"/>
              <a:buChar char="•"/>
            </a:pPr>
            <a:r>
              <a:rPr lang="en-US" sz="2800" dirty="0"/>
              <a:t>Develop views and opinions about their day to day actions and whether  as a good citizen these should change </a:t>
            </a:r>
          </a:p>
          <a:p>
            <a:pPr marL="457200" indent="-457200">
              <a:buFont typeface="Arial" panose="020B0604020202020204" pitchFamily="34" charset="0"/>
              <a:buChar char="•"/>
            </a:pPr>
            <a:r>
              <a:rPr lang="en-US" sz="2800" dirty="0"/>
              <a:t>Explain how there are consequences for their choices and behavior</a:t>
            </a:r>
            <a:r>
              <a:rPr lang="en-GB" sz="2800" dirty="0"/>
              <a:t>, make the link between patterns of </a:t>
            </a:r>
            <a:r>
              <a:rPr lang="en-GB" sz="2800" b="1" i="1" dirty="0"/>
              <a:t>human consumption </a:t>
            </a:r>
            <a:r>
              <a:rPr lang="en-GB" sz="2800" dirty="0"/>
              <a:t>and </a:t>
            </a:r>
            <a:br>
              <a:rPr lang="en-GB" sz="2800" dirty="0"/>
            </a:br>
            <a:r>
              <a:rPr lang="en-GB" sz="2800" dirty="0"/>
              <a:t>Climate Change. </a:t>
            </a:r>
            <a:endParaRPr lang="en-US" sz="2800" dirty="0"/>
          </a:p>
          <a:p>
            <a:pPr marL="457200" indent="-457200">
              <a:buFont typeface="Arial" panose="020B0604020202020204" pitchFamily="34" charset="0"/>
              <a:buChar char="•"/>
            </a:pPr>
            <a:r>
              <a:rPr lang="en-US" sz="2800" dirty="0"/>
              <a:t>Investigate the moral and ethical issues connected to our food choices and be able to appreciate a range of views.   </a:t>
            </a:r>
          </a:p>
        </p:txBody>
      </p:sp>
    </p:spTree>
    <p:extLst>
      <p:ext uri="{BB962C8B-B14F-4D97-AF65-F5344CB8AC3E}">
        <p14:creationId xmlns:p14="http://schemas.microsoft.com/office/powerpoint/2010/main" val="14512528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325641" y="188640"/>
            <a:ext cx="11583253" cy="6480448"/>
          </a:xfrm>
          <a:prstGeom prst="rect">
            <a:avLst/>
          </a:prstGeom>
          <a:solidFill>
            <a:schemeClr val="bg1"/>
          </a:solidFill>
          <a:ln w="38100">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dirty="0">
              <a:solidFill>
                <a:schemeClr val="tx1"/>
              </a:solidFill>
            </a:endParaRPr>
          </a:p>
        </p:txBody>
      </p:sp>
      <p:sp>
        <p:nvSpPr>
          <p:cNvPr id="3" name="Title 2"/>
          <p:cNvSpPr>
            <a:spLocks noGrp="1"/>
          </p:cNvSpPr>
          <p:nvPr>
            <p:ph type="title"/>
          </p:nvPr>
        </p:nvSpPr>
        <p:spPr>
          <a:xfrm>
            <a:off x="1361163" y="1650767"/>
            <a:ext cx="9094237" cy="1778097"/>
          </a:xfrm>
        </p:spPr>
        <p:txBody>
          <a:bodyPr>
            <a:normAutofit/>
          </a:bodyPr>
          <a:lstStyle/>
          <a:p>
            <a:r>
              <a:rPr lang="en-GB" dirty="0"/>
              <a:t> </a:t>
            </a:r>
            <a:r>
              <a:rPr lang="en-GB" sz="9600" dirty="0"/>
              <a:t>Let’s Get Thinking</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11236" y="3679587"/>
            <a:ext cx="4929375" cy="17780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670704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401444" y="188640"/>
            <a:ext cx="11262731" cy="6480720"/>
          </a:xfrm>
          <a:prstGeom prst="roundRect">
            <a:avLst/>
          </a:prstGeom>
          <a:noFill/>
          <a:ln w="31750" cmpd="sng">
            <a:solidFill>
              <a:srgbClr val="00B050"/>
            </a:solidFill>
          </a:ln>
          <a:effectLst>
            <a:glow rad="127000">
              <a:srgbClr val="00B050"/>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 name="Rectangle 1"/>
          <p:cNvSpPr/>
          <p:nvPr/>
        </p:nvSpPr>
        <p:spPr>
          <a:xfrm>
            <a:off x="1282523" y="370320"/>
            <a:ext cx="9500571" cy="1323439"/>
          </a:xfrm>
          <a:prstGeom prst="rect">
            <a:avLst/>
          </a:prstGeom>
        </p:spPr>
        <p:txBody>
          <a:bodyPr wrap="square">
            <a:spAutoFit/>
          </a:bodyPr>
          <a:lstStyle/>
          <a:p>
            <a:r>
              <a:rPr lang="en-GB" sz="4000" b="1" dirty="0">
                <a:solidFill>
                  <a:prstClr val="black"/>
                </a:solidFill>
                <a:latin typeface="Calibri Light" panose="020F0302020204030204"/>
                <a:ea typeface="+mj-ea"/>
                <a:cs typeface="+mj-cs"/>
              </a:rPr>
              <a:t>Activity</a:t>
            </a:r>
            <a:r>
              <a:rPr lang="en-GB" sz="4000" dirty="0">
                <a:solidFill>
                  <a:prstClr val="black"/>
                </a:solidFill>
                <a:latin typeface="Calibri Light" panose="020F0302020204030204"/>
                <a:ea typeface="+mj-ea"/>
                <a:cs typeface="+mj-cs"/>
              </a:rPr>
              <a:t> </a:t>
            </a:r>
            <a:r>
              <a:rPr lang="en-GB" sz="4000" b="1" dirty="0">
                <a:solidFill>
                  <a:prstClr val="black"/>
                </a:solidFill>
                <a:latin typeface="Calibri Light" panose="020F0302020204030204"/>
                <a:ea typeface="+mj-ea"/>
                <a:cs typeface="+mj-cs"/>
              </a:rPr>
              <a:t>One</a:t>
            </a:r>
            <a:r>
              <a:rPr lang="en-GB" sz="4000" dirty="0">
                <a:solidFill>
                  <a:prstClr val="black"/>
                </a:solidFill>
                <a:latin typeface="Calibri Light" panose="020F0302020204030204"/>
                <a:ea typeface="+mj-ea"/>
                <a:cs typeface="+mj-cs"/>
              </a:rPr>
              <a:t>  </a:t>
            </a:r>
          </a:p>
          <a:p>
            <a:r>
              <a:rPr lang="en-GB" sz="4000" dirty="0">
                <a:solidFill>
                  <a:prstClr val="black"/>
                </a:solidFill>
                <a:latin typeface="Calibri Light" panose="020F0302020204030204"/>
                <a:ea typeface="+mj-ea"/>
                <a:cs typeface="+mj-cs"/>
              </a:rPr>
              <a:t>Discuss: What is this image about? </a:t>
            </a:r>
            <a:endParaRPr lang="en-GB" sz="1600" dirty="0"/>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34774" y="1816870"/>
            <a:ext cx="5220124" cy="4619810"/>
          </a:xfrm>
          <a:prstGeom prst="rect">
            <a:avLst/>
          </a:prstGeom>
        </p:spPr>
      </p:pic>
    </p:spTree>
    <p:extLst>
      <p:ext uri="{BB962C8B-B14F-4D97-AF65-F5344CB8AC3E}">
        <p14:creationId xmlns:p14="http://schemas.microsoft.com/office/powerpoint/2010/main" val="422769341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911</TotalTime>
  <Words>1862</Words>
  <Application>Microsoft Macintosh PowerPoint</Application>
  <PresentationFormat>Widescreen</PresentationFormat>
  <Paragraphs>189</Paragraphs>
  <Slides>33</Slides>
  <Notes>18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33</vt:i4>
      </vt:variant>
    </vt:vector>
  </HeadingPairs>
  <TitlesOfParts>
    <vt:vector size="39" baseType="lpstr">
      <vt:lpstr>Arial</vt:lpstr>
      <vt:lpstr>BT Serifa W01</vt:lpstr>
      <vt:lpstr>Calibri</vt:lpstr>
      <vt:lpstr>Calibri Light</vt:lpstr>
      <vt:lpstr>WWF</vt:lpstr>
      <vt:lpstr>Office Theme</vt:lpstr>
      <vt:lpstr>Teacher’s Instructions    </vt:lpstr>
      <vt:lpstr>The Big Ideas </vt:lpstr>
      <vt:lpstr>PowerPoint Presentation</vt:lpstr>
      <vt:lpstr>PowerPoint Presentation</vt:lpstr>
      <vt:lpstr>PowerPoint Presentation</vt:lpstr>
      <vt:lpstr>Goal 13 also links to goal 2                Little choice</vt:lpstr>
      <vt:lpstr>   Learning Objectives </vt:lpstr>
      <vt:lpstr> Let’s Get Thinking</vt:lpstr>
      <vt:lpstr>PowerPoint Presentation</vt:lpstr>
      <vt:lpstr>Food we can’t live without it</vt:lpstr>
      <vt:lpstr>PowerPoint Presentation</vt:lpstr>
      <vt:lpstr>PowerPoint Presentation</vt:lpstr>
      <vt:lpstr> Let’s develop our ideas </vt:lpstr>
      <vt:lpstr>Activity Three   What has you group eaten in the last 24 hours?</vt:lpstr>
      <vt:lpstr>What are food miles? </vt:lpstr>
      <vt:lpstr>PowerPoint Presentation</vt:lpstr>
      <vt:lpstr>           </vt:lpstr>
      <vt:lpstr>Activity  Four Now do a quick estimate for how far the food that your group listed travelled to reach you ?   What do you think about this? Example: If you ate cheese, pasta, apples or bananas these are the food miles and the likely country of origin. </vt:lpstr>
      <vt:lpstr>PowerPoint Presentation</vt:lpstr>
      <vt:lpstr>PowerPoint Presentation</vt:lpstr>
      <vt:lpstr>Making a Difference Influencing Change What could we do differently? </vt:lpstr>
      <vt:lpstr>PowerPoint Presentation</vt:lpstr>
      <vt:lpstr>PowerPoint Presentation</vt:lpstr>
      <vt:lpstr>           A. What might happen if? We no longer got food from abroad?   B. What will happen if we do not respond to climate change ?   C. What could happen instead? Can you describe  the future ? How will it look? What part will our food be playing?            </vt:lpstr>
      <vt:lpstr>PowerPoint Presentation</vt:lpstr>
      <vt:lpstr>PowerPoint Presentation</vt:lpstr>
      <vt:lpstr>PowerPoint Presentation</vt:lpstr>
      <vt:lpstr>PowerPoint Presentation</vt:lpstr>
      <vt:lpstr>            </vt:lpstr>
      <vt:lpstr>Should we only buy food that has been produced in Britain? </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Food Miles</dc:title>
  <dc:creator>Open Access</dc:creator>
  <cp:lastModifiedBy>Microsoft Office User</cp:lastModifiedBy>
  <cp:revision>67</cp:revision>
  <cp:lastPrinted>2018-10-02T13:58:44Z</cp:lastPrinted>
  <dcterms:created xsi:type="dcterms:W3CDTF">2018-09-05T09:51:37Z</dcterms:created>
  <dcterms:modified xsi:type="dcterms:W3CDTF">2019-05-02T10:13:53Z</dcterms:modified>
</cp:coreProperties>
</file>